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0" r:id="rId24"/>
    <p:sldId id="279" r:id="rId25"/>
    <p:sldId id="284" r:id="rId26"/>
    <p:sldId id="285" r:id="rId27"/>
    <p:sldId id="286" r:id="rId28"/>
    <p:sldId id="287" r:id="rId29"/>
    <p:sldId id="288" r:id="rId30"/>
    <p:sldId id="280" r:id="rId31"/>
    <p:sldId id="282" r:id="rId32"/>
    <p:sldId id="283" r:id="rId33"/>
    <p:sldId id="281" r:id="rId34"/>
    <p:sldId id="289" r:id="rId35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632127A7-5214-3C43-8FE7-6473AF4B99DD}">
          <p14:sldIdLst>
            <p14:sldId id="256"/>
            <p14:sldId id="257"/>
          </p14:sldIdLst>
        </p14:section>
        <p14:section name="Mor-čierna smrť" id="{6E836156-B8EF-7647-891B-3A1C5393E271}">
          <p14:sldIdLst>
            <p14:sldId id="258"/>
            <p14:sldId id="261"/>
            <p14:sldId id="259"/>
            <p14:sldId id="262"/>
            <p14:sldId id="263"/>
            <p14:sldId id="265"/>
            <p14:sldId id="264"/>
            <p14:sldId id="266"/>
            <p14:sldId id="267"/>
            <p14:sldId id="268"/>
            <p14:sldId id="260"/>
          </p14:sldIdLst>
        </p14:section>
        <p14:section name="Skorbut" id="{F99037A7-1BA8-2C43-BEB2-1FE453BF9395}">
          <p14:sldIdLst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0"/>
          </p14:sldIdLst>
        </p14:section>
        <p14:section name="Vysoký krvný tlak" id="{3FD249B4-329D-DE40-B600-44E6E1E2FB12}">
          <p14:sldIdLst>
            <p14:sldId id="279"/>
            <p14:sldId id="284"/>
            <p14:sldId id="285"/>
            <p14:sldId id="286"/>
            <p14:sldId id="287"/>
            <p14:sldId id="288"/>
            <p14:sldId id="280"/>
            <p14:sldId id="282"/>
            <p14:sldId id="283"/>
            <p14:sldId id="281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/>
    <p:restoredTop sz="95915"/>
  </p:normalViewPr>
  <p:slideViewPr>
    <p:cSldViewPr snapToGrid="0" snapToObjects="1">
      <p:cViewPr varScale="1">
        <p:scale>
          <a:sx n="100" d="100"/>
          <a:sy n="100" d="100"/>
        </p:scale>
        <p:origin x="1640" y="168"/>
      </p:cViewPr>
      <p:guideLst>
        <p:guide orient="horz" pos="2382"/>
        <p:guide pos="3173"/>
      </p:guideLst>
    </p:cSldViewPr>
  </p:slideViewPr>
  <p:outlineViewPr>
    <p:cViewPr>
      <p:scale>
        <a:sx n="33" d="100"/>
        <a:sy n="33" d="100"/>
      </p:scale>
      <p:origin x="0" y="-8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3/6/20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3/6/20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6.3.20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6.3.20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6.3.20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6.3.20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6.3.20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6.3.20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6.3.20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6.3.20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6.3.20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6.3.20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6.3.20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effectLst/>
              </a:rPr>
              <a:t>Zdravie a choroba populácií a komunít v priebehu času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FZaSP TU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2E6C5D-6CB5-E749-AE43-9A4532FF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01027BD-DE68-D14C-8E57-D2AE6966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A58CD42-D3AD-864C-97EF-4E34DA8BF7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341683C-840E-DF4C-B2DC-8B2E92C2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" y="91281"/>
            <a:ext cx="10075863" cy="72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762DCF2B-1BA0-7646-A7AE-8D0B3558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7" y="6008708"/>
            <a:ext cx="8312587" cy="1008380"/>
          </a:xfrm>
        </p:spPr>
        <p:txBody>
          <a:bodyPr/>
          <a:lstStyle/>
          <a:p>
            <a:r>
              <a:rPr lang="sk-SK" sz="3600" dirty="0"/>
              <a:t>Víťazstvo smrti od </a:t>
            </a:r>
            <a:r>
              <a:rPr lang="sk-SK" sz="3600" dirty="0" err="1"/>
              <a:t>Pieter</a:t>
            </a:r>
            <a:r>
              <a:rPr lang="sk-SK" sz="3600" dirty="0"/>
              <a:t> </a:t>
            </a:r>
            <a:r>
              <a:rPr lang="sk-SK" sz="3600" dirty="0" err="1"/>
              <a:t>Bruegel</a:t>
            </a:r>
            <a:r>
              <a:rPr lang="sk-SK" sz="3600" dirty="0"/>
              <a:t> Starší</a:t>
            </a:r>
          </a:p>
        </p:txBody>
      </p:sp>
    </p:spTree>
    <p:extLst>
      <p:ext uri="{BB962C8B-B14F-4D97-AF65-F5344CB8AC3E}">
        <p14:creationId xmlns:p14="http://schemas.microsoft.com/office/powerpoint/2010/main" val="348408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3A74ABD-2A82-F44D-9805-12A71CFE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756287"/>
            <a:ext cx="6286501" cy="5200013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Sa zhoduje s obrovským vedeckým pokrokom v našom chápaní infekčných chorôb. </a:t>
            </a:r>
          </a:p>
          <a:p>
            <a:r>
              <a:rPr lang="sk-SK" dirty="0"/>
              <a:t>Vedci koncom devätnásteho a začiatkom dvadsiateho storočia na základe teórie zárodkov </a:t>
            </a:r>
            <a:r>
              <a:rPr lang="sk-SK" b="1" i="1" dirty="0" err="1"/>
              <a:t>Louisa</a:t>
            </a:r>
            <a:r>
              <a:rPr lang="sk-SK" b="1" i="1" dirty="0"/>
              <a:t> </a:t>
            </a:r>
            <a:r>
              <a:rPr lang="sk-SK" b="1" i="1" dirty="0" err="1"/>
              <a:t>Pasteura</a:t>
            </a:r>
            <a:r>
              <a:rPr lang="sk-SK" b="1" i="1" dirty="0"/>
              <a:t> </a:t>
            </a:r>
            <a:r>
              <a:rPr lang="sk-SK" dirty="0"/>
              <a:t>identifikovali rôzne baktérie zodpovedné za rôzne choroby. </a:t>
            </a:r>
          </a:p>
          <a:p>
            <a:r>
              <a:rPr lang="sk-SK" dirty="0"/>
              <a:t>Keď v roku 1894 prišiel do Hongkongu moderný mor, francúzsky bakteriológ </a:t>
            </a:r>
            <a:r>
              <a:rPr lang="sk-SK" b="1" i="1" dirty="0"/>
              <a:t>Alexandre </a:t>
            </a:r>
            <a:r>
              <a:rPr lang="sk-SK" b="1" i="1" dirty="0" err="1"/>
              <a:t>Yersin</a:t>
            </a:r>
            <a:r>
              <a:rPr lang="sk-SK" b="1" i="1" dirty="0"/>
              <a:t> </a:t>
            </a:r>
            <a:r>
              <a:rPr lang="sk-SK" dirty="0"/>
              <a:t>identifikoval organizmus, ktorý spôsobuje mor, a vysvetlil jeho spôsob prenosu.</a:t>
            </a:r>
          </a:p>
          <a:p>
            <a:r>
              <a:rPr lang="sk-SK" dirty="0"/>
              <a:t>Čoskoro potom sa mor dostal pod kontrolu vo väčšine mestských oblastí, ale v Amerike, Afrike a Ázii sa infekcia ľahko rozšírila na miestne populácie veveričiek a ďalších malých cicavcov. </a:t>
            </a:r>
          </a:p>
          <a:p>
            <a:r>
              <a:rPr lang="sk-SK" dirty="0"/>
              <a:t>Od októbra 2017 sa však mor najviac vyskytoval v Kongu, na Madagaskare a Peru.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FC2A5A2-2EB3-8740-927A-1304A9B7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956300"/>
            <a:ext cx="5573846" cy="1008380"/>
          </a:xfrm>
        </p:spPr>
        <p:txBody>
          <a:bodyPr/>
          <a:lstStyle/>
          <a:p>
            <a:r>
              <a:rPr lang="sk-SK" dirty="0"/>
              <a:t>Moderný mor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642374C-4ECA-D94C-A931-729ED56D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6.3.20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4CF0D07-4964-B748-A322-6E6E9E3D6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C11C7-DF82-8E45-861E-9095EA4CF9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3074" name="Picture 2" descr="Louis Pasteur in his laboratory, painting by Albert Edelfelt.">
            <a:extLst>
              <a:ext uri="{FF2B5EF4-FFF2-40B4-BE49-F238E27FC236}">
                <a16:creationId xmlns:a16="http://schemas.microsoft.com/office/drawing/2014/main" id="{C47C153C-18AF-AE4E-9500-5E05E047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10" y="825818"/>
            <a:ext cx="3374144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77BE65F-3E1F-CA41-A19E-3A770E0D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10" y="3440941"/>
            <a:ext cx="2578494" cy="36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1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7C2BB9B-D98E-064F-9FD4-095400BA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756287"/>
            <a:ext cx="6565899" cy="4780913"/>
          </a:xfrm>
        </p:spPr>
        <p:txBody>
          <a:bodyPr>
            <a:normAutofit/>
          </a:bodyPr>
          <a:lstStyle/>
          <a:p>
            <a:r>
              <a:rPr lang="sk-SK" dirty="0"/>
              <a:t>Pretože sa mor šíri tak rýchlo a má takú vysokú mieru obetí, baktéria </a:t>
            </a:r>
            <a:r>
              <a:rPr lang="sk-SK" dirty="0" err="1"/>
              <a:t>Yersinia</a:t>
            </a:r>
            <a:r>
              <a:rPr lang="sk-SK" dirty="0"/>
              <a:t> </a:t>
            </a:r>
            <a:r>
              <a:rPr lang="sk-SK" dirty="0" err="1"/>
              <a:t>pestis</a:t>
            </a:r>
            <a:r>
              <a:rPr lang="sk-SK" dirty="0"/>
              <a:t> sa používala po stáročia ako zbraň v biologickej vojne, pričom mŕtvoly boli katapultované cez mestské hradby a infikované blchy zhadzované z lietadiel. </a:t>
            </a:r>
          </a:p>
          <a:p>
            <a:r>
              <a:rPr lang="sk-SK" dirty="0"/>
              <a:t>V nedávnej dobe bola baktéria označená za bezpečnostnú hrozbu z dôvodu jej možného použitia teroristami. </a:t>
            </a:r>
          </a:p>
          <a:p>
            <a:r>
              <a:rPr lang="sk-SK" dirty="0"/>
              <a:t>Odborný panel v Spojených štátoch varoval pred smrteľným potenciálom „</a:t>
            </a:r>
            <a:r>
              <a:rPr lang="sk-SK" dirty="0" err="1"/>
              <a:t>aerosolovej</a:t>
            </a:r>
            <a:r>
              <a:rPr lang="sk-SK" dirty="0"/>
              <a:t> morovej zbrane“.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17EE20E-7657-4A48-8E72-5E95EE09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9" y="5686518"/>
            <a:ext cx="4529832" cy="1008380"/>
          </a:xfrm>
        </p:spPr>
        <p:txBody>
          <a:bodyPr/>
          <a:lstStyle/>
          <a:p>
            <a:r>
              <a:rPr lang="sk-SK" dirty="0" err="1"/>
              <a:t>Bioterorizmus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B77C57-FDCF-4940-B4FE-5CB36DB5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92893D6-DF68-DD4E-A679-A18AD39065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77DA279-0632-9240-A574-1881598BC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E33288-E6A8-A54D-95FC-28F8F934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524000"/>
            <a:ext cx="2603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9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5B5A6DA-D90E-0648-91A3-EDD1EA4C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756287"/>
            <a:ext cx="8064977" cy="4220838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﻿HEMPEL, S. </a:t>
            </a:r>
            <a:r>
              <a:rPr lang="sk-SK" dirty="0" err="1"/>
              <a:t>The</a:t>
            </a:r>
            <a:r>
              <a:rPr lang="sk-SK" dirty="0"/>
              <a:t> Atlas of </a:t>
            </a:r>
            <a:r>
              <a:rPr lang="sk-SK" dirty="0" err="1"/>
              <a:t>Disease</a:t>
            </a:r>
            <a:r>
              <a:rPr lang="sk-SK" dirty="0"/>
              <a:t>: </a:t>
            </a:r>
            <a:r>
              <a:rPr lang="sk-SK" dirty="0" err="1"/>
              <a:t>Mapping</a:t>
            </a:r>
            <a:r>
              <a:rPr lang="sk-SK" dirty="0"/>
              <a:t> </a:t>
            </a:r>
            <a:r>
              <a:rPr lang="sk-SK" dirty="0" err="1"/>
              <a:t>deadly</a:t>
            </a:r>
            <a:r>
              <a:rPr lang="sk-SK" dirty="0"/>
              <a:t> </a:t>
            </a:r>
            <a:r>
              <a:rPr lang="sk-SK" dirty="0" err="1"/>
              <a:t>epidemics</a:t>
            </a:r>
            <a:r>
              <a:rPr lang="sk-SK" dirty="0"/>
              <a:t> and </a:t>
            </a:r>
            <a:r>
              <a:rPr lang="sk-SK" dirty="0" err="1"/>
              <a:t>contagion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plague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zika</a:t>
            </a:r>
            <a:r>
              <a:rPr lang="sk-SK" dirty="0"/>
              <a:t> </a:t>
            </a:r>
            <a:r>
              <a:rPr lang="sk-SK" dirty="0" err="1"/>
              <a:t>virus</a:t>
            </a:r>
            <a:r>
              <a:rPr lang="sk-SK" dirty="0"/>
              <a:t>. . [</a:t>
            </a:r>
            <a:r>
              <a:rPr lang="sk-SK" dirty="0" err="1"/>
              <a:t>s.l</a:t>
            </a:r>
            <a:r>
              <a:rPr lang="sk-SK" dirty="0"/>
              <a:t>.]: </a:t>
            </a:r>
            <a:r>
              <a:rPr lang="sk-SK" dirty="0" err="1"/>
              <a:t>White</a:t>
            </a:r>
            <a:r>
              <a:rPr lang="sk-SK" dirty="0"/>
              <a:t> </a:t>
            </a:r>
            <a:r>
              <a:rPr lang="sk-SK" dirty="0" err="1"/>
              <a:t>Lion</a:t>
            </a:r>
            <a:r>
              <a:rPr lang="sk-SK" dirty="0"/>
              <a:t> 1, 2018. 224 s. ISBN 9781781318805.</a:t>
            </a:r>
          </a:p>
          <a:p>
            <a:r>
              <a:rPr lang="sk-SK" dirty="0"/>
              <a:t>FAUCI, A.S. - JOSEPH P. BYRNE, P.D. </a:t>
            </a:r>
            <a:r>
              <a:rPr lang="sk-SK" dirty="0" err="1"/>
              <a:t>Encyclopedia</a:t>
            </a:r>
            <a:r>
              <a:rPr lang="sk-SK" dirty="0"/>
              <a:t> of </a:t>
            </a:r>
            <a:r>
              <a:rPr lang="sk-SK" dirty="0" err="1"/>
              <a:t>Pestilence</a:t>
            </a:r>
            <a:r>
              <a:rPr lang="sk-SK" dirty="0"/>
              <a:t>, </a:t>
            </a:r>
            <a:r>
              <a:rPr lang="sk-SK" dirty="0" err="1"/>
              <a:t>Pandemics</a:t>
            </a:r>
            <a:r>
              <a:rPr lang="sk-SK" dirty="0"/>
              <a:t>, and </a:t>
            </a:r>
            <a:r>
              <a:rPr lang="sk-SK" dirty="0" err="1"/>
              <a:t>Plagues</a:t>
            </a:r>
            <a:r>
              <a:rPr lang="sk-SK" dirty="0"/>
              <a:t> 2 </a:t>
            </a:r>
            <a:r>
              <a:rPr lang="sk-SK" dirty="0" err="1"/>
              <a:t>Volume</a:t>
            </a:r>
            <a:r>
              <a:rPr lang="sk-SK" dirty="0"/>
              <a:t> Set [online]. . [</a:t>
            </a:r>
            <a:r>
              <a:rPr lang="sk-SK" dirty="0" err="1"/>
              <a:t>s.l</a:t>
            </a:r>
            <a:r>
              <a:rPr lang="sk-SK" dirty="0"/>
              <a:t>.]: GREENWOOD </a:t>
            </a:r>
            <a:r>
              <a:rPr lang="sk-SK" dirty="0" err="1"/>
              <a:t>Publishing</a:t>
            </a:r>
            <a:r>
              <a:rPr lang="sk-SK" dirty="0"/>
              <a:t> Group </a:t>
            </a:r>
            <a:r>
              <a:rPr lang="sk-SK" dirty="0" err="1"/>
              <a:t>Incorporated</a:t>
            </a:r>
            <a:r>
              <a:rPr lang="sk-SK" dirty="0"/>
              <a:t>, 2008. 920 s. ISBN 9780313341014.</a:t>
            </a:r>
          </a:p>
          <a:p>
            <a:r>
              <a:rPr lang="sk-SK" dirty="0"/>
              <a:t>WELFORD, M. </a:t>
            </a:r>
            <a:r>
              <a:rPr lang="sk-SK" dirty="0" err="1"/>
              <a:t>Geographies</a:t>
            </a:r>
            <a:r>
              <a:rPr lang="sk-SK" dirty="0"/>
              <a:t> of </a:t>
            </a:r>
            <a:r>
              <a:rPr lang="sk-SK" dirty="0" err="1"/>
              <a:t>Plague</a:t>
            </a:r>
            <a:r>
              <a:rPr lang="sk-SK" dirty="0"/>
              <a:t> </a:t>
            </a:r>
            <a:r>
              <a:rPr lang="sk-SK" dirty="0" err="1"/>
              <a:t>Pandemics</a:t>
            </a:r>
            <a:r>
              <a:rPr lang="sk-SK" dirty="0"/>
              <a:t>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Spatial-Temporal</a:t>
            </a:r>
            <a:r>
              <a:rPr lang="sk-SK" dirty="0"/>
              <a:t> </a:t>
            </a:r>
            <a:r>
              <a:rPr lang="sk-SK" dirty="0" err="1"/>
              <a:t>Behavior</a:t>
            </a:r>
            <a:r>
              <a:rPr lang="sk-SK" dirty="0"/>
              <a:t> of </a:t>
            </a:r>
            <a:r>
              <a:rPr lang="sk-SK" dirty="0" err="1"/>
              <a:t>Plague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Modern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. . New York, NY 10017: </a:t>
            </a:r>
            <a:r>
              <a:rPr lang="sk-SK" dirty="0" err="1"/>
              <a:t>Taylor</a:t>
            </a:r>
            <a:r>
              <a:rPr lang="sk-SK" dirty="0"/>
              <a:t> &amp; </a:t>
            </a:r>
            <a:r>
              <a:rPr lang="sk-SK" dirty="0" err="1"/>
              <a:t>Francis</a:t>
            </a:r>
            <a:r>
              <a:rPr lang="sk-SK" dirty="0"/>
              <a:t>, 2018. 156 s. ISBN 9781315307411.</a:t>
            </a:r>
          </a:p>
          <a:p>
            <a:r>
              <a:rPr lang="sk-SK" dirty="0"/>
              <a:t>EMMELUTH, D. </a:t>
            </a:r>
            <a:r>
              <a:rPr lang="sk-SK" dirty="0" err="1"/>
              <a:t>Plague</a:t>
            </a:r>
            <a:r>
              <a:rPr lang="sk-SK" dirty="0"/>
              <a:t> [online]. . </a:t>
            </a:r>
            <a:r>
              <a:rPr lang="sk-SK" dirty="0" err="1"/>
              <a:t>Second</a:t>
            </a:r>
            <a:r>
              <a:rPr lang="sk-SK" dirty="0"/>
              <a:t>. vyd. [</a:t>
            </a:r>
            <a:r>
              <a:rPr lang="sk-SK" dirty="0" err="1"/>
              <a:t>s.l</a:t>
            </a:r>
            <a:r>
              <a:rPr lang="sk-SK" dirty="0"/>
              <a:t>.]: </a:t>
            </a:r>
            <a:r>
              <a:rPr lang="sk-SK" dirty="0" err="1"/>
              <a:t>Chelsea</a:t>
            </a:r>
            <a:r>
              <a:rPr lang="sk-SK" dirty="0"/>
              <a:t> </a:t>
            </a:r>
            <a:r>
              <a:rPr lang="sk-SK" dirty="0" err="1"/>
              <a:t>House</a:t>
            </a:r>
            <a:r>
              <a:rPr lang="sk-SK" dirty="0"/>
              <a:t>, 2009. 120 s. ISBN 9781604132373</a:t>
            </a:r>
          </a:p>
          <a:p>
            <a:r>
              <a:rPr lang="sk-SK" dirty="0"/>
              <a:t>BENEDICTOW, O.J. </a:t>
            </a: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plague</a:t>
            </a:r>
            <a:r>
              <a:rPr lang="sk-SK" dirty="0"/>
              <a:t>? :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controversy</a:t>
            </a:r>
            <a:r>
              <a:rPr lang="sk-SK" dirty="0"/>
              <a:t> over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microbiological</a:t>
            </a:r>
            <a:r>
              <a:rPr lang="sk-SK" dirty="0"/>
              <a:t> identity of </a:t>
            </a:r>
            <a:r>
              <a:rPr lang="sk-SK" dirty="0" err="1"/>
              <a:t>plague</a:t>
            </a:r>
            <a:r>
              <a:rPr lang="sk-SK" dirty="0"/>
              <a:t> </a:t>
            </a:r>
            <a:r>
              <a:rPr lang="sk-SK" dirty="0" err="1"/>
              <a:t>epidemics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past</a:t>
            </a:r>
            <a:r>
              <a:rPr lang="sk-SK" dirty="0"/>
              <a:t>. . LEIDEN, BOSTON: </a:t>
            </a:r>
            <a:r>
              <a:rPr lang="sk-SK" dirty="0" err="1"/>
              <a:t>Brill</a:t>
            </a:r>
            <a:r>
              <a:rPr lang="sk-SK" dirty="0"/>
              <a:t>, 2010. ISBN 978-90-04-18002-4.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7A77CEB-84D1-F54C-AAD8-314CEE30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- literatúra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F739B4-A30F-5C42-AD1B-4FF70493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8100BE-C75C-9A40-82C7-C7311DDF9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6AB246-7CBD-1649-9DC9-0CB8EADD5B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5277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3AF00FA-CC82-F144-A35C-0F7FC31C5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A18A12-2BF9-F745-9255-EEF37FE0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2889"/>
            <a:ext cx="10075863" cy="56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6781782-015B-314C-864D-7DBCAC9C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024" y="0"/>
            <a:ext cx="6650070" cy="2591537"/>
          </a:xfrm>
        </p:spPr>
        <p:txBody>
          <a:bodyPr/>
          <a:lstStyle/>
          <a:p>
            <a:r>
              <a:rPr lang="sk-SK" dirty="0"/>
              <a:t>Skorbut a </a:t>
            </a:r>
            <a:r>
              <a:rPr lang="sk-SK" dirty="0" err="1"/>
              <a:t>moreplavba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006637-9584-8247-98F6-BCDCE8F7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8C9679B-172D-4F46-A92D-66C53DCA0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4D70E8-520B-304F-9249-78B8CFFD5B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9935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0D1AE201-79F8-3540-80A8-4FDB017B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1" y="756287"/>
            <a:ext cx="5302210" cy="4033519"/>
          </a:xfrm>
        </p:spPr>
        <p:txBody>
          <a:bodyPr>
            <a:normAutofit lnSpcReduction="10000"/>
          </a:bodyPr>
          <a:lstStyle/>
          <a:p>
            <a:r>
              <a:rPr lang="sk-SK" dirty="0">
                <a:effectLst/>
              </a:rPr>
              <a:t>V roku 1519 portugalský námorník Ferdinand </a:t>
            </a:r>
            <a:r>
              <a:rPr lang="sk-SK" dirty="0" err="1">
                <a:effectLst/>
              </a:rPr>
              <a:t>Magellan</a:t>
            </a:r>
            <a:r>
              <a:rPr lang="sk-SK" dirty="0">
                <a:effectLst/>
              </a:rPr>
              <a:t> opustil San </a:t>
            </a:r>
            <a:r>
              <a:rPr lang="sk-SK" dirty="0" err="1">
                <a:effectLst/>
              </a:rPr>
              <a:t>Lucar</a:t>
            </a:r>
            <a:r>
              <a:rPr lang="sk-SK" dirty="0">
                <a:effectLst/>
              </a:rPr>
              <a:t> de </a:t>
            </a:r>
            <a:r>
              <a:rPr lang="sk-SK" dirty="0" err="1">
                <a:effectLst/>
              </a:rPr>
              <a:t>Barrameda</a:t>
            </a:r>
            <a:r>
              <a:rPr lang="sk-SK" dirty="0">
                <a:effectLst/>
              </a:rPr>
              <a:t> s tromi loďami a 250 námorníkmi.</a:t>
            </a:r>
          </a:p>
          <a:p>
            <a:r>
              <a:rPr lang="sk-SK" dirty="0">
                <a:effectLst/>
              </a:rPr>
              <a:t>Cieľom bolo oboplávať zemeguľu a dosiahnuť ostrovy korenia plavbou okolo Južnej Ameriky a nie okolo Afriky.</a:t>
            </a:r>
          </a:p>
          <a:p>
            <a:r>
              <a:rPr lang="sk-SK" dirty="0">
                <a:effectLst/>
              </a:rPr>
              <a:t>Iba jedna loď a osemnásť mužov prežili plavbu, vrátili sa do prístavu o tri roky neskôr s hrozným príbehom utrpenia a nešťastia.</a:t>
            </a:r>
            <a:endParaRPr lang="sk-SK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BE7913C-8A05-554A-BAFB-8CE2FFC1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32027"/>
            <a:ext cx="4693452" cy="1008380"/>
          </a:xfrm>
        </p:spPr>
        <p:txBody>
          <a:bodyPr/>
          <a:lstStyle/>
          <a:p>
            <a:r>
              <a:rPr lang="sk-SK" dirty="0"/>
              <a:t>Cesta okolo sveta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A67F368-4F92-CE45-ABB7-BFEFAF22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6.3.20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4262F66-9ADB-9541-AF25-8F1D28417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DD4A70-0111-A04D-B1CD-50D47F50A8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5122" name="Picture 2" descr="Picture">
            <a:extLst>
              <a:ext uri="{FF2B5EF4-FFF2-40B4-BE49-F238E27FC236}">
                <a16:creationId xmlns:a16="http://schemas.microsoft.com/office/drawing/2014/main" id="{2CCCFF9F-F1A8-A24C-8640-BB11853C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28" y="3595270"/>
            <a:ext cx="4254724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>
            <a:extLst>
              <a:ext uri="{FF2B5EF4-FFF2-40B4-BE49-F238E27FC236}">
                <a16:creationId xmlns:a16="http://schemas.microsoft.com/office/drawing/2014/main" id="{D7E88CFF-A632-B545-A1B6-B95F349B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20" y="865949"/>
            <a:ext cx="2122352" cy="27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2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CA13E06-873C-6F44-92DE-55774C79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886149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effectLst/>
              </a:rPr>
              <a:t>Vyvolaný je nedostatkom vitamínu C. </a:t>
            </a:r>
          </a:p>
          <a:p>
            <a:r>
              <a:rPr lang="sk-SK" dirty="0">
                <a:effectLst/>
              </a:rPr>
              <a:t>Aj keď ochorenie neviedlo k okamžitej smrti, celé posádky postupne umierali za strašidelných príznakov. Patrilo k nim vypadávanie zubov, mäknutie kostí, nevládnosť a postupná smrť. Skorbut bránil dlhým cestám a novým objavom.</a:t>
            </a:r>
          </a:p>
          <a:p>
            <a:r>
              <a:rPr lang="sk-SK" dirty="0"/>
              <a:t>Aj keď to súvisí s morom a námorníkmi, objavoval sa skorbut pravidelne v severných krajinách počas zimných mesiacov, počas obliehania, vo väzeniach alebo v prípade zlyhania úrody - kedykoľvek a kdekoľvek. </a:t>
            </a:r>
          </a:p>
          <a:p>
            <a:r>
              <a:rPr lang="sk-SK" dirty="0"/>
              <a:t>Ale na dlhých námorných cestách sa pre námorníkov stala prakticky chorobou z povolania, pretože nemali prostriedky na prepravu čerstvých potravín bohatých na vitálny vitamín. Aj keď sa väčšina námorníkov, ktorí trpeli na skorbut zvyčajne zotavila a vrátila do aktívnej služby, často v priebehu svojho námorného života ochoreli mnohokrát, s veľkými nákladmi na lekárske ošetrenie a s katastrofálnymi následkami, keď sa lode plavili s nedostatočnou posádkou.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057BC5A-951C-B145-BCEC-3247A8FB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980254"/>
            <a:ext cx="8312587" cy="1008380"/>
          </a:xfrm>
        </p:spPr>
        <p:txBody>
          <a:bodyPr/>
          <a:lstStyle/>
          <a:p>
            <a:r>
              <a:rPr lang="sk-SK" sz="4400" dirty="0"/>
              <a:t>Osobné, sociálne a ekonomické dôsledky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48CE6AE-B440-DD4F-BF1C-2AEBD93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B801DD5-DF20-9F44-9272-F2CF73610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EB1362-5ADC-0846-8ACB-3431006E58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39652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E93F0C-EF66-EB4B-8087-9D5B2047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9B1F66E-ED4F-3845-8288-B03AE4F8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175DC1-C4A2-0E41-9F52-CE0BB6E3B6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6146" name="Picture 2" descr="Departure of Sir James Lancaster for the East Indies, 1594. Illustration for Cassell's History of the British People (Waverley, c 1920).">
            <a:extLst>
              <a:ext uri="{FF2B5EF4-FFF2-40B4-BE49-F238E27FC236}">
                <a16:creationId xmlns:a16="http://schemas.microsoft.com/office/drawing/2014/main" id="{E5E91D5B-4DDA-9341-85FE-B0D0D0F8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63" y="4035425"/>
            <a:ext cx="377833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DA938C8-6F31-FE49-8B08-684561E0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36" y="432278"/>
            <a:ext cx="8851899" cy="443801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 roku 1601 novozaložená spoločnosť pre východnú Indiu poverila Sira James </a:t>
            </a:r>
            <a:r>
              <a:rPr lang="sk-SK" dirty="0" err="1"/>
              <a:t>Lancastera</a:t>
            </a:r>
            <a:r>
              <a:rPr lang="sk-SK" dirty="0"/>
              <a:t>, legendárneho hrdinu alžbetínskeho Anglicka, aby viedol flotilu štyroch obchodných lodí na priekopnícku plavbu na Spice </a:t>
            </a:r>
            <a:r>
              <a:rPr lang="sk-SK" dirty="0" err="1"/>
              <a:t>Islands</a:t>
            </a:r>
            <a:r>
              <a:rPr lang="sk-SK" dirty="0"/>
              <a:t> na východe. </a:t>
            </a:r>
          </a:p>
          <a:p>
            <a:r>
              <a:rPr lang="sk-SK" dirty="0"/>
              <a:t>Bol to nebezpečný, ale potenciálne ziskový podnik, ideálny pre muža jeho charakteru. </a:t>
            </a:r>
          </a:p>
          <a:p>
            <a:r>
              <a:rPr lang="sk-SK" dirty="0"/>
              <a:t>Bol si dobre vedomý najväčšieho nebezpečenstva na takej plavbe – nebezpečenstva - chorôb. </a:t>
            </a:r>
          </a:p>
          <a:p>
            <a:r>
              <a:rPr lang="sk-SK" dirty="0"/>
              <a:t>Už v tom skorom čase vedel, že veľké množstvo jeho mužov - asi polovica - by úboho zomrela skôr, ako sa lode dostanú na Sumatru alebo na iné ostrovy, o ktorých je známe, že vymieňajú korenie.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7D0D28-6015-8340-BCB8-EEAD4D1B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72" y="5980254"/>
            <a:ext cx="4142114" cy="1008380"/>
          </a:xfrm>
        </p:spPr>
        <p:txBody>
          <a:bodyPr/>
          <a:lstStyle/>
          <a:p>
            <a:r>
              <a:rPr lang="sk-SK" dirty="0"/>
              <a:t>Sir James </a:t>
            </a:r>
            <a:r>
              <a:rPr lang="sk-SK" dirty="0" err="1"/>
              <a:t>Lancaster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338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376E9B1-D95A-F740-8D32-A9D91207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99" y="4870412"/>
            <a:ext cx="3052763" cy="27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81DDD70-300F-7A46-8606-721ABF45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57" y="372889"/>
            <a:ext cx="9010609" cy="454363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Najprekvapivejším výsledkom </a:t>
            </a:r>
            <a:r>
              <a:rPr lang="sk-SK" dirty="0" err="1"/>
              <a:t>Lancasterovej</a:t>
            </a:r>
            <a:r>
              <a:rPr lang="sk-SK" dirty="0"/>
              <a:t> expedície, okrem rozprávkového bohatstva získaného z nákladu a obchodných kontaktov, s ktorými sa nakoniec vrátil do Anglicka, bolo to, že zabránil </a:t>
            </a:r>
            <a:r>
              <a:rPr lang="sk-SK" dirty="0" err="1"/>
              <a:t>skorbutu</a:t>
            </a:r>
            <a:r>
              <a:rPr lang="sk-SK" dirty="0"/>
              <a:t> decimovať posádku svojej vlajkovej lode, </a:t>
            </a:r>
            <a:r>
              <a:rPr lang="sk-SK" i="1" dirty="0"/>
              <a:t>Červeného draka </a:t>
            </a:r>
            <a:r>
              <a:rPr lang="sk-SK" dirty="0"/>
              <a:t>(hoci mnohí z nich neskôr zahynuli na iné choroby). </a:t>
            </a:r>
          </a:p>
          <a:p>
            <a:r>
              <a:rPr lang="sk-SK" dirty="0"/>
              <a:t>Zatiaľ čo keď obchádzali južný koniec Afriky,  posádky ďalších troch plavidiel začali trpieť na obávanú chorobu, muži Červeného draka zostali zdraví a silní. </a:t>
            </a:r>
          </a:p>
          <a:p>
            <a:r>
              <a:rPr lang="sk-SK" dirty="0"/>
              <a:t>„A dôvod,“ napísal kronikár plavby, „prečo boli muži generála v lepšom zdraví ako muži iných lodí bol, že </a:t>
            </a:r>
            <a:r>
              <a:rPr lang="sk-SK" dirty="0" err="1"/>
              <a:t>Lancaster</a:t>
            </a:r>
            <a:r>
              <a:rPr lang="sk-SK" dirty="0"/>
              <a:t> priniesol na more fľaše so šťavou z citrónov, ktorej každé ráno musel námorník vypiť tri lyžice a držať pôst až do poludnia.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C8F2297-1D87-F54F-B580-6F36632C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378027"/>
            <a:ext cx="5188752" cy="1008380"/>
          </a:xfrm>
        </p:spPr>
        <p:txBody>
          <a:bodyPr/>
          <a:lstStyle/>
          <a:p>
            <a:r>
              <a:rPr lang="sk-SK" dirty="0"/>
              <a:t>Citrónová šťava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92ECA6-2BD9-D842-A841-6AD927C9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3D3327B-0116-0244-9EFB-07363232F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D87565E-C148-9C4A-A750-00B7D96C0E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61427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E271CFC-274C-E449-B9C4-A45BB02A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95213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effectLst/>
              </a:rPr>
              <a:t>Mladý lekár v roku 1747 objavil spôsob, ako predísť tomuto ochoreniu.</a:t>
            </a:r>
          </a:p>
          <a:p>
            <a:r>
              <a:rPr lang="sk-SK" dirty="0">
                <a:effectLst/>
              </a:rPr>
              <a:t>Doktor </a:t>
            </a:r>
            <a:r>
              <a:rPr lang="sk-SK" dirty="0" err="1">
                <a:effectLst/>
              </a:rPr>
              <a:t>Lind</a:t>
            </a:r>
            <a:r>
              <a:rPr lang="sk-SK" dirty="0">
                <a:effectLst/>
              </a:rPr>
              <a:t> slúžil ako lekár na vojenskej lodi. Keď sa u posádky začali objavovať prvé príznaky </a:t>
            </a:r>
            <a:r>
              <a:rPr lang="sk-SK" dirty="0" err="1">
                <a:effectLst/>
              </a:rPr>
              <a:t>skorbutu</a:t>
            </a:r>
            <a:r>
              <a:rPr lang="sk-SK" dirty="0">
                <a:effectLst/>
              </a:rPr>
              <a:t>, navrhol kapitánovi, aby mu umožnil experiment. Rozdelil posádku na šesť skupín a každá dostávala inú diétu. Prvá pila štvrť </a:t>
            </a:r>
            <a:r>
              <a:rPr lang="sk-SK" dirty="0" err="1">
                <a:effectLst/>
              </a:rPr>
              <a:t>cideru</a:t>
            </a:r>
            <a:r>
              <a:rPr lang="sk-SK" dirty="0">
                <a:effectLst/>
              </a:rPr>
              <a:t> (miene alkoholický nápoj) denne, druhá niekoľko kvapiek </a:t>
            </a:r>
            <a:r>
              <a:rPr lang="sk-SK" dirty="0" err="1">
                <a:effectLst/>
              </a:rPr>
              <a:t>vitriolu</a:t>
            </a:r>
            <a:r>
              <a:rPr lang="sk-SK" dirty="0">
                <a:effectLst/>
              </a:rPr>
              <a:t> (kyselina sírová), tretia niekoľko lyžíc octu, štvrtá pila morskú vodu, piata dostávala dva pomaranče a jeden citrón, až pokiaľ sa neminuli zásoby. Šiesta mala každodenne pastu, ktorá pozostávala z cesnaku, horčičných semienok, sušených koreňových reďkoviek, balzamu z Peru, a myrhy. Siedma skupina dostávala bežnú námornícku stravu.</a:t>
            </a:r>
          </a:p>
          <a:p>
            <a:r>
              <a:rPr lang="sk-SK" dirty="0">
                <a:effectLst/>
              </a:rPr>
              <a:t>Najskôr sa vyliečili dvaja, ktorí jedli pomaranče a citróny a už po týždni sa vrátili k službe. Neskôr sa vyliečili aj tí, ktorí pili </a:t>
            </a:r>
            <a:r>
              <a:rPr lang="sk-SK" dirty="0" err="1">
                <a:effectLst/>
              </a:rPr>
              <a:t>cider</a:t>
            </a:r>
            <a:r>
              <a:rPr lang="sk-SK" dirty="0">
                <a:effectLst/>
              </a:rPr>
              <a:t> (môže obsahovať veľmi málo kyseliny askorbovej, teda vitamínu C). </a:t>
            </a:r>
          </a:p>
          <a:p>
            <a:r>
              <a:rPr lang="sk-SK" dirty="0">
                <a:effectLst/>
              </a:rPr>
              <a:t>Trvalo ďalších šesť rokov pokiaľ doktor </a:t>
            </a:r>
            <a:r>
              <a:rPr lang="sk-SK" dirty="0" err="1">
                <a:effectLst/>
              </a:rPr>
              <a:t>Lind</a:t>
            </a:r>
            <a:r>
              <a:rPr lang="sk-SK" dirty="0">
                <a:effectLst/>
              </a:rPr>
              <a:t> zverejnil výsledky tohto experimentu, ktorý zároveň považujeme za prelom v skúšaní liekov.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91CC2A-5EEC-5F49-A2F2-07AD4B97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15214"/>
            <a:ext cx="8312587" cy="1008380"/>
          </a:xfrm>
        </p:spPr>
        <p:txBody>
          <a:bodyPr/>
          <a:lstStyle/>
          <a:p>
            <a:r>
              <a:rPr lang="sk-SK" sz="4800" dirty="0">
                <a:effectLst/>
              </a:rPr>
              <a:t>Experiment Dr. James Linda</a:t>
            </a:r>
            <a:endParaRPr lang="sk-SK" sz="48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F5ECC6-84EF-C445-ACEE-2EAF5FA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4EA837-8339-5041-B5A7-5946DEF68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777DCA7-99BD-F746-849F-D3E3A86F12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5799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313" y="677629"/>
            <a:ext cx="3115700" cy="1805757"/>
          </a:xfrm>
        </p:spPr>
        <p:txBody>
          <a:bodyPr/>
          <a:lstStyle/>
          <a:p>
            <a:r>
              <a:rPr lang="sk-SK" dirty="0"/>
              <a:t>Mor – čierna smrť</a:t>
            </a:r>
          </a:p>
          <a:p>
            <a:r>
              <a:rPr lang="sk-SK" dirty="0"/>
              <a:t>Skorbut</a:t>
            </a:r>
          </a:p>
          <a:p>
            <a:r>
              <a:rPr lang="sk-SK" dirty="0"/>
              <a:t>Vysoký krvný tlak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Príbehy, ktoré zmenili svet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  <p:pic>
        <p:nvPicPr>
          <p:cNvPr id="5122" name="Picture 2" descr="Death In London">
            <a:extLst>
              <a:ext uri="{FF2B5EF4-FFF2-40B4-BE49-F238E27FC236}">
                <a16:creationId xmlns:a16="http://schemas.microsoft.com/office/drawing/2014/main" id="{9615DD2A-D087-2A4E-95FC-34FA8A94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90" y="160696"/>
            <a:ext cx="3009593" cy="18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scurvy">
            <a:extLst>
              <a:ext uri="{FF2B5EF4-FFF2-40B4-BE49-F238E27FC236}">
                <a16:creationId xmlns:a16="http://schemas.microsoft.com/office/drawing/2014/main" id="{A0479837-DD8A-E94F-B4DF-A524AAA7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91" y="2206040"/>
            <a:ext cx="3115699" cy="30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framingham study">
            <a:extLst>
              <a:ext uri="{FF2B5EF4-FFF2-40B4-BE49-F238E27FC236}">
                <a16:creationId xmlns:a16="http://schemas.microsoft.com/office/drawing/2014/main" id="{163F0ED6-A711-B742-A337-7ADADA6C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06" y="2784253"/>
            <a:ext cx="2963507" cy="23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CA489B9-FC6D-604D-A47F-025DD335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4" y="210187"/>
            <a:ext cx="6184900" cy="5022642"/>
          </a:xfrm>
        </p:spPr>
        <p:txBody>
          <a:bodyPr/>
          <a:lstStyle/>
          <a:p>
            <a:r>
              <a:rPr lang="sk-SK" i="1" dirty="0"/>
              <a:t>Prvá plavba okolo sveta </a:t>
            </a:r>
            <a:r>
              <a:rPr lang="sk-SK" dirty="0"/>
              <a:t>(1768 – 1771) na lodi </a:t>
            </a:r>
            <a:r>
              <a:rPr lang="sk-SK" dirty="0" err="1"/>
              <a:t>Endeavour</a:t>
            </a:r>
            <a:r>
              <a:rPr lang="sk-SK" dirty="0"/>
              <a:t> bez prepuknutia </a:t>
            </a:r>
            <a:r>
              <a:rPr lang="sk-SK" dirty="0" err="1"/>
              <a:t>skorbutu</a:t>
            </a:r>
            <a:r>
              <a:rPr lang="sk-SK" dirty="0"/>
              <a:t> bol Cookov lekársky úspech, rovnako ohromujúci ako jeho geografický úspech.</a:t>
            </a:r>
          </a:p>
          <a:p>
            <a:r>
              <a:rPr lang="sk-SK" i="1" dirty="0"/>
              <a:t>Druhá plavba okolo sveta </a:t>
            </a:r>
            <a:r>
              <a:rPr lang="sk-SK" dirty="0"/>
              <a:t>(1772 – 1775) Počas celej trojročnej plavby zomreli iba štyria členovia posádok oboch lodí. </a:t>
            </a:r>
            <a:r>
              <a:rPr lang="sk-SK" dirty="0" err="1"/>
              <a:t>Cook</a:t>
            </a:r>
            <a:r>
              <a:rPr lang="sk-SK" dirty="0"/>
              <a:t> bol po návrate do Británie povýšený do hodnosti kapitána a bola mu udelená zlatá </a:t>
            </a:r>
            <a:r>
              <a:rPr lang="sk-SK" dirty="0" err="1"/>
              <a:t>Copleyho</a:t>
            </a:r>
            <a:r>
              <a:rPr lang="sk-SK" dirty="0"/>
              <a:t> medaila za zásluhy o spoznanie príčin a elimináciu </a:t>
            </a:r>
            <a:r>
              <a:rPr lang="sk-SK" dirty="0" err="1"/>
              <a:t>skorbutu</a:t>
            </a:r>
            <a:r>
              <a:rPr lang="sk-SK" dirty="0"/>
              <a:t> v radoch námorníkov.</a:t>
            </a:r>
          </a:p>
          <a:p>
            <a:r>
              <a:rPr lang="sk-SK" i="1" dirty="0"/>
              <a:t>Tretia plavba okolo sveta </a:t>
            </a:r>
            <a:r>
              <a:rPr lang="sk-SK" dirty="0"/>
              <a:t>(1776 – 1779) a smrť kapitána </a:t>
            </a:r>
            <a:r>
              <a:rPr lang="sk-SK" dirty="0" err="1"/>
              <a:t>Cooka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D7FDC03-05C6-7745-9146-E08BF9AF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966917"/>
            <a:ext cx="4634046" cy="1008380"/>
          </a:xfrm>
        </p:spPr>
        <p:txBody>
          <a:bodyPr/>
          <a:lstStyle/>
          <a:p>
            <a:r>
              <a:rPr lang="sk-SK" dirty="0"/>
              <a:t>Nastupuje James </a:t>
            </a:r>
            <a:r>
              <a:rPr lang="sk-SK" dirty="0" err="1"/>
              <a:t>Cook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FD9434-E041-5A43-AAFC-0E5A3A39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3E15505-C264-B444-9B3F-525B40B95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DEFBE92-37B7-7745-992B-C1372D0723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E955D30-4BFB-6342-937A-BA97562D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63" y="4978738"/>
            <a:ext cx="406708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glický moreplavec a objaviteľ">
            <a:extLst>
              <a:ext uri="{FF2B5EF4-FFF2-40B4-BE49-F238E27FC236}">
                <a16:creationId xmlns:a16="http://schemas.microsoft.com/office/drawing/2014/main" id="{7E1FDA90-8DD4-B548-B787-5929464D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64" y="504278"/>
            <a:ext cx="3308350" cy="41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362121E-6371-914B-8EC5-6257EFDA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756287"/>
            <a:ext cx="8039577" cy="4476113"/>
          </a:xfrm>
        </p:spPr>
        <p:txBody>
          <a:bodyPr/>
          <a:lstStyle/>
          <a:p>
            <a:r>
              <a:rPr lang="sk-SK" dirty="0"/>
              <a:t>V roku 1854 zákon o obchodnej plavbe vyžadoval, aby všetci britskí námorníci na súkromných lodiach dostali </a:t>
            </a:r>
            <a:r>
              <a:rPr lang="sk-SK" dirty="0" err="1"/>
              <a:t>antiskorbutiká</a:t>
            </a:r>
            <a:r>
              <a:rPr lang="sk-SK" dirty="0"/>
              <a:t>, čo zvyčajne znamenalo </a:t>
            </a:r>
            <a:r>
              <a:rPr lang="sk-SK" dirty="0" err="1"/>
              <a:t>limetkovú</a:t>
            </a:r>
            <a:r>
              <a:rPr lang="sk-SK" dirty="0"/>
              <a:t> šťavu.</a:t>
            </a:r>
          </a:p>
          <a:p>
            <a:r>
              <a:rPr lang="sk-SK" dirty="0"/>
              <a:t>Francúzske jednotky počas počas krymskej vojny v polovici päťdesiatych rokov 20. storočia strašne trpeli </a:t>
            </a:r>
            <a:r>
              <a:rPr lang="sk-SK" dirty="0" err="1"/>
              <a:t>skorbutom</a:t>
            </a:r>
            <a:r>
              <a:rPr lang="sk-SK" dirty="0"/>
              <a:t>. </a:t>
            </a:r>
          </a:p>
          <a:p>
            <a:r>
              <a:rPr lang="sk-SK" dirty="0"/>
              <a:t>Tento sa objavil aj na niekoľkých polárnych expedíciách a bezpochyby zabil mnohých otrokov na dopravných lodiach z Afriky do Ameriky.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F3FCBE-2277-1244-9CAC-7FCA8858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vo svete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BC2662-7B4D-744D-8FF4-134C8F3C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7FD420-F2A5-7446-8FBC-D79D7038A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4CC14B-3120-574A-A872-2C1E11DE42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2360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5C87716-EADC-B941-A6FC-32A6A132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41301"/>
            <a:ext cx="7706768" cy="5461000"/>
          </a:xfrm>
        </p:spPr>
        <p:txBody>
          <a:bodyPr>
            <a:normAutofit fontScale="92500" lnSpcReduction="10000"/>
          </a:bodyPr>
          <a:lstStyle/>
          <a:p>
            <a:endParaRPr lang="sk-SK" dirty="0">
              <a:effectLst/>
            </a:endParaRPr>
          </a:p>
          <a:p>
            <a:r>
              <a:rPr lang="sk-SK" dirty="0"/>
              <a:t>Až v roku 1932 bol aktívny </a:t>
            </a:r>
            <a:r>
              <a:rPr lang="sk-SK" dirty="0" err="1"/>
              <a:t>antikorbutický</a:t>
            </a:r>
            <a:r>
              <a:rPr lang="sk-SK" dirty="0"/>
              <a:t> prípravok izolovaný maďarským vedcom </a:t>
            </a:r>
            <a:r>
              <a:rPr lang="sk-SK" i="1" dirty="0"/>
              <a:t>Albertom </a:t>
            </a:r>
            <a:r>
              <a:rPr lang="sk-SK" i="1" dirty="0" err="1"/>
              <a:t>Szent-Gyorgyim</a:t>
            </a:r>
            <a:r>
              <a:rPr lang="sk-SK" dirty="0"/>
              <a:t>, keď pracoval na univerzite v </a:t>
            </a:r>
            <a:r>
              <a:rPr lang="sk-SK" dirty="0" err="1"/>
              <a:t>Cambridge</a:t>
            </a:r>
            <a:r>
              <a:rPr lang="sk-SK" dirty="0"/>
              <a:t>. Nazval ju </a:t>
            </a:r>
            <a:r>
              <a:rPr lang="sk-SK" i="1" dirty="0"/>
              <a:t>kyselinou </a:t>
            </a:r>
            <a:r>
              <a:rPr lang="sk-SK" i="1" dirty="0" err="1"/>
              <a:t>hexurónovou</a:t>
            </a:r>
            <a:r>
              <a:rPr lang="sk-SK" dirty="0"/>
              <a:t> a neskôr sa premenoval na </a:t>
            </a:r>
            <a:r>
              <a:rPr lang="sk-SK" i="1" dirty="0"/>
              <a:t>kyselinu askorbovú </a:t>
            </a:r>
            <a:r>
              <a:rPr lang="sk-SK" dirty="0"/>
              <a:t>po „</a:t>
            </a:r>
            <a:r>
              <a:rPr lang="sk-SK" dirty="0" err="1"/>
              <a:t>antiscorbutiku</a:t>
            </a:r>
            <a:r>
              <a:rPr lang="sk-SK" dirty="0"/>
              <a:t>“. </a:t>
            </a:r>
          </a:p>
          <a:p>
            <a:r>
              <a:rPr lang="sk-SK" dirty="0"/>
              <a:t>V roku 1933 sa švajčiarsky tím vedený </a:t>
            </a:r>
            <a:r>
              <a:rPr lang="sk-SK" i="1" dirty="0" err="1"/>
              <a:t>Tadeusom</a:t>
            </a:r>
            <a:r>
              <a:rPr lang="sk-SK" i="1" dirty="0"/>
              <a:t> </a:t>
            </a:r>
            <a:r>
              <a:rPr lang="sk-SK" i="1" dirty="0" err="1"/>
              <a:t>Reichsteinom</a:t>
            </a:r>
            <a:r>
              <a:rPr lang="sk-SK" dirty="0"/>
              <a:t> a anglický tím vedený </a:t>
            </a:r>
            <a:r>
              <a:rPr lang="sk-SK" i="1" dirty="0"/>
              <a:t>Sirom </a:t>
            </a:r>
            <a:r>
              <a:rPr lang="sk-SK" i="1" dirty="0" err="1"/>
              <a:t>Normanom</a:t>
            </a:r>
            <a:r>
              <a:rPr lang="sk-SK" i="1" dirty="0"/>
              <a:t> </a:t>
            </a:r>
            <a:r>
              <a:rPr lang="sk-SK" i="1" dirty="0" err="1"/>
              <a:t>Haworthom</a:t>
            </a:r>
            <a:r>
              <a:rPr lang="sk-SK" dirty="0"/>
              <a:t> ponáhľal, aby pochopil a dešifroval molekulárnu štruktúru kyseliny. Obaja boli úspešní. </a:t>
            </a:r>
          </a:p>
          <a:p>
            <a:r>
              <a:rPr lang="sk-SK" dirty="0"/>
              <a:t>V roku 1937 </a:t>
            </a:r>
            <a:r>
              <a:rPr lang="sk-SK" dirty="0" err="1"/>
              <a:t>Szent-Gyorgyi</a:t>
            </a:r>
            <a:r>
              <a:rPr lang="sk-SK" dirty="0"/>
              <a:t> získal Nobelovu cenu za fyziológiu a medicínu a Sir </a:t>
            </a:r>
            <a:r>
              <a:rPr lang="sk-SK" dirty="0" err="1"/>
              <a:t>Norman</a:t>
            </a:r>
            <a:r>
              <a:rPr lang="sk-SK" dirty="0"/>
              <a:t> </a:t>
            </a:r>
            <a:r>
              <a:rPr lang="sk-SK" dirty="0" err="1"/>
              <a:t>Haworth</a:t>
            </a:r>
            <a:r>
              <a:rPr lang="sk-SK" dirty="0"/>
              <a:t> získal Nobelovu cenu za chémiu, čiastočne za svoju prácu na vitamíne C. </a:t>
            </a:r>
          </a:p>
          <a:p>
            <a:r>
              <a:rPr lang="sk-SK" dirty="0" err="1"/>
              <a:t>Reichstein</a:t>
            </a:r>
            <a:r>
              <a:rPr lang="sk-SK" dirty="0"/>
              <a:t> vymyslel metódu komerčnej syntézy kyseliny a vitamín C je teraz bežná prídavná látka v potravinách, ľahko a lacno dostupná.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80C93D0-F73F-054A-B7B6-59EA9B11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40614"/>
            <a:ext cx="6153951" cy="1008380"/>
          </a:xfrm>
        </p:spPr>
        <p:txBody>
          <a:bodyPr/>
          <a:lstStyle/>
          <a:p>
            <a:r>
              <a:rPr lang="sk-SK" dirty="0"/>
              <a:t>Definitívne riešenie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DFBC77-D41D-8141-B2EF-6FF580F8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C570CB6-F48E-9740-B692-F40AA6EFA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C43F8A-BB88-384A-AFEC-1765AA1B90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218" name="Picture 2" descr="Image result for albert szent-gyorgyi">
            <a:extLst>
              <a:ext uri="{FF2B5EF4-FFF2-40B4-BE49-F238E27FC236}">
                <a16:creationId xmlns:a16="http://schemas.microsoft.com/office/drawing/2014/main" id="{40D37908-B37C-8E45-BB11-AB123CC6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96" y="172666"/>
            <a:ext cx="1659240" cy="232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Tadeus Reichstein">
            <a:extLst>
              <a:ext uri="{FF2B5EF4-FFF2-40B4-BE49-F238E27FC236}">
                <a16:creationId xmlns:a16="http://schemas.microsoft.com/office/drawing/2014/main" id="{D67AA4A3-6283-B346-9F9B-25DD38E0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13" y="2495602"/>
            <a:ext cx="1668750" cy="25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Norman Haworth">
            <a:extLst>
              <a:ext uri="{FF2B5EF4-FFF2-40B4-BE49-F238E27FC236}">
                <a16:creationId xmlns:a16="http://schemas.microsoft.com/office/drawing/2014/main" id="{CEB9A3DF-EA4A-C341-8694-3FCAD71D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94" y="5052799"/>
            <a:ext cx="1604769" cy="22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3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05C540D3-F6E0-6649-A77A-5F67DD6CB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412613"/>
          </a:xfrm>
        </p:spPr>
        <p:txBody>
          <a:bodyPr/>
          <a:lstStyle/>
          <a:p>
            <a:r>
              <a:rPr lang="sk-SK" dirty="0"/>
              <a:t>RUSNAK MARTIN Medicína na vzostupe. Obdobie renesancie a osvietenstva. In </a:t>
            </a:r>
            <a:r>
              <a:rPr lang="sk-SK" i="1" dirty="0"/>
              <a:t>HISTORICKÁ REVUE</a:t>
            </a:r>
            <a:r>
              <a:rPr lang="sk-SK" dirty="0"/>
              <a:t> . 2016. </a:t>
            </a:r>
            <a:r>
              <a:rPr lang="sk-SK" dirty="0" err="1"/>
              <a:t>Vol</a:t>
            </a:r>
            <a:r>
              <a:rPr lang="sk-SK" dirty="0"/>
              <a:t>. 27, no. 1.</a:t>
            </a:r>
          </a:p>
          <a:p>
            <a:r>
              <a:rPr lang="sk-SK" dirty="0"/>
              <a:t>BOWN, S.R. </a:t>
            </a:r>
            <a:r>
              <a:rPr lang="sk-SK" i="1" dirty="0" err="1"/>
              <a:t>Scurvy</a:t>
            </a:r>
            <a:r>
              <a:rPr lang="sk-SK" i="1" dirty="0"/>
              <a:t>: </a:t>
            </a:r>
            <a:r>
              <a:rPr lang="sk-SK" i="1" dirty="0" err="1"/>
              <a:t>How</a:t>
            </a:r>
            <a:r>
              <a:rPr lang="sk-SK" i="1" dirty="0"/>
              <a:t> a </a:t>
            </a:r>
            <a:r>
              <a:rPr lang="sk-SK" i="1" dirty="0" err="1"/>
              <a:t>Surgeon</a:t>
            </a:r>
            <a:r>
              <a:rPr lang="sk-SK" i="1" dirty="0"/>
              <a:t>, a </a:t>
            </a:r>
            <a:r>
              <a:rPr lang="sk-SK" i="1" dirty="0" err="1"/>
              <a:t>Mariner</a:t>
            </a:r>
            <a:r>
              <a:rPr lang="sk-SK" i="1" dirty="0"/>
              <a:t>, and a </a:t>
            </a:r>
            <a:r>
              <a:rPr lang="sk-SK" i="1" dirty="0" err="1"/>
              <a:t>Gentlemen</a:t>
            </a:r>
            <a:r>
              <a:rPr lang="sk-SK" i="1" dirty="0"/>
              <a:t> </a:t>
            </a:r>
            <a:r>
              <a:rPr lang="sk-SK" i="1" dirty="0" err="1"/>
              <a:t>Solved</a:t>
            </a:r>
            <a:r>
              <a:rPr lang="sk-SK" i="1" dirty="0"/>
              <a:t>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Greatest</a:t>
            </a:r>
            <a:r>
              <a:rPr lang="sk-SK" i="1" dirty="0"/>
              <a:t> </a:t>
            </a:r>
            <a:r>
              <a:rPr lang="sk-SK" i="1" dirty="0" err="1"/>
              <a:t>Medical</a:t>
            </a:r>
            <a:r>
              <a:rPr lang="sk-SK" i="1" dirty="0"/>
              <a:t> </a:t>
            </a:r>
            <a:r>
              <a:rPr lang="sk-SK" i="1" dirty="0" err="1"/>
              <a:t>Mystery</a:t>
            </a:r>
            <a:r>
              <a:rPr lang="sk-SK" i="1" dirty="0"/>
              <a:t> of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Age</a:t>
            </a:r>
            <a:r>
              <a:rPr lang="sk-SK" i="1" dirty="0"/>
              <a:t> of </a:t>
            </a:r>
            <a:r>
              <a:rPr lang="sk-SK" i="1" dirty="0" err="1"/>
              <a:t>Sail</a:t>
            </a:r>
            <a:r>
              <a:rPr lang="sk-SK" dirty="0"/>
              <a:t>. . </a:t>
            </a:r>
            <a:r>
              <a:rPr lang="sk-SK" dirty="0" err="1"/>
              <a:t>Chichester</a:t>
            </a:r>
            <a:r>
              <a:rPr lang="sk-SK" dirty="0"/>
              <a:t>: St. </a:t>
            </a:r>
            <a:r>
              <a:rPr lang="sk-SK" dirty="0" err="1"/>
              <a:t>Martin’s</a:t>
            </a:r>
            <a:r>
              <a:rPr lang="sk-SK" dirty="0"/>
              <a:t> Press, 2005. 256 s. ISBN 9781466817029.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B1328DF-5EA9-9444-A02A-95B64C65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3A36577-A5BB-2748-802C-065BC551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6.3.20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7679413-85DC-3547-942D-524FE2EC8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528669-BD18-CC42-A4DA-CFB4DF4039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2614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hypertension">
            <a:extLst>
              <a:ext uri="{FF2B5EF4-FFF2-40B4-BE49-F238E27FC236}">
                <a16:creationId xmlns:a16="http://schemas.microsoft.com/office/drawing/2014/main" id="{653E3029-6B91-4242-A93A-E10E3B1A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01" y="1061354"/>
            <a:ext cx="5595356" cy="385886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CE2621C-4AEB-8C49-82B8-AD89B04F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k-SK" dirty="0"/>
              <a:t>﻿o prezidentovi, ktorý aj po smrti zachraňuje životy</a:t>
            </a:r>
          </a:p>
        </p:txBody>
      </p: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AED9DBDB-9742-4919-A177-E6F43A8B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D4FBE24A-9F23-5A4A-897F-19D441E947D4}" type="datetime1">
              <a:rPr lang="sk-SK" smtClean="0"/>
              <a:pPr>
                <a:spcAft>
                  <a:spcPts val="600"/>
                </a:spcAft>
              </a:pPr>
              <a:t>6.3.20</a:t>
            </a:fld>
            <a:endParaRPr lang="en-GB"/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E580D704-0162-4F2D-8E74-1FAC26536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A1BF02E7-7EE9-4BD6-95C1-6BCF55EC74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133511-421B-314C-B7E0-0293AA4E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600"/>
              <a:t>Vysoký tlak krvi - hypertenzia</a:t>
            </a:r>
          </a:p>
        </p:txBody>
      </p:sp>
    </p:spTree>
    <p:extLst>
      <p:ext uri="{BB962C8B-B14F-4D97-AF65-F5344CB8AC3E}">
        <p14:creationId xmlns:p14="http://schemas.microsoft.com/office/powerpoint/2010/main" val="186869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A71E44-FCDA-C342-BC5F-C56CC610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7D84F83-A9A5-C942-A03F-560C803C3F5D}" type="datetime1">
              <a:rPr lang="sk-SK" smtClean="0"/>
              <a:pPr>
                <a:spcAft>
                  <a:spcPts val="600"/>
                </a:spcAft>
              </a:pPr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2B5E40-F0F1-5346-8107-22B8A026B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D77316C-6332-4044-956F-29414CF1E2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B175D1-488D-B544-B281-57BBC14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97" y="5723772"/>
            <a:ext cx="8312587" cy="10083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 dirty="0">
                <a:effectLst/>
              </a:rPr>
              <a:t>Americký prezident </a:t>
            </a:r>
            <a:r>
              <a:rPr lang="sk-SK" sz="3000" dirty="0" err="1">
                <a:effectLst/>
              </a:rPr>
              <a:t>Franklin</a:t>
            </a:r>
            <a:r>
              <a:rPr lang="sk-SK" sz="3000" dirty="0">
                <a:effectLst/>
              </a:rPr>
              <a:t> </a:t>
            </a:r>
            <a:r>
              <a:rPr lang="sk-SK" sz="3000" dirty="0" err="1">
                <a:effectLst/>
              </a:rPr>
              <a:t>Delano</a:t>
            </a:r>
            <a:r>
              <a:rPr lang="sk-SK" sz="3000" dirty="0">
                <a:effectLst/>
              </a:rPr>
              <a:t> Roosevelt (1882 – 1945)</a:t>
            </a:r>
            <a:endParaRPr lang="sk-SK" sz="3000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683BBF9-B037-EE41-A375-5AB403C6C6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3700" y="726034"/>
            <a:ext cx="4694611" cy="499773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sz="2400" dirty="0">
                <a:effectLst/>
              </a:rPr>
              <a:t>Preslávil sa ako politik, ktorý vyviedol krajinu z veľkej hospodárskej krízy počas rokov 1933 – 1937 zavedením programu New </a:t>
            </a:r>
            <a:r>
              <a:rPr lang="sk-SK" sz="2400" dirty="0" err="1">
                <a:effectLst/>
              </a:rPr>
              <a:t>Deal</a:t>
            </a:r>
            <a:r>
              <a:rPr lang="sk-SK" sz="2400" dirty="0">
                <a:effectLst/>
              </a:rPr>
              <a:t> (Nový údel) s cieľom podporiť, ozdraviť a zreformovať ekonomiku USA. 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effectLst/>
              </a:rPr>
              <a:t>Taktiež zapojil Spojené štáty americké do druhej svetovej vojny na strane protifašistickej koalície. 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effectLst/>
              </a:rPr>
              <a:t>Ako jediný  prezident USA stál na čele štátu štyri volebné obdobia (1933 – 1945).</a:t>
            </a:r>
          </a:p>
          <a:p>
            <a:pPr>
              <a:lnSpc>
                <a:spcPct val="90000"/>
              </a:lnSpc>
            </a:pPr>
            <a:endParaRPr lang="sk-SK" sz="1600" dirty="0"/>
          </a:p>
        </p:txBody>
      </p:sp>
      <p:pic>
        <p:nvPicPr>
          <p:cNvPr id="1026" name="Picture 2" descr="Výsledok vyhľadávania obrázkov pre dopyt fdr">
            <a:extLst>
              <a:ext uri="{FF2B5EF4-FFF2-40B4-BE49-F238E27FC236}">
                <a16:creationId xmlns:a16="http://schemas.microsoft.com/office/drawing/2014/main" id="{361CB42D-5E3B-EA45-8E70-CC01E6AAC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r="-3" b="23473"/>
          <a:stretch/>
        </p:blipFill>
        <p:spPr bwMode="auto">
          <a:xfrm>
            <a:off x="5541725" y="726034"/>
            <a:ext cx="3607159" cy="37849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4040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52F79D9E-12F1-2143-993A-22B3FCF5D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372889"/>
            <a:ext cx="6146800" cy="5168900"/>
          </a:xfrm>
        </p:spPr>
        <p:txBody>
          <a:bodyPr>
            <a:normAutofit lnSpcReduction="10000"/>
          </a:bodyPr>
          <a:lstStyle/>
          <a:p>
            <a:r>
              <a:rPr lang="sk-SK" dirty="0">
                <a:effectLst/>
              </a:rPr>
              <a:t>Jeho zdravotný stav bol na začiatku politickej kariéry výborný, ale ako 39-ročný sa nakazil obrnou a ostal paralyzovaný na oboch dolných končatinách.</a:t>
            </a:r>
          </a:p>
          <a:p>
            <a:r>
              <a:rPr lang="sk-SK" dirty="0">
                <a:effectLst/>
              </a:rPr>
              <a:t>Fakt, že bol prezidentom a zároveň mal obrnu, svedčí o tom, že jeho zdravotný stav bol podrobne monitorovaný. </a:t>
            </a:r>
          </a:p>
          <a:p>
            <a:r>
              <a:rPr lang="sk-SK" dirty="0">
                <a:effectLst/>
              </a:rPr>
              <a:t>Lekárske záznamy z roku 1932 počas kampane dosvedčujú, že jeho krvný tlak bol zvýšený na hodnoty 140/100 </a:t>
            </a:r>
            <a:r>
              <a:rPr lang="sk-SK" dirty="0" err="1">
                <a:effectLst/>
              </a:rPr>
              <a:t>mmHg</a:t>
            </a:r>
            <a:r>
              <a:rPr lang="sk-SK" dirty="0">
                <a:effectLst/>
              </a:rPr>
              <a:t>.</a:t>
            </a:r>
          </a:p>
          <a:p>
            <a:r>
              <a:rPr lang="sk-SK" dirty="0">
                <a:effectLst/>
              </a:rPr>
              <a:t>Jeho zdravie sa neustále zhoršovalo, až 12. apríla 1945 podľahol opakovanému krvácaniu do mozgu vo veku 63 rokov s krvným tlakom 300/190 </a:t>
            </a:r>
            <a:r>
              <a:rPr lang="sk-SK" dirty="0" err="1">
                <a:effectLst/>
              </a:rPr>
              <a:t>mmHg</a:t>
            </a:r>
            <a:r>
              <a:rPr lang="sk-SK" dirty="0">
                <a:effectLst/>
              </a:rPr>
              <a:t>.</a:t>
            </a:r>
            <a:endParaRPr lang="sk-SK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A569FD9-5488-7A4E-9326-904CF208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Zdravie prezidenta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AB0F68D-BDD2-4040-B16F-199D869B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6.3.20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8DB4A84-BE46-C446-BDA5-947133F37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E85BE18-0BCD-3F43-8C33-F11A4245AC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0" name="Picture 2" descr="Výsledok vyhľadávania obrázkov pre dopyt fdr">
            <a:extLst>
              <a:ext uri="{FF2B5EF4-FFF2-40B4-BE49-F238E27FC236}">
                <a16:creationId xmlns:a16="http://schemas.microsoft.com/office/drawing/2014/main" id="{38DE743F-A30F-654C-AED4-F1A79B87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23" y="1409699"/>
            <a:ext cx="3515831" cy="36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8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221B442-6908-2642-B184-5FC4E0B7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756287"/>
            <a:ext cx="8407877" cy="4907913"/>
          </a:xfrm>
        </p:spPr>
        <p:txBody>
          <a:bodyPr>
            <a:normAutofit lnSpcReduction="10000"/>
          </a:bodyPr>
          <a:lstStyle/>
          <a:p>
            <a:r>
              <a:rPr lang="sk-SK" dirty="0">
                <a:effectLst/>
              </a:rPr>
              <a:t>Pre lekárov z </a:t>
            </a:r>
            <a:r>
              <a:rPr lang="sk-SK" dirty="0" err="1">
                <a:effectLst/>
              </a:rPr>
              <a:t>Harvardovej</a:t>
            </a:r>
            <a:r>
              <a:rPr lang="sk-SK" dirty="0">
                <a:effectLst/>
              </a:rPr>
              <a:t> univerzity to bol moment, ktorý využili na zdôvodnenie projektu potvrdzujúceho už existujúce podozrenie nebezpečenstva spojeného s vysokým krvným tlakom.</a:t>
            </a:r>
          </a:p>
          <a:p>
            <a:r>
              <a:rPr lang="sk-SK" dirty="0">
                <a:effectLst/>
              </a:rPr>
              <a:t>Udalosti tým nadobudli rýchly priebeh.</a:t>
            </a:r>
          </a:p>
          <a:p>
            <a:r>
              <a:rPr lang="sk-SK" dirty="0">
                <a:effectLst/>
              </a:rPr>
              <a:t>Služby zdravia verejnosti v USA predložili štatistiky úmrtí podľa príčin smrti – a tie boli alarmujúce. </a:t>
            </a:r>
          </a:p>
          <a:p>
            <a:r>
              <a:rPr lang="sk-SK" dirty="0">
                <a:effectLst/>
              </a:rPr>
              <a:t>Preto sa v roku 1947 začalo pracovať na plánoch epidemiologickej štúdie ochorení srdca a ciev v spolupráci so štátnymi a miestnymi zdravotnými agentúrami. </a:t>
            </a:r>
          </a:p>
          <a:p>
            <a:r>
              <a:rPr lang="sk-SK" dirty="0">
                <a:effectLst/>
              </a:rPr>
              <a:t>Zosnulého Roosevelta vo funkcii prezidenta nahradil Harry S. </a:t>
            </a:r>
            <a:r>
              <a:rPr lang="sk-SK" dirty="0" err="1">
                <a:effectLst/>
              </a:rPr>
              <a:t>Truman</a:t>
            </a:r>
            <a:r>
              <a:rPr lang="sk-SK" dirty="0">
                <a:effectLst/>
              </a:rPr>
              <a:t>, ktorý 16. júna 1948 podpísal </a:t>
            </a:r>
            <a:r>
              <a:rPr lang="sk-SK" b="1" i="1" dirty="0">
                <a:effectLst/>
              </a:rPr>
              <a:t>Národný zákon srdca</a:t>
            </a:r>
            <a:r>
              <a:rPr lang="sk-SK" dirty="0">
                <a:effectLst/>
              </a:rPr>
              <a:t> (</a:t>
            </a:r>
            <a:r>
              <a:rPr lang="sk-SK" b="1" i="1" dirty="0">
                <a:effectLst/>
              </a:rPr>
              <a:t>National </a:t>
            </a:r>
            <a:r>
              <a:rPr lang="sk-SK" b="1" i="1" dirty="0" err="1">
                <a:effectLst/>
              </a:rPr>
              <a:t>Heart</a:t>
            </a:r>
            <a:r>
              <a:rPr lang="sk-SK" b="1" i="1" dirty="0">
                <a:effectLst/>
              </a:rPr>
              <a:t> </a:t>
            </a:r>
            <a:r>
              <a:rPr lang="sk-SK" b="1" i="1" dirty="0" err="1">
                <a:effectLst/>
              </a:rPr>
              <a:t>Act</a:t>
            </a:r>
            <a:r>
              <a:rPr lang="sk-SK" dirty="0">
                <a:effectLst/>
              </a:rPr>
              <a:t>).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FE4848E-3E59-7D4E-AD32-90069967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0" y="5778929"/>
            <a:ext cx="8312587" cy="1008380"/>
          </a:xfrm>
        </p:spPr>
        <p:txBody>
          <a:bodyPr/>
          <a:lstStyle/>
          <a:p>
            <a:r>
              <a:rPr lang="sk-SK" dirty="0" err="1">
                <a:effectLst/>
              </a:rPr>
              <a:t>Národny</a:t>
            </a:r>
            <a:r>
              <a:rPr lang="sk-SK" dirty="0">
                <a:effectLst/>
              </a:rPr>
              <a:t>́ zákon srdca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84BB4D-5E11-4640-8A3C-9E50832E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34FC70A-3B6E-9B46-8FA6-A4FCA92FE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351DE9-43E2-5749-9970-EEFB28323E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04526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5B26A51-982C-0044-956A-65F84F02D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034913"/>
          </a:xfrm>
        </p:spPr>
        <p:txBody>
          <a:bodyPr>
            <a:normAutofit lnSpcReduction="10000"/>
          </a:bodyPr>
          <a:lstStyle/>
          <a:p>
            <a:r>
              <a:rPr lang="sk-SK" dirty="0">
                <a:effectLst/>
              </a:rPr>
              <a:t>Zákon priznal príspevok 500 000 dolárov na dvadsaťročné epidemiologické štúdium ochorení srdca a tiež ustanovil </a:t>
            </a:r>
            <a:r>
              <a:rPr lang="sk-SK" b="1" i="1" dirty="0">
                <a:effectLst/>
              </a:rPr>
              <a:t>Národný inštitút srdca, pľúc a krvi</a:t>
            </a:r>
          </a:p>
          <a:p>
            <a:r>
              <a:rPr lang="sk-SK" dirty="0">
                <a:effectLst/>
              </a:rPr>
              <a:t>Na základe projektu výskumný tím vybral obyvateľov mestečka </a:t>
            </a:r>
            <a:r>
              <a:rPr lang="sk-SK" dirty="0" err="1">
                <a:effectLst/>
              </a:rPr>
              <a:t>Framingham</a:t>
            </a:r>
            <a:r>
              <a:rPr lang="sk-SK" dirty="0">
                <a:effectLst/>
              </a:rPr>
              <a:t> v Massachusetts, na ktorých hodlal vykonať výskum príčin a následkov vysokého tlaku krvi.</a:t>
            </a:r>
          </a:p>
          <a:p>
            <a:r>
              <a:rPr lang="sk-SK" dirty="0">
                <a:effectLst/>
              </a:rPr>
              <a:t>V októbri 1948 začali s vyšetrovaním prvých členov štúdie. Použil sa prístup dlhodobého sledovania kohorty s cieľom identifikovať jednotlivé faktory, ktoré by mohli súvisieť s budúcim vývojom ochorení. </a:t>
            </a:r>
          </a:p>
          <a:p>
            <a:r>
              <a:rPr lang="sk-SK" dirty="0">
                <a:effectLst/>
              </a:rPr>
              <a:t>Kohorta bola zaujímavá aj tým že približne polovicu z jej členov tvorili ženy, čo v dovtedajších štúdiách nebývalo pravidlom. Prvé výsledky boli zverejnené v roku 1957, takmer desať rokov po vyšetrení prvého účastníka.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7425D9-EED9-034E-8C13-56FC5E49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682827"/>
            <a:ext cx="8312587" cy="1008380"/>
          </a:xfrm>
        </p:spPr>
        <p:txBody>
          <a:bodyPr/>
          <a:lstStyle/>
          <a:p>
            <a:r>
              <a:rPr lang="sk-SK" dirty="0" err="1"/>
              <a:t>Framinghamský</a:t>
            </a:r>
            <a:r>
              <a:rPr lang="sk-SK" dirty="0"/>
              <a:t> projekt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4F382A-A7EE-334A-81A8-15B3705D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8F6D7E-CFA2-FA49-9490-66DF65196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33795E9-EDDA-B84A-A435-6D22B03AE8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6290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0CDA7B0-CF67-8345-A29B-BF563AA7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723" y="989064"/>
            <a:ext cx="8077677" cy="4387213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effectLst/>
              </a:rPr>
              <a:t>Napriek tomu odborná verejnosť sa s výsledkami nestotožnila okamžite.</a:t>
            </a:r>
          </a:p>
          <a:p>
            <a:r>
              <a:rPr lang="sk-SK" dirty="0">
                <a:effectLst/>
              </a:rPr>
              <a:t>Až viac ako dve desaťročia po smrti prezidenta Roosevelta na následky nedostatočne kontrolovaného krvného tlaku sa všeobecne odborníkmi prijalo poznanie dôležitosti </a:t>
            </a:r>
            <a:r>
              <a:rPr lang="sk-SK" dirty="0" err="1">
                <a:effectLst/>
              </a:rPr>
              <a:t>systolického</a:t>
            </a:r>
            <a:r>
              <a:rPr lang="sk-SK" dirty="0">
                <a:effectLst/>
              </a:rPr>
              <a:t> tlaku. </a:t>
            </a:r>
          </a:p>
          <a:p>
            <a:r>
              <a:rPr lang="sk-SK" dirty="0">
                <a:effectLst/>
              </a:rPr>
              <a:t>V tom čase už boli k dispozícii aj lieky na jeho zníženie a tiež poznatky o možnostiach jeho úpravy zmenou životného štýlu. </a:t>
            </a:r>
          </a:p>
          <a:p>
            <a:r>
              <a:rPr lang="sk-SK" dirty="0">
                <a:effectLst/>
              </a:rPr>
              <a:t>Štúdia pokračuje dodnes, teda už viac ako 70 rokov. Priniesla mnohé poznatky, ktoré dnes bežne používame v prevencii a liečbe ochorení srdca a ciev. </a:t>
            </a:r>
          </a:p>
          <a:p>
            <a:r>
              <a:rPr lang="sk-SK" dirty="0">
                <a:effectLst/>
              </a:rPr>
              <a:t>Na základe štúdie sme znížili hranicu pre diagnostiku hypertenzie, rozpoznali sme úlohu tukov i cukrov, faktorov životného štýlu. Zároveň vieme, ako je dôležité predchádzať vysokému krvnému tlaku a liečiť ho.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1A2E1F0-59CC-BD4D-B7FE-A99D95D4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dirty="0"/>
              <a:t>Dopady štúdie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7CD408-FC0F-1841-9E8B-7C350ADB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C18070-06F7-F341-8A43-E86063FD1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579F6A-90B1-454A-913D-1D9EF4101C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71587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9E1589F-338A-9840-8B81-F57B5A31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6" y="6012311"/>
            <a:ext cx="5457995" cy="863236"/>
          </a:xfrm>
        </p:spPr>
        <p:txBody>
          <a:bodyPr/>
          <a:lstStyle/>
          <a:p>
            <a:r>
              <a:rPr lang="sk-SK" dirty="0"/>
              <a:t>Mor-čierna smrť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BDE837-A373-894A-BC14-8007B3DE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D8F85BF-649A-C249-9D25-359D88CB17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F2256DF-03BF-4A4F-B04E-30249D4C0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26" name="Picture 2" descr="Image result for plague">
            <a:extLst>
              <a:ext uri="{FF2B5EF4-FFF2-40B4-BE49-F238E27FC236}">
                <a16:creationId xmlns:a16="http://schemas.microsoft.com/office/drawing/2014/main" id="{04AEB542-AECD-D24B-BFB8-A67E816C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" y="0"/>
            <a:ext cx="10007067" cy="60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2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31B426C-3FC9-FE42-9DA1-9C375353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756287"/>
            <a:ext cx="8445977" cy="516191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Hypertenzia - alebo zvýšený krvný tlak - je vážny zdravotný stav, ktorý významne zvyšuje riziko srdcových, mozgových, obličkových a iných chorôb.</a:t>
            </a:r>
          </a:p>
          <a:p>
            <a:r>
              <a:rPr lang="sk-SK" dirty="0"/>
              <a:t> Odhaduje sa, že na celom svete je 1,13 miliardy ľudí s hypertenziou, väčšina (dve tretiny) žije v krajinách s nízkymi a strednými príjmami.</a:t>
            </a:r>
          </a:p>
          <a:p>
            <a:r>
              <a:rPr lang="sk-SK" dirty="0"/>
              <a:t>V roku 2015 mala hypertenzia 1 zo 4 mužov a 1 z 5 žien.</a:t>
            </a:r>
          </a:p>
          <a:p>
            <a:r>
              <a:rPr lang="sk-SK" dirty="0"/>
              <a:t>Tento problém je pod kontrolou u menej ako 1 z 5 ľudí s hypertenziou. </a:t>
            </a:r>
          </a:p>
          <a:p>
            <a:r>
              <a:rPr lang="sk-SK" dirty="0"/>
              <a:t>Hypertenzia je hlavnou príčinou predčasnej smrti na celom svete. </a:t>
            </a:r>
          </a:p>
          <a:p>
            <a:r>
              <a:rPr lang="sk-SK" dirty="0"/>
              <a:t>Jedným z globálnych cieľov v oblasti neprenosných chorôb je do roku 2025 znížiť prevalenciu hypertenzie o 25% (východisková hodnota 2010).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CD13FA-B65E-5643-912B-2928461C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sk-SK" sz="3600" dirty="0"/>
              <a:t>Niekoľko faktov o hypertenzii vo svete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84F77F-8126-5D47-BE41-107F0BDD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C3E798-D661-C84A-B1E8-CCF17D72F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7BBD175-785C-7040-90A9-FEACF151F9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05925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C51C987-86D9-F54C-8235-7490CE5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66745"/>
            <a:ext cx="8312587" cy="1008380"/>
          </a:xfrm>
        </p:spPr>
        <p:txBody>
          <a:bodyPr/>
          <a:lstStyle/>
          <a:p>
            <a:r>
              <a:rPr lang="sk-SK" dirty="0"/>
              <a:t>Hypertenzia a dopad na život človeka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3BF4DE-43E5-9748-A916-CBA73B39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54B1EEB-E6A5-974B-8570-EA2880437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38A3A82-34F2-F642-A4F7-86514BFAF7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462B1E7-4980-C749-B612-8762DFDB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" y="372888"/>
            <a:ext cx="9464187" cy="48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5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381E33-8B63-D94D-A0A9-A36C0D98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7418"/>
            <a:ext cx="8312587" cy="1008380"/>
          </a:xfrm>
        </p:spPr>
        <p:txBody>
          <a:bodyPr/>
          <a:lstStyle/>
          <a:p>
            <a:r>
              <a:rPr lang="sk-SK" sz="2800" dirty="0"/>
              <a:t>Desať najčastejších príčin smrti na Slovensku v roku 2017 a percentuálna zmena, 2007 - 2017, všetky vekové kategórie, počet</a:t>
            </a:r>
            <a:br>
              <a:rPr lang="sk-SK" sz="3600" dirty="0"/>
            </a:br>
            <a:r>
              <a:rPr lang="sk-SK" sz="2000" dirty="0"/>
              <a:t>http://</a:t>
            </a:r>
            <a:r>
              <a:rPr lang="sk-SK" sz="2000" dirty="0" err="1"/>
              <a:t>www.healthdata.org</a:t>
            </a:r>
            <a:r>
              <a:rPr lang="sk-SK" sz="2000" dirty="0"/>
              <a:t>/</a:t>
            </a:r>
            <a:r>
              <a:rPr lang="sk-SK" sz="2000" dirty="0" err="1"/>
              <a:t>slovakia</a:t>
            </a:r>
            <a:endParaRPr lang="sk-SK" sz="36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1B49C0-8352-C447-9689-F7DA3A42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ED8F3D2-1562-994E-9EAE-5937E4985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8A49B16-459B-C343-B565-34F7CBFB9F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DECFCB8D-71E6-2D42-BDB6-F3096DEA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0" y="777052"/>
            <a:ext cx="9465662" cy="39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2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5056AF6-D50C-3340-98C1-EA42383A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46" y="144288"/>
            <a:ext cx="8211829" cy="5862811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HAJAR, R. </a:t>
            </a:r>
            <a:r>
              <a:rPr lang="sk-SK" dirty="0" err="1"/>
              <a:t>Framingham</a:t>
            </a:r>
            <a:r>
              <a:rPr lang="sk-SK" dirty="0"/>
              <a:t> </a:t>
            </a:r>
            <a:r>
              <a:rPr lang="sk-SK" dirty="0" err="1"/>
              <a:t>contribution</a:t>
            </a:r>
            <a:r>
              <a:rPr lang="sk-SK" dirty="0"/>
              <a:t> to </a:t>
            </a:r>
            <a:r>
              <a:rPr lang="sk-SK" dirty="0" err="1"/>
              <a:t>cardiovascular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. In </a:t>
            </a:r>
            <a:r>
              <a:rPr lang="sk-SK" i="1" dirty="0" err="1"/>
              <a:t>Heart</a:t>
            </a:r>
            <a:r>
              <a:rPr lang="sk-SK" i="1" dirty="0"/>
              <a:t> </a:t>
            </a:r>
            <a:r>
              <a:rPr lang="sk-SK" i="1" dirty="0" err="1"/>
              <a:t>views</a:t>
            </a:r>
            <a:r>
              <a:rPr lang="sk-SK" i="1" dirty="0"/>
              <a:t>: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official</a:t>
            </a:r>
            <a:r>
              <a:rPr lang="sk-SK" i="1" dirty="0"/>
              <a:t>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Gulf</a:t>
            </a:r>
            <a:r>
              <a:rPr lang="sk-SK" i="1" dirty="0"/>
              <a:t> </a:t>
            </a:r>
            <a:r>
              <a:rPr lang="sk-SK" i="1" dirty="0" err="1"/>
              <a:t>Heart</a:t>
            </a:r>
            <a:r>
              <a:rPr lang="sk-SK" i="1" dirty="0"/>
              <a:t> Association</a:t>
            </a:r>
            <a:r>
              <a:rPr lang="sk-SK" dirty="0"/>
              <a:t> [online]. 2016. </a:t>
            </a:r>
            <a:r>
              <a:rPr lang="sk-SK" dirty="0" err="1"/>
              <a:t>Vol</a:t>
            </a:r>
            <a:r>
              <a:rPr lang="sk-SK" dirty="0"/>
              <a:t>. 17, no. 2, s. 78–81. Dostupné na internete: &lt;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www.ncbi.nlm.nih.gov</a:t>
            </a:r>
            <a:r>
              <a:rPr lang="sk-SK" dirty="0"/>
              <a:t>/</a:t>
            </a:r>
            <a:r>
              <a:rPr lang="sk-SK" dirty="0" err="1"/>
              <a:t>pmc</a:t>
            </a:r>
            <a:r>
              <a:rPr lang="sk-SK" dirty="0"/>
              <a:t>/</a:t>
            </a:r>
            <a:r>
              <a:rPr lang="sk-SK" dirty="0" err="1"/>
              <a:t>articles</a:t>
            </a:r>
            <a:r>
              <a:rPr lang="sk-SK" dirty="0"/>
              <a:t>/PMC4966216/&gt;.</a:t>
            </a:r>
          </a:p>
          <a:p>
            <a:r>
              <a:rPr lang="sk-SK" dirty="0"/>
              <a:t>DAWBER, T.R. et al. </a:t>
            </a:r>
            <a:r>
              <a:rPr lang="sk-SK" dirty="0" err="1"/>
              <a:t>Epidemiological</a:t>
            </a:r>
            <a:r>
              <a:rPr lang="sk-SK" dirty="0"/>
              <a:t> </a:t>
            </a:r>
            <a:r>
              <a:rPr lang="sk-SK" dirty="0" err="1"/>
              <a:t>approaches</a:t>
            </a:r>
            <a:r>
              <a:rPr lang="sk-SK" dirty="0"/>
              <a:t> to </a:t>
            </a:r>
            <a:r>
              <a:rPr lang="sk-SK" dirty="0" err="1"/>
              <a:t>heart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Framingham</a:t>
            </a:r>
            <a:r>
              <a:rPr lang="sk-SK" dirty="0"/>
              <a:t> Study. In </a:t>
            </a:r>
            <a:r>
              <a:rPr lang="sk-SK" i="1" dirty="0"/>
              <a:t>Am J </a:t>
            </a:r>
            <a:r>
              <a:rPr lang="sk-SK" i="1" dirty="0" err="1"/>
              <a:t>Public</a:t>
            </a:r>
            <a:r>
              <a:rPr lang="sk-SK" i="1" dirty="0"/>
              <a:t> </a:t>
            </a:r>
            <a:r>
              <a:rPr lang="sk-SK" i="1" dirty="0" err="1"/>
              <a:t>Health</a:t>
            </a:r>
            <a:r>
              <a:rPr lang="sk-SK" i="1" dirty="0"/>
              <a:t> </a:t>
            </a:r>
            <a:r>
              <a:rPr lang="sk-SK" i="1" dirty="0" err="1"/>
              <a:t>Nations</a:t>
            </a:r>
            <a:r>
              <a:rPr lang="sk-SK" i="1" dirty="0"/>
              <a:t> </a:t>
            </a:r>
            <a:r>
              <a:rPr lang="sk-SK" i="1" dirty="0" err="1"/>
              <a:t>Health</a:t>
            </a:r>
            <a:r>
              <a:rPr lang="sk-SK" dirty="0"/>
              <a:t> . 1951/03/01. vyd.1951. </a:t>
            </a:r>
            <a:r>
              <a:rPr lang="sk-SK" dirty="0" err="1"/>
              <a:t>Vol</a:t>
            </a:r>
            <a:r>
              <a:rPr lang="sk-SK" dirty="0"/>
              <a:t>. 41, no. 3, s. 279–281.</a:t>
            </a:r>
          </a:p>
          <a:p>
            <a:r>
              <a:rPr lang="sk-SK" dirty="0"/>
              <a:t>MAHMOOD, S.S. et al.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Framingham</a:t>
            </a:r>
            <a:r>
              <a:rPr lang="sk-SK" dirty="0"/>
              <a:t> </a:t>
            </a:r>
            <a:r>
              <a:rPr lang="sk-SK" dirty="0" err="1"/>
              <a:t>Heart</a:t>
            </a:r>
            <a:r>
              <a:rPr lang="sk-SK" dirty="0"/>
              <a:t> Study and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epidemiology</a:t>
            </a:r>
            <a:r>
              <a:rPr lang="sk-SK" dirty="0"/>
              <a:t> of </a:t>
            </a:r>
            <a:r>
              <a:rPr lang="sk-SK" dirty="0" err="1"/>
              <a:t>cardiovascular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: a </a:t>
            </a:r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perspective</a:t>
            </a:r>
            <a:r>
              <a:rPr lang="sk-SK" dirty="0"/>
              <a:t>. In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Lancet</a:t>
            </a:r>
            <a:r>
              <a:rPr lang="sk-SK" dirty="0"/>
              <a:t> [online]. 2014. </a:t>
            </a:r>
            <a:r>
              <a:rPr lang="sk-SK" dirty="0" err="1"/>
              <a:t>Vol</a:t>
            </a:r>
            <a:r>
              <a:rPr lang="sk-SK" dirty="0"/>
              <a:t>. 383, no. 9921, s. 999–1008. Dostupné na internete: &lt;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www.ncbi.nlm.nih.gov</a:t>
            </a:r>
            <a:r>
              <a:rPr lang="sk-SK" dirty="0"/>
              <a:t>/</a:t>
            </a:r>
            <a:r>
              <a:rPr lang="sk-SK" dirty="0" err="1"/>
              <a:t>pmc</a:t>
            </a:r>
            <a:r>
              <a:rPr lang="sk-SK" dirty="0"/>
              <a:t>/</a:t>
            </a:r>
            <a:r>
              <a:rPr lang="sk-SK" dirty="0" err="1"/>
              <a:t>articles</a:t>
            </a:r>
            <a:r>
              <a:rPr lang="sk-SK" dirty="0"/>
              <a:t>/PMC4159698/&gt;.</a:t>
            </a:r>
          </a:p>
          <a:p>
            <a:r>
              <a:rPr lang="sk-SK" dirty="0"/>
              <a:t>TSAO, C.W. - VASAN, R.S. </a:t>
            </a:r>
            <a:r>
              <a:rPr lang="sk-SK" dirty="0" err="1"/>
              <a:t>Cohort</a:t>
            </a:r>
            <a:r>
              <a:rPr lang="sk-SK" dirty="0"/>
              <a:t> Profile: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Framingham</a:t>
            </a:r>
            <a:r>
              <a:rPr lang="sk-SK" dirty="0"/>
              <a:t> </a:t>
            </a:r>
            <a:r>
              <a:rPr lang="sk-SK" dirty="0" err="1"/>
              <a:t>Heart</a:t>
            </a:r>
            <a:r>
              <a:rPr lang="sk-SK" dirty="0"/>
              <a:t> Study (FHS): </a:t>
            </a:r>
            <a:r>
              <a:rPr lang="sk-SK" dirty="0" err="1"/>
              <a:t>overview</a:t>
            </a:r>
            <a:r>
              <a:rPr lang="sk-SK" dirty="0"/>
              <a:t> of </a:t>
            </a:r>
            <a:r>
              <a:rPr lang="sk-SK" dirty="0" err="1"/>
              <a:t>milestones</a:t>
            </a:r>
            <a:r>
              <a:rPr lang="sk-SK" dirty="0"/>
              <a:t> in </a:t>
            </a:r>
            <a:r>
              <a:rPr lang="sk-SK" dirty="0" err="1"/>
              <a:t>cardiovascular</a:t>
            </a:r>
            <a:r>
              <a:rPr lang="sk-SK" dirty="0"/>
              <a:t> </a:t>
            </a:r>
            <a:r>
              <a:rPr lang="sk-SK" dirty="0" err="1"/>
              <a:t>epidemiology</a:t>
            </a:r>
            <a:r>
              <a:rPr lang="sk-SK" dirty="0"/>
              <a:t>. In </a:t>
            </a:r>
            <a:r>
              <a:rPr lang="sk-SK" i="1" dirty="0"/>
              <a:t>International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Epidemiology</a:t>
            </a:r>
            <a:r>
              <a:rPr lang="sk-SK" dirty="0"/>
              <a:t> [online]. 2015. </a:t>
            </a:r>
            <a:r>
              <a:rPr lang="sk-SK" dirty="0" err="1"/>
              <a:t>Vol</a:t>
            </a:r>
            <a:r>
              <a:rPr lang="sk-SK" dirty="0"/>
              <a:t>. 44, no. 6, s. 1800–1813. Dostupné na internete: &lt;http://</a:t>
            </a:r>
            <a:r>
              <a:rPr lang="sk-SK" dirty="0" err="1"/>
              <a:t>dx.doi.org</a:t>
            </a:r>
            <a:r>
              <a:rPr lang="sk-SK" dirty="0"/>
              <a:t>/10.1093/</a:t>
            </a:r>
            <a:r>
              <a:rPr lang="sk-SK" dirty="0" err="1"/>
              <a:t>ije</a:t>
            </a:r>
            <a:r>
              <a:rPr lang="sk-SK" dirty="0"/>
              <a:t>/dyv337&gt;.</a:t>
            </a:r>
          </a:p>
          <a:p>
            <a:r>
              <a:rPr lang="sk-SK" dirty="0"/>
              <a:t>TRUETT, J. et al. A </a:t>
            </a:r>
            <a:r>
              <a:rPr lang="sk-SK" dirty="0" err="1"/>
              <a:t>multivariate</a:t>
            </a:r>
            <a:r>
              <a:rPr lang="sk-SK" dirty="0"/>
              <a:t> </a:t>
            </a:r>
            <a:r>
              <a:rPr lang="sk-SK" dirty="0" err="1"/>
              <a:t>analysis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risk of </a:t>
            </a:r>
            <a:r>
              <a:rPr lang="sk-SK" dirty="0" err="1"/>
              <a:t>coronary</a:t>
            </a:r>
            <a:r>
              <a:rPr lang="sk-SK" dirty="0"/>
              <a:t> </a:t>
            </a:r>
            <a:r>
              <a:rPr lang="sk-SK" dirty="0" err="1"/>
              <a:t>heart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in </a:t>
            </a:r>
            <a:r>
              <a:rPr lang="sk-SK" dirty="0" err="1"/>
              <a:t>Framingham</a:t>
            </a:r>
            <a:r>
              <a:rPr lang="sk-SK" dirty="0"/>
              <a:t>. In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chronic</a:t>
            </a:r>
            <a:r>
              <a:rPr lang="sk-SK" i="1" dirty="0"/>
              <a:t> </a:t>
            </a:r>
            <a:r>
              <a:rPr lang="sk-SK" i="1" dirty="0" err="1"/>
              <a:t>diseases</a:t>
            </a:r>
            <a:r>
              <a:rPr lang="sk-SK" dirty="0"/>
              <a:t> . 1967. </a:t>
            </a:r>
            <a:r>
              <a:rPr lang="sk-SK" dirty="0" err="1"/>
              <a:t>Vol</a:t>
            </a:r>
            <a:r>
              <a:rPr lang="sk-SK" dirty="0"/>
              <a:t>. 20, no. 7, s. 511–524. .</a:t>
            </a:r>
          </a:p>
          <a:p>
            <a:r>
              <a:rPr lang="sk-SK" dirty="0"/>
              <a:t>LELYVELD, J. </a:t>
            </a:r>
            <a:r>
              <a:rPr lang="sk-SK" i="1" dirty="0" err="1"/>
              <a:t>His</a:t>
            </a:r>
            <a:r>
              <a:rPr lang="sk-SK" i="1" dirty="0"/>
              <a:t> </a:t>
            </a:r>
            <a:r>
              <a:rPr lang="sk-SK" i="1" dirty="0" err="1"/>
              <a:t>Final</a:t>
            </a:r>
            <a:r>
              <a:rPr lang="sk-SK" i="1" dirty="0"/>
              <a:t> </a:t>
            </a:r>
            <a:r>
              <a:rPr lang="sk-SK" i="1" dirty="0" err="1"/>
              <a:t>Battle</a:t>
            </a:r>
            <a:r>
              <a:rPr lang="sk-SK" i="1" dirty="0"/>
              <a:t>: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Last</a:t>
            </a:r>
            <a:r>
              <a:rPr lang="sk-SK" i="1" dirty="0"/>
              <a:t> </a:t>
            </a:r>
            <a:r>
              <a:rPr lang="sk-SK" i="1" dirty="0" err="1"/>
              <a:t>Months</a:t>
            </a:r>
            <a:r>
              <a:rPr lang="sk-SK" i="1" dirty="0"/>
              <a:t> of </a:t>
            </a:r>
            <a:r>
              <a:rPr lang="sk-SK" i="1" dirty="0" err="1"/>
              <a:t>Franklin</a:t>
            </a:r>
            <a:r>
              <a:rPr lang="sk-SK" i="1" dirty="0"/>
              <a:t> Roosevelt</a:t>
            </a:r>
            <a:r>
              <a:rPr lang="sk-SK" dirty="0"/>
              <a:t> [online]. . [</a:t>
            </a:r>
            <a:r>
              <a:rPr lang="sk-SK" dirty="0" err="1"/>
              <a:t>s.l</a:t>
            </a:r>
            <a:r>
              <a:rPr lang="sk-SK" dirty="0"/>
              <a:t>.]: </a:t>
            </a:r>
            <a:r>
              <a:rPr lang="sk-SK" dirty="0" err="1"/>
              <a:t>Knopf</a:t>
            </a:r>
            <a:r>
              <a:rPr lang="sk-SK" dirty="0"/>
              <a:t> </a:t>
            </a:r>
            <a:r>
              <a:rPr lang="sk-SK" dirty="0" err="1"/>
              <a:t>Doubleday</a:t>
            </a:r>
            <a:r>
              <a:rPr lang="sk-SK" dirty="0"/>
              <a:t> </a:t>
            </a:r>
            <a:r>
              <a:rPr lang="sk-SK" dirty="0" err="1"/>
              <a:t>Publishing</a:t>
            </a:r>
            <a:r>
              <a:rPr lang="sk-SK" dirty="0"/>
              <a:t> Group, 2016. ISBN 9780385350808.</a:t>
            </a:r>
          </a:p>
          <a:p>
            <a:r>
              <a:rPr lang="sk-SK" dirty="0"/>
              <a:t>BURNS, J.M.G. </a:t>
            </a:r>
            <a:r>
              <a:rPr lang="sk-SK" i="1" dirty="0"/>
              <a:t>Roosevelt: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Lion</a:t>
            </a:r>
            <a:r>
              <a:rPr lang="sk-SK" i="1" dirty="0"/>
              <a:t> and </a:t>
            </a:r>
            <a:r>
              <a:rPr lang="sk-SK" i="1" dirty="0" err="1"/>
              <a:t>the</a:t>
            </a:r>
            <a:r>
              <a:rPr lang="sk-SK" i="1" dirty="0"/>
              <a:t> Fox (1882–1940)</a:t>
            </a:r>
            <a:r>
              <a:rPr lang="sk-SK" dirty="0"/>
              <a:t> [online]. [</a:t>
            </a:r>
            <a:r>
              <a:rPr lang="sk-SK" dirty="0" err="1"/>
              <a:t>s.l</a:t>
            </a:r>
            <a:r>
              <a:rPr lang="sk-SK" dirty="0"/>
              <a:t>.]: </a:t>
            </a:r>
            <a:r>
              <a:rPr lang="sk-SK" dirty="0" err="1"/>
              <a:t>Open</a:t>
            </a:r>
            <a:r>
              <a:rPr lang="sk-SK" dirty="0"/>
              <a:t> Road </a:t>
            </a:r>
            <a:r>
              <a:rPr lang="sk-SK" dirty="0" err="1"/>
              <a:t>Media</a:t>
            </a:r>
            <a:r>
              <a:rPr lang="sk-SK" dirty="0"/>
              <a:t>, 2012. ISBN 9781453245132.</a:t>
            </a:r>
          </a:p>
          <a:p>
            <a:r>
              <a:rPr lang="sk-SK" dirty="0"/>
              <a:t>RUSNÁK, M. O prezidentovi, ktorý aj po smrti zachraňuje životy. In </a:t>
            </a:r>
            <a:r>
              <a:rPr lang="sk-SK" i="1" dirty="0"/>
              <a:t>UNIVERSITAS TYRNAVIENSIS časopis Trnavskej univerzity v Trnave</a:t>
            </a:r>
            <a:r>
              <a:rPr lang="sk-SK" dirty="0"/>
              <a:t> [online]. 2019. no. 1, s. 26–27. Dostupné na internete: &lt;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www.truni.sk</a:t>
            </a:r>
            <a:r>
              <a:rPr lang="sk-SK" dirty="0"/>
              <a:t>/</a:t>
            </a:r>
            <a:r>
              <a:rPr lang="sk-SK" dirty="0" err="1"/>
              <a:t>sites</a:t>
            </a:r>
            <a:r>
              <a:rPr lang="sk-SK" dirty="0"/>
              <a:t>/default/</a:t>
            </a:r>
            <a:r>
              <a:rPr lang="sk-SK" dirty="0" err="1"/>
              <a:t>files</a:t>
            </a:r>
            <a:r>
              <a:rPr lang="sk-SK" dirty="0"/>
              <a:t>/</a:t>
            </a:r>
            <a:r>
              <a:rPr lang="sk-SK" dirty="0" err="1"/>
              <a:t>kultura</a:t>
            </a:r>
            <a:r>
              <a:rPr lang="sk-SK" dirty="0"/>
              <a:t>/univer-tyrn-1-2019_-_final.pdf&gt;.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A4C73E7-3F3A-F94A-841E-F8AF3B32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696679"/>
            <a:ext cx="8312587" cy="1008380"/>
          </a:xfrm>
        </p:spPr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0A09A7-E36B-074E-8155-2E0ACE56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015DDC1-AED6-3B4C-856D-40704B579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C447315-FC57-E444-9669-AB7EAC7B06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65197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67AB138-A1D4-B843-BDF1-DBDBA13B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755513"/>
          </a:xfrm>
        </p:spPr>
        <p:txBody>
          <a:bodyPr/>
          <a:lstStyle/>
          <a:p>
            <a:r>
              <a:rPr lang="sk-SK" dirty="0"/>
              <a:t>História nás učí, že vývoj ľudstva v oblasti zdravia a choroby bol sprevádzaný mnohými omylmi a pochybeniami</a:t>
            </a:r>
          </a:p>
          <a:p>
            <a:r>
              <a:rPr lang="sk-SK" dirty="0"/>
              <a:t>Tiež nám ukazuje, že proces od získania vedeckých dôkazov k ich uplatneniu môže byť dlhý a určite nie je priamočiary</a:t>
            </a:r>
          </a:p>
          <a:p>
            <a:r>
              <a:rPr lang="sk-SK" dirty="0"/>
              <a:t>Doplácajú na to ľudia, ktorí sa zbytočne trápia a zbytočne umierajú</a:t>
            </a:r>
          </a:p>
          <a:p>
            <a:r>
              <a:rPr lang="sk-SK" dirty="0"/>
              <a:t>Nedovoľme, aby ostal odkaz histórie nepovšimnutý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B0B4F8D-FEAC-F641-A3CA-2F41AEB3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FC13057-655F-724F-9C6B-DF98BB88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57EC56B-E26B-5E4C-BEB7-BAA2A98C4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3E00D4-D096-AD46-989A-BAF3D491C9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8082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0BCECCD-C098-294E-80C6-FB191CBB5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34" y="680087"/>
            <a:ext cx="7999465" cy="4697940"/>
          </a:xfrm>
        </p:spPr>
        <p:txBody>
          <a:bodyPr>
            <a:normAutofit fontScale="92500"/>
          </a:bodyPr>
          <a:lstStyle/>
          <a:p>
            <a:pPr marL="20158" indent="0">
              <a:buNone/>
            </a:pPr>
            <a:r>
              <a:rPr lang="sk-SK" dirty="0"/>
              <a:t>Príčina: </a:t>
            </a:r>
            <a:r>
              <a:rPr lang="sk-SK" b="1" i="1" dirty="0" err="1"/>
              <a:t>Bacterium</a:t>
            </a:r>
            <a:r>
              <a:rPr lang="sk-SK" b="1" i="1" dirty="0"/>
              <a:t> </a:t>
            </a:r>
            <a:r>
              <a:rPr lang="sk-SK" b="1" i="1" dirty="0" err="1"/>
              <a:t>Yersinia</a:t>
            </a:r>
            <a:r>
              <a:rPr lang="sk-SK" b="1" i="1" dirty="0"/>
              <a:t> </a:t>
            </a:r>
            <a:r>
              <a:rPr lang="sk-SK" b="1" i="1" dirty="0" err="1"/>
              <a:t>pestis</a:t>
            </a:r>
            <a:br>
              <a:rPr lang="sk-SK" dirty="0"/>
            </a:br>
            <a:r>
              <a:rPr lang="sk-SK" dirty="0"/>
              <a:t>Prenos: Z hlodavcov na ľudí uhryznutím blchou. Tiež osobne cez dýchacie cesty alebo priamy kontakt s infikovaným tkanivom.</a:t>
            </a:r>
            <a:br>
              <a:rPr lang="sk-SK" dirty="0"/>
            </a:br>
            <a:r>
              <a:rPr lang="sk-SK" dirty="0"/>
              <a:t>Príznaky: Horúčka, zimnica, bolesti hlavy a tela a slabosť, zvracanie a nevoľnosť. </a:t>
            </a:r>
            <a:r>
              <a:rPr lang="sk-SK" b="1" i="1" dirty="0" err="1"/>
              <a:t>Bubonický</a:t>
            </a:r>
            <a:r>
              <a:rPr lang="sk-SK" b="1" i="1" dirty="0"/>
              <a:t> mor </a:t>
            </a:r>
            <a:r>
              <a:rPr lang="sk-SK" dirty="0"/>
              <a:t>- bolestivé opuchnuté lymfatické uzliny, ktoré sa môžu zmeniť na hnisom naplnené vredy.</a:t>
            </a:r>
            <a:br>
              <a:rPr lang="sk-SK" dirty="0"/>
            </a:br>
            <a:r>
              <a:rPr lang="sk-SK" dirty="0"/>
              <a:t>Výskyt: Endemický v mnohých vidieckych oblastiach v Amerike, Afrike a Ázii, ale väčšinou v Kongu, Madagaskar a Peru</a:t>
            </a:r>
            <a:br>
              <a:rPr lang="sk-SK" dirty="0"/>
            </a:br>
            <a:r>
              <a:rPr lang="sk-SK" dirty="0"/>
              <a:t>Prevencia: Zničenie biotopov hlodavcov a použitie insekticídov v prípade endemického ochorenia</a:t>
            </a:r>
            <a:br>
              <a:rPr lang="sk-SK" dirty="0"/>
            </a:br>
            <a:r>
              <a:rPr lang="sk-SK" dirty="0"/>
              <a:t>Liečba: </a:t>
            </a:r>
            <a:r>
              <a:rPr lang="sk-SK" dirty="0" err="1"/>
              <a:t>Antiobiotiká</a:t>
            </a:r>
            <a:r>
              <a:rPr lang="sk-SK" dirty="0"/>
              <a:t> spolu s kyslíkovou terapiou a intravenóznymi tekutinami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C5F9679-497A-4B44-A229-8C7D05B8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4925229" cy="1008380"/>
          </a:xfrm>
        </p:spPr>
        <p:txBody>
          <a:bodyPr/>
          <a:lstStyle/>
          <a:p>
            <a:r>
              <a:rPr lang="sk-SK" dirty="0"/>
              <a:t>Základné fakty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ACA0725-F3ED-DE4D-98BC-7182CB62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6.3.20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ABB15A1-EA93-7548-9526-75AF02FCC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7D5FAF-B053-4F47-99DE-F8E3A2A725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26" name="Picture 2" descr="Image result for yersinia pestis">
            <a:extLst>
              <a:ext uri="{FF2B5EF4-FFF2-40B4-BE49-F238E27FC236}">
                <a16:creationId xmlns:a16="http://schemas.microsoft.com/office/drawing/2014/main" id="{7A0C211B-C58A-1744-8532-78EDC136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935858"/>
            <a:ext cx="2476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8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789737E-4EF4-CC44-870E-0FEF99E2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756286"/>
            <a:ext cx="8814277" cy="5200013"/>
          </a:xfrm>
        </p:spPr>
        <p:txBody>
          <a:bodyPr>
            <a:normAutofit fontScale="92500"/>
          </a:bodyPr>
          <a:lstStyle/>
          <a:p>
            <a:r>
              <a:rPr lang="sk-SK" dirty="0"/>
              <a:t>V roku 2017 našli mor v ľudských pozostatkoch z neskorej doby kamennej v Rusku a Chorvátsku. </a:t>
            </a:r>
          </a:p>
          <a:p>
            <a:r>
              <a:rPr lang="sk-SK" dirty="0"/>
              <a:t>Niektorí historici predpokladajú, že smrteľný „mor“, ktorý zasiahol Rím v roku 165 </a:t>
            </a:r>
            <a:r>
              <a:rPr lang="sk-SK" dirty="0" err="1"/>
              <a:t>nl</a:t>
            </a:r>
            <a:r>
              <a:rPr lang="sk-SK" dirty="0"/>
              <a:t>, pomohol spôsobiť pád Rímskej ríše, hoci nie je isté, či išlo o </a:t>
            </a:r>
            <a:r>
              <a:rPr lang="sk-SK" dirty="0" err="1"/>
              <a:t>bubonický</a:t>
            </a:r>
            <a:r>
              <a:rPr lang="sk-SK" dirty="0"/>
              <a:t> mor alebo iné epidemické ochorenie, ako sú kiahne. Mor je však zodpovedný za tri hlavné pandémie:</a:t>
            </a:r>
          </a:p>
          <a:p>
            <a:pPr lvl="1"/>
            <a:r>
              <a:rPr lang="sk-SK" dirty="0"/>
              <a:t>Prvá, Európa = 541 – 566. </a:t>
            </a:r>
            <a:r>
              <a:rPr lang="sk-SK" b="1" i="1" dirty="0" err="1"/>
              <a:t>Justinianov</a:t>
            </a:r>
            <a:r>
              <a:rPr lang="sk-SK" b="1" i="1" dirty="0"/>
              <a:t> mor</a:t>
            </a:r>
            <a:r>
              <a:rPr lang="sk-SK" dirty="0"/>
              <a:t>, pomenovaný po vtedajšom byzantskom cisárovi. Začalo to v roku 541 </a:t>
            </a:r>
            <a:r>
              <a:rPr lang="sk-SK" dirty="0" err="1"/>
              <a:t>nl</a:t>
            </a:r>
            <a:r>
              <a:rPr lang="sk-SK" dirty="0"/>
              <a:t> v Konštantínopole (súčasný Istanbul), potom sa rozšírilo na východ do Perzie a na západ do južnej Európy a nakoniec zabilo približne 33 až 40 percent svetovej populácie.</a:t>
            </a:r>
          </a:p>
          <a:p>
            <a:pPr lvl="1"/>
            <a:r>
              <a:rPr lang="sk-SK" dirty="0"/>
              <a:t>Druhá, </a:t>
            </a:r>
            <a:r>
              <a:rPr lang="sk-SK" b="1" i="1" dirty="0"/>
              <a:t>Čierna smrť</a:t>
            </a:r>
            <a:r>
              <a:rPr lang="sk-SK" dirty="0"/>
              <a:t>, z Ázie cez Orient do strednej Európy = 1346-1453. Zomrelo asi 25 miliónov ľudí, 25-30% všetkého obyvateľstva.</a:t>
            </a:r>
          </a:p>
          <a:p>
            <a:pPr lvl="1"/>
            <a:r>
              <a:rPr lang="sk-SK" dirty="0"/>
              <a:t>Tretia a posledná pandémia, známa ako </a:t>
            </a:r>
            <a:r>
              <a:rPr lang="sk-SK" b="1" i="1" dirty="0"/>
              <a:t>Moderný mor</a:t>
            </a:r>
            <a:r>
              <a:rPr lang="sk-SK" dirty="0"/>
              <a:t>, sa začala v Číne v šesťdesiatych rokoch a do Hongkongu sa dostala v roku 1894. V priebehu nasledujúcich dvadsiatich rokov sa rozšírila do prístavných miest po celom svete, spôsobila podľa odhadov desať až dvanásť miliónov úmrtí.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8BF01CB-94FC-3B43-AB1A-445CA015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sk-SK" dirty="0"/>
              <a:t>Mor v priebehu času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9E6D46E-BEE4-E347-90B9-66EF5837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6.3.20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047A02-1E6B-D149-A131-B0C6522F8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BEB8DF-FCE7-F64B-9459-403245704B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7463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D02A2C2-C660-F942-BC67-EC0EA33E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022642"/>
          </a:xfrm>
        </p:spPr>
        <p:txBody>
          <a:bodyPr>
            <a:normAutofit fontScale="92500"/>
          </a:bodyPr>
          <a:lstStyle/>
          <a:p>
            <a:r>
              <a:rPr lang="sk-SK" dirty="0"/>
              <a:t>Aj keď je vývoj moru po Konštantínopole zmapovaný, stále nie je jasné, ako sa choroba dostala do mesta. </a:t>
            </a:r>
          </a:p>
          <a:p>
            <a:r>
              <a:rPr lang="sk-SK" dirty="0"/>
              <a:t>Byzantský historik </a:t>
            </a:r>
            <a:r>
              <a:rPr lang="sk-SK" dirty="0" err="1"/>
              <a:t>Prokopus</a:t>
            </a:r>
            <a:r>
              <a:rPr lang="sk-SK" dirty="0"/>
              <a:t>, ktorý bol svedkom devastácie, vyhlásil, že mor pochádza z Egypta po obchodných cestách.</a:t>
            </a:r>
          </a:p>
          <a:p>
            <a:r>
              <a:rPr lang="sk-SK" dirty="0"/>
              <a:t>Najnovšie teórie naznačujú, že vznikol v </a:t>
            </a:r>
            <a:r>
              <a:rPr lang="sk-SK" dirty="0" err="1"/>
              <a:t>subsaharskej</a:t>
            </a:r>
            <a:r>
              <a:rPr lang="sk-SK" dirty="0"/>
              <a:t> Afrike, možno v Keni, Ugande a / alebo Zaire, predtým, ako sa presťahoval do Egypta alebo inou cestou sa dostal do hlavného mesta Byzancie. </a:t>
            </a:r>
          </a:p>
          <a:p>
            <a:r>
              <a:rPr lang="sk-SK" dirty="0"/>
              <a:t>Iní experti sa domnievajú, že zdroj pochádzal z regiónu, ktorý pokrýva súčasné Rusko a Čínu. </a:t>
            </a:r>
          </a:p>
          <a:p>
            <a:r>
              <a:rPr lang="sk-SK" dirty="0"/>
              <a:t>Zvyčajne, keď prišla zima do Konštantínopolu, epidémia zoslabla, až na jar prepukla znovu. </a:t>
            </a:r>
          </a:p>
          <a:p>
            <a:r>
              <a:rPr lang="sk-SK" dirty="0"/>
              <a:t>Epidémie potom sporadicky pokračovali až do ôsmeho storočia.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F37756-9E74-8C41-BC41-FCE2DB4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 err="1"/>
              <a:t>Justinianský</a:t>
            </a:r>
            <a:r>
              <a:rPr lang="sk-SK" dirty="0"/>
              <a:t> mor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B6C8CB-456B-A644-8142-79A4F793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477C4B3-ED7D-A04B-916F-6DF4DECF7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940790-5FD4-BF4B-A9C5-311C732BEB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4447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EAB3E61-2916-2D48-AE43-8208EEE26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6"/>
            <a:ext cx="8312587" cy="4857113"/>
          </a:xfrm>
        </p:spPr>
        <p:txBody>
          <a:bodyPr>
            <a:normAutofit/>
          </a:bodyPr>
          <a:lstStyle/>
          <a:p>
            <a:r>
              <a:rPr lang="sk-SK" sz="2400" dirty="0"/>
              <a:t>Prvé prípady sa vyskytli pri mongolskom útoku na taliansku obchodnú stanicu na Kryme v roku 1346. </a:t>
            </a:r>
          </a:p>
          <a:p>
            <a:r>
              <a:rPr lang="sk-SK" sz="2400" dirty="0"/>
              <a:t>Mor vypukol medzi Mongolmi a rozšíril sa do mesta. Keď talianski obchodníci utiekli z domu, ich lode zakotvili v rôznych prístavoch a vzali so sebou infikované potkany.</a:t>
            </a:r>
          </a:p>
          <a:p>
            <a:r>
              <a:rPr lang="sk-SK" sz="2400" dirty="0"/>
              <a:t>Florencia a Siena boli ťažko zasiahnuté. Básnik </a:t>
            </a:r>
            <a:r>
              <a:rPr lang="sk-SK" sz="2400" dirty="0" err="1"/>
              <a:t>Petrarca</a:t>
            </a:r>
            <a:r>
              <a:rPr lang="sk-SK" sz="2400" dirty="0"/>
              <a:t> povedal, že tí, ktorí neboli svedkami rozvíjajúcej sa tragédie, nikdy neuveria rozsahu devastácie.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2086BE-97E8-2944-B9F4-26C8B7B5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Čierna smrť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7A9563-16D8-074F-A406-9B202AB2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1EF350-10D4-064B-B9A8-AA9D1B272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9D97816-E5ED-A247-96B0-C4C70D88E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53845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5451D34-D14D-6D46-85D4-36D87CFF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324914"/>
            <a:ext cx="8484077" cy="5655340"/>
          </a:xfrm>
        </p:spPr>
        <p:txBody>
          <a:bodyPr>
            <a:noAutofit/>
          </a:bodyPr>
          <a:lstStyle/>
          <a:p>
            <a:r>
              <a:rPr lang="sk-SK" sz="1900" dirty="0"/>
              <a:t>Súvisí s veľkým rozvojom obchodu, ku ktorému došlo v celej Európe. </a:t>
            </a:r>
          </a:p>
          <a:p>
            <a:r>
              <a:rPr lang="sk-SK" sz="1900" dirty="0"/>
              <a:t>Lode mohli prepravovať väčšie náklady na väčšie vzdialenosti: nové trasy teraz spájali talianske prístavy Benátky a Janov s Konštantínopolom a Krymom, Alexandriou a Tunisom, Londýnom a Bruggami. </a:t>
            </a:r>
          </a:p>
          <a:p>
            <a:r>
              <a:rPr lang="sk-SK" sz="1900" dirty="0"/>
              <a:t>Z Londýna a </a:t>
            </a:r>
            <a:r>
              <a:rPr lang="sk-SK" sz="1900" dirty="0" err="1"/>
              <a:t>Brugg</a:t>
            </a:r>
            <a:r>
              <a:rPr lang="sk-SK" sz="1900" dirty="0"/>
              <a:t> pokračovalo námorné spojenie so škandinávskymi krajinami a Pobaltím.</a:t>
            </a:r>
          </a:p>
          <a:p>
            <a:r>
              <a:rPr lang="sk-SK" sz="1900" dirty="0"/>
              <a:t>Talianske plavidlá z Krymu prišli do Konštantínopolu v máji 1347 a epidémia vypukla začiatkom júla. Viac lodí prenieslo túto chorobu z Konštantínopolu do Alexandrie, odkiaľ sa rozšírilo do severnej Afriky, cez Stredný východ a okolo Stredozemného mora a v septembri sa dostalo na Marseille. </a:t>
            </a:r>
          </a:p>
          <a:p>
            <a:r>
              <a:rPr lang="sk-SK" sz="1900" dirty="0"/>
              <a:t>Z Marseille sa presunula na sever, do údolia Rhôny do </a:t>
            </a:r>
            <a:r>
              <a:rPr lang="sk-SK" sz="1900" dirty="0" err="1"/>
              <a:t>Lyonu</a:t>
            </a:r>
            <a:r>
              <a:rPr lang="sk-SK" sz="1900" dirty="0"/>
              <a:t> a na juhozápad do Španielska. </a:t>
            </a:r>
          </a:p>
          <a:p>
            <a:r>
              <a:rPr lang="sk-SK" sz="1900" dirty="0"/>
              <a:t>Talianske obchodné lode medzitým odplávali do Janova, Benátok a </a:t>
            </a:r>
            <a:r>
              <a:rPr lang="sk-SK" sz="1900" dirty="0" err="1"/>
              <a:t>Pisy</a:t>
            </a:r>
            <a:r>
              <a:rPr lang="sk-SK" sz="1900" dirty="0"/>
              <a:t>.</a:t>
            </a:r>
          </a:p>
          <a:p>
            <a:r>
              <a:rPr lang="sk-SK" sz="1900" dirty="0"/>
              <a:t>Čoskoro choroba zaútočila na Španielsko z dvoch samostatných frontov, zatiaľ čo vo Francúzsku sa pohybovala na západ smerom na Bretónsko, na juhovýchod smerom na Paríž a na sever do Holandska a Belgicka. </a:t>
            </a:r>
          </a:p>
          <a:p>
            <a:r>
              <a:rPr lang="sk-SK" sz="1900" dirty="0"/>
              <a:t>Medzitým iná loď zakotvila v </a:t>
            </a:r>
            <a:r>
              <a:rPr lang="sk-SK" sz="1900" dirty="0" err="1"/>
              <a:t>Rouen</a:t>
            </a:r>
            <a:r>
              <a:rPr lang="sk-SK" sz="1900" dirty="0"/>
              <a:t> v Normandii.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AF20CA-E53F-AF40-85FD-ADC446A1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980254"/>
            <a:ext cx="8312587" cy="1008380"/>
          </a:xfrm>
        </p:spPr>
        <p:txBody>
          <a:bodyPr/>
          <a:lstStyle/>
          <a:p>
            <a:r>
              <a:rPr lang="sk-SK" dirty="0"/>
              <a:t>Šírenie Čiernej smrti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F36AC1-01A8-F34E-81AD-7B6B2336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B959710-C676-0147-B535-961F21F29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1F70E17-E338-F849-AF2A-476408C810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7268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6B5456-AFAC-444B-941C-3ED44645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6.3.20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6357E33-202E-DE4F-B2F3-DBB147A4A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7F132C-2AE5-AC4D-BA42-9D6E6E53F8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9B15924-1C5A-3B4F-9951-7F10C810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9384"/>
            <a:ext cx="10075863" cy="68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3496</Words>
  <Application>Microsoft Macintosh PowerPoint</Application>
  <PresentationFormat>Vlastná</PresentationFormat>
  <Paragraphs>244</Paragraphs>
  <Slides>34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9" baseType="lpstr">
      <vt:lpstr>Arial</vt:lpstr>
      <vt:lpstr>Calibri</vt:lpstr>
      <vt:lpstr>Palatino Linotype</vt:lpstr>
      <vt:lpstr>Wingdings</vt:lpstr>
      <vt:lpstr>Martin_Trnava_prednasky</vt:lpstr>
      <vt:lpstr>Zdravie a choroba populácií a komunít v priebehu času </vt:lpstr>
      <vt:lpstr>Príbehy, ktoré zmenili svet</vt:lpstr>
      <vt:lpstr>Mor-čierna smrť</vt:lpstr>
      <vt:lpstr>Základné fakty</vt:lpstr>
      <vt:lpstr>Mor v priebehu času</vt:lpstr>
      <vt:lpstr>Justinianský mor</vt:lpstr>
      <vt:lpstr>Čierna smrť</vt:lpstr>
      <vt:lpstr>Šírenie Čiernej smrti </vt:lpstr>
      <vt:lpstr>Prezentácia programu PowerPoint</vt:lpstr>
      <vt:lpstr>Víťazstvo smrti od Pieter Bruegel Starší</vt:lpstr>
      <vt:lpstr>Moderný mor</vt:lpstr>
      <vt:lpstr>Bioterorizmus</vt:lpstr>
      <vt:lpstr>Zdroje - literatúra</vt:lpstr>
      <vt:lpstr>Skorbut a moreplavba</vt:lpstr>
      <vt:lpstr>Cesta okolo sveta</vt:lpstr>
      <vt:lpstr>Osobné, sociálne a ekonomické dôsledky</vt:lpstr>
      <vt:lpstr>Sir James Lancaster</vt:lpstr>
      <vt:lpstr>Citrónová šťava</vt:lpstr>
      <vt:lpstr>Experiment Dr. James Linda</vt:lpstr>
      <vt:lpstr>Nastupuje James Cook</vt:lpstr>
      <vt:lpstr>Situácia vo svete</vt:lpstr>
      <vt:lpstr>Definitívne riešenie</vt:lpstr>
      <vt:lpstr>Zdroje</vt:lpstr>
      <vt:lpstr>Vysoký tlak krvi - hypertenzia</vt:lpstr>
      <vt:lpstr>Americký prezident Franklin Delano Roosevelt (1882 – 1945)</vt:lpstr>
      <vt:lpstr>Zdravie prezidenta</vt:lpstr>
      <vt:lpstr>Národný zákon srdca</vt:lpstr>
      <vt:lpstr>Framinghamský projekt</vt:lpstr>
      <vt:lpstr>Dopady štúdie</vt:lpstr>
      <vt:lpstr>Niekoľko faktov o hypertenzii vo svete</vt:lpstr>
      <vt:lpstr>Hypertenzia a dopad na život človeka</vt:lpstr>
      <vt:lpstr>Desať najčastejších príčin smrti na Slovensku v roku 2017 a percentuálna zmena, 2007 - 2017, všetky vekové kategórie, počet http://www.healthdata.org/slovakia</vt:lpstr>
      <vt:lpstr>Zdroje</vt:lpstr>
      <vt:lpstr>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Zdravie a choroba populácií a komunít v priebehu času </dc:title>
  <dc:creator>Martin Rusnak</dc:creator>
  <cp:lastModifiedBy>Martin Rusnak</cp:lastModifiedBy>
  <cp:revision>4</cp:revision>
  <dcterms:created xsi:type="dcterms:W3CDTF">2020-03-04T13:28:54Z</dcterms:created>
  <dcterms:modified xsi:type="dcterms:W3CDTF">2020-03-06T11:20:37Z</dcterms:modified>
</cp:coreProperties>
</file>