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0075863" cy="7562850"/>
  <p:notesSz cx="7772400" cy="10058400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7422-4D64-4EBB-B2CE-BE82AB488D8E}" type="datetimeFigureOut">
              <a:rPr lang="en-US" smtClean="0"/>
              <a:t>24.8.2014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830F-38BB-4920-B2B3-EA00A5EC1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6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221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0" y="0"/>
            <a:ext cx="33480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398963" y="0"/>
            <a:ext cx="33480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r>
              <a:rPr lang="en-GB"/>
              <a:t>http://vz.truni.sk/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C6DE060-9D01-45F6-9EDE-0AE02A54B6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79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CAAFDF9A-53A7-4276-AE70-2AEBC1BA6BFB}" type="slidenum">
              <a:rPr lang="en-GB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0000"/>
                </a:lnSpc>
              </a:pPr>
              <a:t>1</a:t>
            </a:fld>
            <a:endParaRPr lang="en-GB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9555163"/>
            <a:ext cx="334803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400">
                <a:solidFill>
                  <a:srgbClr val="000000"/>
                </a:solidFill>
                <a:latin typeface="Times New Roman" pitchFamily="16" charset="0"/>
              </a:rPr>
              <a:t>http://vz.truni.sk/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9513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4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9513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2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9513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9513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3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763588"/>
            <a:ext cx="4989513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7950" y="763588"/>
            <a:ext cx="4991100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2838" cy="4500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3569E-F0B8-41F3-A3C1-1E69C60D3693}" type="datetime1">
              <a:rPr lang="sk-SK" smtClean="0"/>
              <a:t>24.8.2014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81E208-B6B4-4349-B5B7-05AE99901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8486D08-D568-4F6C-8E17-8B7CF8C688A4}" type="datetime1">
              <a:rPr lang="sk-SK" smtClean="0"/>
              <a:t>24.8.2014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72CF5D-6675-4C3B-A107-E6091FD0D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038" y="301625"/>
            <a:ext cx="2260600" cy="680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9400" cy="680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60545E8-87A9-4CD6-BDE8-02A5A9FBDA81}" type="datetime1">
              <a:rPr lang="sk-SK" smtClean="0"/>
              <a:t>24.8.2014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442515-EDDB-4595-82DC-1894C2DA8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1378ECD-58BE-46A4-8CD0-BA920D96175A}" type="datetime1">
              <a:rPr lang="sk-SK" smtClean="0"/>
              <a:t>24.8.2014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A719EC-694C-45D8-8635-C7EC50B62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6E834F2-CC10-47C2-97B6-E4A002AB2FD4}" type="datetime1">
              <a:rPr lang="sk-SK" smtClean="0"/>
              <a:t>24.8.2014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C18762-DDED-4AD3-9DC2-20BC4EC55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45000" cy="5332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638" y="1770063"/>
            <a:ext cx="4445000" cy="5332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B5C79C7-2CBA-432B-BEC6-3074BF5460E9}" type="datetime1">
              <a:rPr lang="sk-SK" smtClean="0"/>
              <a:t>24.8.2014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7FDD99-E201-408B-BD29-5E9054982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2047A6A-9E9F-4BE8-A43D-486558A527AC}" type="datetime1">
              <a:rPr lang="sk-SK" smtClean="0"/>
              <a:t>24.8.2014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CFAA0D-E0E0-4652-A210-DC84A76AF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6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8E03D1C-1175-4142-B0AC-74EF6DDB64AD}" type="datetime1">
              <a:rPr lang="sk-SK" smtClean="0"/>
              <a:t>24.8.2014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902FBB-5111-40E4-9202-3757939BA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D04EDA-0F2B-46C7-8B16-DAE6D5F210BA}" type="datetime1">
              <a:rPr lang="sk-SK" smtClean="0"/>
              <a:t>24.8.2014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66BC0A-4042-4E62-BC3B-738AF9943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E40B808-3E25-41A6-89C5-9A3E8E575FC2}" type="datetime1">
              <a:rPr lang="sk-SK" smtClean="0"/>
              <a:t>24.8.2014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2CD4F7-36B8-4CFC-BFC2-2D518E25F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969FCE5-D024-4D92-BD57-B60BC43BA308}" type="datetime1">
              <a:rPr lang="sk-SK" smtClean="0"/>
              <a:t>24.8.2014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50E875-B290-41D9-A49F-F3EDFE64B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24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42400" cy="53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5ACA837B-7071-4421-BACF-2DA96989D78F}" type="datetime1">
              <a:rPr lang="sk-SK" smtClean="0"/>
              <a:t>24.8.2014</a:t>
            </a:fld>
            <a:endParaRPr lang="sk-S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67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029DFC87-E3AA-4164-AB34-C964ADF937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00"/>
          </a:solidFill>
          <a:latin typeface="Trebuchet MS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22325" y="-538163"/>
            <a:ext cx="8564563" cy="54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000" b="1" dirty="0">
                <a:solidFill>
                  <a:srgbClr val="FFFF00"/>
                </a:solidFill>
                <a:latin typeface="Trebuchet MS" pitchFamily="32" charset="0"/>
              </a:rPr>
              <a:t/>
            </a:r>
            <a:br>
              <a:rPr lang="sk-SK" sz="4000" b="1" dirty="0">
                <a:solidFill>
                  <a:srgbClr val="FFFF00"/>
                </a:solidFill>
                <a:latin typeface="Trebuchet MS" pitchFamily="32" charset="0"/>
              </a:rPr>
            </a:br>
            <a:r>
              <a:rPr lang="sk-SK" sz="8800" b="1" dirty="0" smtClean="0">
                <a:solidFill>
                  <a:srgbClr val="FFFF00"/>
                </a:solidFill>
                <a:latin typeface="Trebuchet MS" pitchFamily="32" charset="0"/>
              </a:rPr>
              <a:t>STREDOVEK</a:t>
            </a:r>
          </a:p>
          <a:p>
            <a:pPr algn="ctr"/>
            <a:r>
              <a:rPr lang="sk-SK" sz="2400" b="1" dirty="0" smtClean="0">
                <a:solidFill>
                  <a:srgbClr val="FFFF00"/>
                </a:solidFill>
                <a:latin typeface="Trebuchet MS" pitchFamily="32" charset="0"/>
              </a:rPr>
              <a:t>Prof. MUDr. Martin </a:t>
            </a:r>
            <a:r>
              <a:rPr lang="sk-SK" sz="2400" b="1" dirty="0" err="1" smtClean="0">
                <a:solidFill>
                  <a:srgbClr val="FFFF00"/>
                </a:solidFill>
                <a:latin typeface="Trebuchet MS" pitchFamily="32" charset="0"/>
              </a:rPr>
              <a:t>Rusnák</a:t>
            </a:r>
            <a:r>
              <a:rPr lang="sk-SK" sz="2400" b="1" dirty="0" smtClean="0">
                <a:solidFill>
                  <a:srgbClr val="FFFF00"/>
                </a:solidFill>
                <a:latin typeface="Trebuchet MS" pitchFamily="32" charset="0"/>
              </a:rPr>
              <a:t>, </a:t>
            </a:r>
            <a:r>
              <a:rPr lang="sk-SK" sz="2400" b="1" dirty="0" err="1" smtClean="0">
                <a:solidFill>
                  <a:srgbClr val="FFFF00"/>
                </a:solidFill>
                <a:latin typeface="Trebuchet MS" pitchFamily="32" charset="0"/>
              </a:rPr>
              <a:t>CSc</a:t>
            </a:r>
            <a:r>
              <a:rPr lang="sk-SK" sz="2400" b="1" dirty="0">
                <a:solidFill>
                  <a:srgbClr val="FFFF00"/>
                </a:solidFill>
                <a:latin typeface="Trebuchet MS" pitchFamily="32" charset="0"/>
              </a:rPr>
              <a:t/>
            </a:r>
            <a:br>
              <a:rPr lang="sk-SK" sz="2400" b="1" dirty="0">
                <a:solidFill>
                  <a:srgbClr val="FFFF00"/>
                </a:solidFill>
                <a:latin typeface="Trebuchet MS" pitchFamily="32" charset="0"/>
              </a:rPr>
            </a:br>
            <a:endParaRPr lang="sk-SK" sz="2400" b="1" dirty="0" smtClean="0">
              <a:solidFill>
                <a:srgbClr val="FFFF00"/>
              </a:solidFill>
              <a:latin typeface="Trebuchet MS" pitchFamily="32" charset="0"/>
            </a:endParaRPr>
          </a:p>
          <a:p>
            <a:pPr algn="ctr"/>
            <a:r>
              <a:rPr lang="sk-SK" sz="4000" b="1" dirty="0" smtClean="0">
                <a:solidFill>
                  <a:srgbClr val="FFFF00"/>
                </a:solidFill>
                <a:latin typeface="Trebuchet MS" pitchFamily="32" charset="0"/>
              </a:rPr>
              <a:t>Kresťanská </a:t>
            </a:r>
            <a:r>
              <a:rPr lang="sk-SK" sz="4000" b="1" dirty="0">
                <a:solidFill>
                  <a:srgbClr val="FFFF00"/>
                </a:solidFill>
                <a:latin typeface="Trebuchet MS" pitchFamily="32" charset="0"/>
              </a:rPr>
              <a:t>tradícia a arabská medicína </a:t>
            </a:r>
            <a:r>
              <a:rPr lang="sk-SK" sz="4000" b="1" dirty="0" smtClean="0">
                <a:solidFill>
                  <a:srgbClr val="FFFF00"/>
                </a:solidFill>
                <a:latin typeface="Trebuchet MS" pitchFamily="32" charset="0"/>
              </a:rPr>
              <a:t>– dva </a:t>
            </a:r>
            <a:r>
              <a:rPr lang="sk-SK" sz="4000" b="1" dirty="0">
                <a:solidFill>
                  <a:srgbClr val="FFFF00"/>
                </a:solidFill>
                <a:latin typeface="Trebuchet MS" pitchFamily="32" charset="0"/>
              </a:rPr>
              <a:t>hlavné prúdy v </a:t>
            </a:r>
            <a:r>
              <a:rPr lang="sk-SK" sz="4000" b="1" dirty="0" smtClean="0">
                <a:solidFill>
                  <a:srgbClr val="FFFF00"/>
                </a:solidFill>
                <a:latin typeface="Trebuchet MS" pitchFamily="32" charset="0"/>
              </a:rPr>
              <a:t>rokoch </a:t>
            </a:r>
            <a:r>
              <a:rPr lang="sk-SK" sz="3200" b="1" dirty="0" smtClean="0">
                <a:solidFill>
                  <a:srgbClr val="FFFF00"/>
                </a:solidFill>
                <a:latin typeface="Trebuchet MS" pitchFamily="32" charset="0"/>
              </a:rPr>
              <a:t>400 </a:t>
            </a:r>
            <a:r>
              <a:rPr lang="sk-SK" sz="3200" b="1" dirty="0">
                <a:solidFill>
                  <a:srgbClr val="FFFF00"/>
                </a:solidFill>
                <a:latin typeface="Trebuchet MS" pitchFamily="32" charset="0"/>
              </a:rPr>
              <a:t>– 1450 </a:t>
            </a:r>
            <a:br>
              <a:rPr lang="sk-SK" sz="3200" b="1" dirty="0">
                <a:solidFill>
                  <a:srgbClr val="FFFF00"/>
                </a:solidFill>
                <a:latin typeface="Trebuchet MS" pitchFamily="32" charset="0"/>
              </a:rPr>
            </a:br>
            <a:r>
              <a:rPr lang="sk-SK" sz="4400" b="1" dirty="0">
                <a:solidFill>
                  <a:srgbClr val="FFFF00"/>
                </a:solidFill>
                <a:latin typeface="Trebuchet MS" pitchFamily="3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523" y="4213473"/>
            <a:ext cx="3573809" cy="3005907"/>
            <a:chOff x="213395" y="3637409"/>
            <a:chExt cx="3573809" cy="300590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95" y="3637409"/>
              <a:ext cx="3353108" cy="300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365523" y="6301705"/>
              <a:ext cx="2421681" cy="288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>
                <a:spcAft>
                  <a:spcPts val="1425"/>
                </a:spcAft>
              </a:pPr>
              <a:r>
                <a:rPr lang="sk-SK" dirty="0" err="1" smtClean="0">
                  <a:latin typeface="Trebuchet MS" pitchFamily="32" charset="0"/>
                </a:rPr>
                <a:t>Christus</a:t>
              </a:r>
              <a:r>
                <a:rPr lang="sk-SK" dirty="0" smtClean="0">
                  <a:latin typeface="Trebuchet MS" pitchFamily="32" charset="0"/>
                </a:rPr>
                <a:t> </a:t>
              </a:r>
              <a:r>
                <a:rPr lang="sk-SK" dirty="0" err="1" smtClean="0">
                  <a:latin typeface="Trebuchet MS" pitchFamily="32" charset="0"/>
                </a:rPr>
                <a:t>medicus</a:t>
              </a:r>
              <a:endParaRPr lang="sk-SK" dirty="0">
                <a:latin typeface="Trebuchet MS" pitchFamily="3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74035" y="4213473"/>
            <a:ext cx="2809875" cy="2905125"/>
            <a:chOff x="7126163" y="3709417"/>
            <a:chExt cx="2809875" cy="29051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163" y="3709417"/>
              <a:ext cx="2809875" cy="290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206283" y="6085681"/>
              <a:ext cx="1728192" cy="50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>
                <a:spcAft>
                  <a:spcPts val="1425"/>
                </a:spcAft>
              </a:pPr>
              <a:r>
                <a:rPr lang="sk-SK" dirty="0" err="1" smtClean="0">
                  <a:latin typeface="Trebuchet MS" pitchFamily="32" charset="0"/>
                </a:rPr>
                <a:t>Avicenna</a:t>
              </a:r>
              <a:endParaRPr lang="sk-SK" dirty="0">
                <a:latin typeface="Trebuchet MS" pitchFamily="3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Dôsledky pre medicínu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Určujúcou koncepciou bola galenovská humorálna patológia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Zabránenie napredovaniu v experimentálnom výskume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Pitvy neslúžili na objavovanie, ale potvrdzovali iba už známe veci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Spojitosť s ľudovým a kláštorným liečiteľstvom chýbala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Štúdium bolo drahé, tí čo získali doktorský titul ostávali na univerzite, neliečili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Veľa teoretických vedomostí, málo praktických  ( začiatok oddeľovania lekárskej teórie a lekárskej praxe)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D6276E7A-1422-4933-8ECE-C58DE395DE32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10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Lekárske školy a univerzity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stredoveku hrali významnú úlohu vo vzdelávaní lekárov lekárske školy, neskôr univerzity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Gundišapúr pri Bagdade je považované za druhé najvýznamnejšie miesto lekárskeho vzdelania v stredoveku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lekárskej výučbe spojila teóriu a prax – môže byť považovaná za prvú univerzitu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6B0E67DA-0872-4B99-BE43-784FC7DBAFCC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11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Lekárske školy a univerzity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Západ, r. 900, latinská škola v Salerne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Najväčší rozkvet v 12. storočí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Kresťanskí, židovskí a moslimskí učenci prekladali v škole v Tolede Aristotelove spisy do latinčiny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r. 1187 vznikla lekárska univerzita v Montpellier – obsah učiva= anatómia, patológia, terapia a hygiena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r. 1302 boli v Bologni vykonávané cvičné pitvy na ľudských mŕtvolách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FE37C702-9F2F-4B65-BD35-3AA0A4DEC2B1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12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249238"/>
            <a:ext cx="90439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Salerno zjednocuje medicínu Východu a Západu ( 1150 – 1180)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Najstaršia lekárska škola v stredovekej Európe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Hippokratovské tradície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Opäť sa tu vykonávali pitvy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i="1">
                <a:latin typeface="Trebuchet MS" pitchFamily="32" charset="0"/>
              </a:rPr>
              <a:t>Antidotarium Nicolai </a:t>
            </a:r>
            <a:r>
              <a:rPr lang="sk-SK" sz="3200">
                <a:latin typeface="Trebuchet MS" pitchFamily="32" charset="0"/>
              </a:rPr>
              <a:t>– po stáročia lekárenská príručka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Učitelia na tejto škole mali titul magister – prvá európska univerzita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E43A96B0-4E8C-4904-9936-012018DF94E1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13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800">
                <a:latin typeface="Trebuchet MS" pitchFamily="32" charset="0"/>
              </a:rPr>
              <a:t>Chirurgické zákroky, ako sa uskutočňovali v Salerne, hore vľavo vypaľovanie hemoroidov, dolu vyberanie nosných polypov, vpravo, vypichovanie šedého zákalu.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1200">
                <a:latin typeface="Trebuchet MS" pitchFamily="32" charset="0"/>
              </a:rPr>
              <a:t>Zdroj:http://cbertel.files.wordpress.com/2009/09/medieval-medicine-surgery-1.jpg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941909C8-E794-4516-83C9-E58348576DE1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14</a:t>
            </a:fld>
            <a:endParaRPr lang="en-US" sz="1400">
              <a:latin typeface="Times New Roman" pitchFamily="16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280988"/>
            <a:ext cx="8645525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249238"/>
            <a:ext cx="90439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Regimen Salernitanum (Salernské pravidlá zdravia)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Zbierka ponaučení o správnej životospráve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Základ 365 veršov + postupne 3526 veršov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3200">
                <a:latin typeface="Trebuchet MS" pitchFamily="32" charset="0"/>
              </a:rPr>
              <a:t>                                    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2400" i="1">
                <a:solidFill>
                  <a:srgbClr val="FFFF00"/>
                </a:solidFill>
                <a:latin typeface="Book Antiqua" pitchFamily="16" charset="0"/>
              </a:rPr>
              <a:t>O povetrí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2400" i="1">
                <a:latin typeface="Book Antiqua" pitchFamily="16" charset="0"/>
              </a:rPr>
              <a:t>„Povetrie, kde bývaš, iste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2400" i="1">
                <a:latin typeface="Book Antiqua" pitchFamily="16" charset="0"/>
              </a:rPr>
              <a:t>musí byť vždy vonné, čisté.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2400" i="1">
                <a:latin typeface="Book Antiqua" pitchFamily="16" charset="0"/>
              </a:rPr>
              <a:t>V svetlom príbytku, nie tmavom,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2400" i="1">
                <a:latin typeface="Book Antiqua" pitchFamily="16" charset="0"/>
              </a:rPr>
              <a:t>Dá sa žiť vždy šťastne, zdravo.“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71729383-6FC8-451D-8B0D-CCCC445FC11F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15</a:t>
            </a:fld>
            <a:endParaRPr lang="en-US" sz="1400">
              <a:latin typeface="Times New Roman" pitchFamily="16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38788" y="3781425"/>
            <a:ext cx="39290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sz="2400" i="1">
                <a:solidFill>
                  <a:srgbClr val="FFFF00"/>
                </a:solidFill>
                <a:latin typeface="Book Antiqua" pitchFamily="16" charset="0"/>
              </a:rPr>
              <a:t>O diéte chorého</a:t>
            </a:r>
          </a:p>
          <a:p>
            <a:r>
              <a:rPr lang="sk-SK" sz="2400" i="1">
                <a:latin typeface="Book Antiqua" pitchFamily="16" charset="0"/>
              </a:rPr>
              <a:t>„Vedieť musia aj lekári</a:t>
            </a:r>
          </a:p>
          <a:p>
            <a:r>
              <a:rPr lang="sk-SK" sz="2400" i="1">
                <a:latin typeface="Book Antiqua" pitchFamily="16" charset="0"/>
              </a:rPr>
              <a:t>Čo chorému treba variť,</a:t>
            </a:r>
          </a:p>
          <a:p>
            <a:r>
              <a:rPr lang="sk-SK" sz="2400" i="1">
                <a:latin typeface="Book Antiqua" pitchFamily="16" charset="0"/>
              </a:rPr>
              <a:t>čo má jesť a jedlá aké,</a:t>
            </a:r>
          </a:p>
          <a:p>
            <a:r>
              <a:rPr lang="sk-SK" sz="2400" i="1">
                <a:latin typeface="Book Antiqua" pitchFamily="16" charset="0"/>
              </a:rPr>
              <a:t>cez celý deň koľkoraké.</a:t>
            </a:r>
          </a:p>
          <a:p>
            <a:r>
              <a:rPr lang="sk-SK" sz="2400" i="1">
                <a:latin typeface="Book Antiqua" pitchFamily="16" charset="0"/>
              </a:rPr>
              <a:t>Ak sa na to nedbá mnoho,</a:t>
            </a:r>
          </a:p>
          <a:p>
            <a:r>
              <a:rPr lang="sk-SK" sz="2400" i="1">
                <a:latin typeface="Book Antiqua" pitchFamily="16" charset="0"/>
              </a:rPr>
              <a:t>chorý  má len škodu z toho.“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6575" y="6138863"/>
            <a:ext cx="56451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</a:pPr>
            <a:r>
              <a:rPr lang="sk-SK" sz="2400">
                <a:latin typeface="Trebuchet MS" pitchFamily="32" charset="0"/>
              </a:rPr>
              <a:t>Latinská škola v Salerne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53D0BC3C-C2FC-4834-8F24-38F1632D2D7D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16</a:t>
            </a:fld>
            <a:endParaRPr lang="en-US" sz="1400">
              <a:latin typeface="Times New Roman" pitchFamily="16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23863"/>
            <a:ext cx="5970587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1924050"/>
            <a:ext cx="31432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24663" y="5138738"/>
            <a:ext cx="27146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/>
              <a:t>Univerzita v Bologni založená v roku 1088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Lekárske školy a univerzity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Avicennov Canon medicinae bol štandardným scholastickým dielom až do roku 1500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jeho filozofické spisy ovplyvnili Tomáša Akvínskeho, veľkého scholastika a učiteľa v Paríži, Ríme a Neapoli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chirurgovia patrili od koncilu v Tours (1163), ktorý zakázal lekárom chirurgické zákroky, k remeselníkom a združovali sa v cechoch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toto oddelenie chirurgie od univerzitnej medicíny trvalo 700 rokov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14A37ABC-03E3-4181-BDF1-B04036F62C18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17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Špitály a nemocnice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špitály (</a:t>
            </a:r>
            <a:r>
              <a:rPr lang="sk-SK" sz="3200" i="1">
                <a:latin typeface="Trebuchet MS" pitchFamily="32" charset="0"/>
              </a:rPr>
              <a:t>lat hospes= hosť</a:t>
            </a:r>
            <a:r>
              <a:rPr lang="sk-SK" sz="3200">
                <a:latin typeface="Trebuchet MS" pitchFamily="32" charset="0"/>
              </a:rPr>
              <a:t>), boli na Západe spájané s kláštormi alebo biskupskými katedrálami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špitály boli zakladané v kráľovských mestách mestskými radami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významnú aktivitu v tomto smere prejavovali predstavitelia cirkvi a cirkevné rády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0D184E5E-4124-4DAC-A774-C3FF9B813427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18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Špitály a nemocnice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Na východe boli lekárske fakulty spojené s nemocnicou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b="1" u="sng">
                <a:latin typeface="Trebuchet MS" pitchFamily="32" charset="0"/>
              </a:rPr>
              <a:t>významné centrá výchovy lekárov: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adudovská nemocnica v Bagdade (982)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núriovská nemocnica v Damašku (1154)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mansúrovská nemocnica v Káhire (1284)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3F329B01-19B8-48D9-9FC9-64132B1BD002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19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Stredovek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Po rozpade Rímskej ríše došlo v Západorímskej ríši k postupnej kristianizácii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Kláštory sú centrom vzdelanosti a liečiteľstva a ochorenia boli považované za dielo diabla, alebo čarodejníctva ako trest za spáchaný hriech. Preto metódy modlitby a vyháňanie diabla (exorcizmus) prevážili v riešení ochorení.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Podnety na vznik hospicom a nemocniciam.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131F5CEF-EEB2-4CEC-B1D0-39467B9A326F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Arabská medicína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Učenie o štyroch šťavách podľa Galena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r. 900 mali Arabi kompletný systém teoreticky fundovanej medicíny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i="1">
                <a:latin typeface="Trebuchet MS" pitchFamily="32" charset="0"/>
              </a:rPr>
              <a:t>Summaria Alexandrinorum</a:t>
            </a:r>
            <a:r>
              <a:rPr lang="sk-SK" sz="3200">
                <a:latin typeface="Trebuchet MS" pitchFamily="32" charset="0"/>
              </a:rPr>
              <a:t> – súhrn 16 Galenových a 4 Hippokratových spisov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lekár musel pred otvorením svojej lekárskej praxe zložiť Hippokratovu prísahu pred mestským dozorcom (notárom)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434D4B37-7789-4F0A-8159-0D929728CAB1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20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Prorokova medicína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rozkvet vedeckej arabskej medicíny ukončil vzostup ,,Prorokovej medicíny“  (r. 1100)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Spočívala na Koráne a Prorokových výrokoch, striktne odmietala neislamské zdroje 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Heslo: </a:t>
            </a:r>
            <a:r>
              <a:rPr lang="sk-SK" sz="3200" i="1">
                <a:latin typeface="Trebuchet MS" pitchFamily="32" charset="0"/>
              </a:rPr>
              <a:t>Kto sa zaujíma o filozofiu, je ´kacír.</a:t>
            </a:r>
          </a:p>
          <a:p>
            <a:pPr>
              <a:spcAft>
                <a:spcPts val="1425"/>
              </a:spcAft>
            </a:pPr>
            <a:endParaRPr lang="sk-SK" sz="3200" i="1">
              <a:latin typeface="Trebuchet MS" pitchFamily="32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886659AC-7A9D-400E-B781-E89E5633918D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21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Avicenna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Ibn Siná Abú Ali al-Husajn ibn Abdalláh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lekár, astronóm, spisovateľ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najvyšší vrchol arabskej medicíny – Canon medicinae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zahŕňa všetky odbory medicíny, opiera sa o učenie Dioskorida a Galena, ale aj o vlastné skúsenosti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až do 17. stor. tvorilo toto dielo súčasť učebného plánu vtedajšej medicíny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E911AC86-AC9F-4596-8200-0A1DF85CE337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22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35" y="28256"/>
            <a:ext cx="461962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067" y="58370"/>
            <a:ext cx="28289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091" y="4691310"/>
            <a:ext cx="3234284" cy="28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Avicennovo</a:t>
            </a:r>
            <a:r>
              <a:rPr lang="en-US" dirty="0" smtClean="0"/>
              <a:t> </a:t>
            </a:r>
            <a:r>
              <a:rPr lang="en-US" dirty="0" err="1" smtClean="0"/>
              <a:t>učenie</a:t>
            </a:r>
            <a:r>
              <a:rPr lang="en-US" dirty="0" smtClean="0"/>
              <a:t> o </a:t>
            </a:r>
            <a:r>
              <a:rPr lang="en-US" dirty="0" err="1" smtClean="0"/>
              <a:t>duši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91" y="2197249"/>
            <a:ext cx="8086651" cy="37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4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Abulcasis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Abu-l-Kásim Chalaf ibn al-Abbás az-Zahráwí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Druhá polovica 10. storočia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Osobný lekár kalifov Abdarrahmana III. a al-Hakama II. 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at-Tasríf- lekárska encyklopédia, nadlho ovplyvnila západnú chirurgiu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5808CE81-86FA-46A1-A8B4-9172129A16A6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25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Klasik chirurgie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</a:pPr>
            <a:endParaRPr lang="sk-SK" sz="3200" i="1">
              <a:latin typeface="Book Antiqua" pitchFamily="16" charset="0"/>
            </a:endParaRP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i="1">
                <a:latin typeface="Book Antiqua" pitchFamily="16" charset="0"/>
              </a:rPr>
              <a:t>,,Príčina, prečo v našej dobe nie je možné nájsť školeného chirurga, spočíva v tom, že naučiť sa lekárskemu umeniu trvá dlho. Kto sa mu chce naučiť, musí sa k tomu predovšetkým oboznámiť s anatómiou...“ </a:t>
            </a:r>
          </a:p>
          <a:p>
            <a:pPr>
              <a:spcAft>
                <a:spcPts val="1425"/>
              </a:spcAft>
              <a:buClrTx/>
              <a:buSzTx/>
              <a:buFontTx/>
              <a:buNone/>
            </a:pPr>
            <a:r>
              <a:rPr lang="sk-SK" sz="3200">
                <a:latin typeface="Trebuchet MS" pitchFamily="32" charset="0"/>
              </a:rPr>
              <a:t>                                            Abulcasis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AD1AF86B-8AF2-431E-A2D4-7A9A5981F10A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26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At-Tasríf ( Usporiadanie)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poslednej časti svojho diela Abulcasis pojednáva systematicky o chirurgii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jeho výklady sú dopĺňané vyobrazením chirurgických inštrumentov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druhej knihe sa venuje učeniu o chorobách (nozológia) a popisom prejavov ochorenia (symptomatológia)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5181EA0C-87FA-4490-A966-0AEFB07A7F48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27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O chirurgii...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najznámejšia kniha jeho diela 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pojednávala o chirurgii z teoretického i praktického hľadiska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prvom oddiely knihy popisuje ničenie tkaniva pálením rozžeraveným železom (kauterizácia), alebo poleptaním chemickou látkou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antická zásada: ,,contraria contrariis curantur“ – liečenie opačné opačným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kauterizácia bola používaná pri rakovine, hemoroidoch, epilepsii, melanchólii a hnačkách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CEA115A1-F69B-4D27-817F-11D0FC0E6FE5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28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O chirurgii...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druhom oddiely popisuje operačné zákroky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schvaľuje otváranie opuchov, trhanie zubov, amputácie, púšťanie žilou...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 poslednom oddiely je popísané ošetrovanie zlomenín a metódy napravovania vykĺbenín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pozornosť venuje aj tíšeniu bolesti studenými obkladmi a uspávacou hubkou, šijacím a obväzovým technikám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82D14589-8C7F-4A77-A1E7-916DA54BEDE6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29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Kresťanská vs. arabská medicína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u="sng" dirty="0">
                <a:solidFill>
                  <a:srgbClr val="FFFF00"/>
                </a:solidFill>
                <a:latin typeface="Trebuchet MS" pitchFamily="32" charset="0"/>
              </a:rPr>
              <a:t>Západná medicína: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dirty="0">
                <a:latin typeface="Trebuchet MS" pitchFamily="32" charset="0"/>
              </a:rPr>
              <a:t>kláštorná medicína (400-1130)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dirty="0">
                <a:latin typeface="Trebuchet MS" pitchFamily="32" charset="0"/>
              </a:rPr>
              <a:t>scholastická medicína (1130-cca. 1500)</a:t>
            </a:r>
          </a:p>
          <a:p>
            <a:pPr>
              <a:spcAft>
                <a:spcPts val="1425"/>
              </a:spcAft>
            </a:pPr>
            <a:endParaRPr lang="sk-SK" sz="3200" dirty="0">
              <a:latin typeface="Trebuchet MS" pitchFamily="32" charset="0"/>
            </a:endParaRP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u="sng" dirty="0">
                <a:solidFill>
                  <a:srgbClr val="FFFF00"/>
                </a:solidFill>
                <a:latin typeface="Trebuchet MS" pitchFamily="32" charset="0"/>
              </a:rPr>
              <a:t>Východná medicína: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dirty="0">
                <a:latin typeface="Trebuchet MS" pitchFamily="32" charset="0"/>
              </a:rPr>
              <a:t>Byzantská medicína (400-1300)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 dirty="0">
                <a:latin typeface="Trebuchet MS" pitchFamily="32" charset="0"/>
              </a:rPr>
              <a:t>Arabská medicína (700-1400)</a:t>
            </a:r>
          </a:p>
          <a:p>
            <a:pPr>
              <a:spcAft>
                <a:spcPts val="1425"/>
              </a:spcAft>
            </a:pPr>
            <a:endParaRPr lang="sk-SK" sz="3200" dirty="0">
              <a:latin typeface="Trebuchet MS" pitchFamily="3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 dirty="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1AB8F1A4-75AF-4119-9E18-BE90650BC61C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35" y="567746"/>
            <a:ext cx="36096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907" y="469057"/>
            <a:ext cx="4190975" cy="64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1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Osmanský</a:t>
            </a:r>
            <a:r>
              <a:rPr lang="en-US" dirty="0" smtClean="0"/>
              <a:t> </a:t>
            </a:r>
            <a:r>
              <a:rPr lang="en-US" dirty="0" err="1" smtClean="0"/>
              <a:t>rukopis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Abulcasisa</a:t>
            </a:r>
            <a:r>
              <a:rPr lang="en-US" dirty="0" smtClean="0"/>
              <a:t>, 15. </a:t>
            </a:r>
            <a:r>
              <a:rPr lang="en-US" dirty="0" err="1" smtClean="0"/>
              <a:t>stor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3876" y="1770063"/>
            <a:ext cx="5011762" cy="5332412"/>
          </a:xfrm>
        </p:spPr>
        <p:txBody>
          <a:bodyPr/>
          <a:lstStyle/>
          <a:p>
            <a:r>
              <a:rPr lang="en-US" sz="2400" dirty="0" smtClean="0"/>
              <a:t>•</a:t>
            </a:r>
            <a:r>
              <a:rPr lang="en-US" sz="2400" dirty="0" err="1" smtClean="0"/>
              <a:t>Pomocník</a:t>
            </a:r>
            <a:r>
              <a:rPr lang="en-US" sz="2400" dirty="0" smtClean="0"/>
              <a:t> </a:t>
            </a:r>
            <a:r>
              <a:rPr lang="en-US" sz="2400" dirty="0" err="1" smtClean="0"/>
              <a:t>asistuje</a:t>
            </a:r>
            <a:r>
              <a:rPr lang="en-US" sz="2400" dirty="0" smtClean="0"/>
              <a:t> </a:t>
            </a:r>
            <a:r>
              <a:rPr lang="en-US" sz="2400" dirty="0" err="1" smtClean="0"/>
              <a:t>lekárovi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prerezaní</a:t>
            </a:r>
            <a:r>
              <a:rPr lang="en-US" sz="2400" dirty="0" smtClean="0"/>
              <a:t> </a:t>
            </a:r>
            <a:r>
              <a:rPr lang="en-US" sz="2400" dirty="0" err="1" smtClean="0"/>
              <a:t>opuchu</a:t>
            </a:r>
            <a:r>
              <a:rPr lang="en-US" sz="2400" dirty="0" smtClean="0"/>
              <a:t> pod </a:t>
            </a:r>
            <a:r>
              <a:rPr lang="en-US" sz="2400" dirty="0" err="1" smtClean="0"/>
              <a:t>jazykom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Zdroj:http</a:t>
            </a:r>
            <a:r>
              <a:rPr lang="en-US" sz="2400" dirty="0"/>
              <a:t>://www.cardenashistoriamedicina.net/images/6-2-cirugia-oral-abulcasis.jpg </a:t>
            </a:r>
            <a:endParaRPr lang="en-US" sz="2400" dirty="0" smtClean="0"/>
          </a:p>
          <a:p>
            <a:r>
              <a:rPr lang="en-US" sz="2400" dirty="0" smtClean="0"/>
              <a:t>•</a:t>
            </a:r>
            <a:r>
              <a:rPr lang="en-US" sz="2400" dirty="0" err="1" smtClean="0"/>
              <a:t>Náprava</a:t>
            </a:r>
            <a:r>
              <a:rPr lang="en-US" sz="2400" dirty="0" smtClean="0"/>
              <a:t> </a:t>
            </a:r>
            <a:r>
              <a:rPr lang="en-US" sz="2400" dirty="0" err="1" smtClean="0"/>
              <a:t>vykĺbeného</a:t>
            </a:r>
            <a:r>
              <a:rPr lang="en-US" sz="2400" dirty="0" smtClean="0"/>
              <a:t> </a:t>
            </a:r>
            <a:r>
              <a:rPr lang="en-US" sz="2400" dirty="0" err="1" smtClean="0"/>
              <a:t>ramena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Zdroj</a:t>
            </a:r>
            <a:r>
              <a:rPr lang="en-US" sz="2400" dirty="0"/>
              <a:t>: </a:t>
            </a:r>
            <a:r>
              <a:rPr lang="en-US" sz="2400" dirty="0" smtClean="0"/>
              <a:t>http</a:t>
            </a:r>
            <a:r>
              <a:rPr lang="en-US" sz="2400" dirty="0"/>
              <a:t>://www.cardenashistoriamedicina.net/images/7-1-tratamiento-luxacion-hombro-abulcasis.jpg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57" y="2053233"/>
            <a:ext cx="27058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59" y="4501505"/>
            <a:ext cx="27432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9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Epidémie a starostlivosť o zdravie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nedostatočná hygiena viedla vo väčšine miest k epidémiám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prvá morová epidémia, Európa =         531 – 566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druhá morová epidémia, z Ázie cez Orient do strednej Európy = 1347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,,Čierna smrť“ – medzi rokmi 1347 až 1352 zomrelo asi 25 miliónov ľudí, 25-30% všetkého obyvateľstva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lepra (malomocenstvo) sa rozšírila po roku 600, vrchol dosiahla okolo roku 1250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AFBCFE98-CF5D-470E-B1AA-B616B2A2937D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32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Lepra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vo Francúzku bolo vybudovaných viac ako 2000 domov pre malomocných (leprosária) 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pripisovala sa k zlému vínu, alebo skazenému bravčovému mäsu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neskôr prevažovala náboženská predstava- trest za nepatričný a hriešny život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chorý bol nečistý a nebezpečný, preto bol vylúčený zo spoločnosti.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FF1ACFA8-6942-4A72-8F2D-42CDBA3DF3E0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33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Život s leprou...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sociálny kontakt chorého bol silne obmedzený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slobodní chorí sa nesmeli ženiť a vydávať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ženatí museli svoju rodinu opustiť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za chorých bola odslúžená zádušná omša, pretože spoločensky boli už mŕtvi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chorí nosili dobre rozpoznateľný odev a rukavice, aby znížili telesný kontakt s okolím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bývali v špeciálnych domoch, tzv. leprosáriach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6E200A4A-1DF6-4BA6-8BEA-8FAB7354EA51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34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3238" y="249238"/>
            <a:ext cx="90439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Najskôr boží trest, potom svätá choroba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keďže boli leprou nakazení aj účastníci križiackych výprav, začal sa meniť názor na samotnú chorobu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lepra už nie je považovaná za ,,trest“, ale za ,,svätú chorobu“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chorým sa malo pomáhať v duchu kresťanskej lásky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zádušné omše boli zrušené, lepra už nebola dôvodom k rozvodu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starostlivosti o chorých v ,,lazaretoch“ sa venoval rád sv. Lazara (Jeruzalem, 1120)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450B9653-3BD6-404B-9229-125FAD9EFEE2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35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Katalóg 16 symptómov lepry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148F8F6B-FD6A-4A49-AF9A-4FD1E4CF0BBD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36</a:t>
            </a:fld>
            <a:endParaRPr lang="en-US" sz="1400">
              <a:latin typeface="Times New Roman" pitchFamily="1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1905000"/>
            <a:ext cx="39274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tvrdé a hrbolovité svaly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vysušená koža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vypadávanie vlasov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úbytok svalov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necitlivosť a kŕče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kožné vyrážky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zrnité opuchy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svrbivá koža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918075" y="1905000"/>
            <a:ext cx="39274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husia koža pri prievane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potenie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horúčka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nával zlosti, sklon ku klamaniu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ťažké sny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slabý (nehmatateľný) pulz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čierna a zrnitá krv</a:t>
            </a:r>
          </a:p>
          <a:p>
            <a:pPr>
              <a:lnSpc>
                <a:spcPct val="9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2400">
                <a:latin typeface="Trebuchet MS" pitchFamily="32" charset="0"/>
              </a:rPr>
              <a:t>svetlý moč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Ústup svätej choroby...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/>
              <a:t>v</a:t>
            </a:r>
            <a:r>
              <a:rPr lang="sk-SK" sz="3200">
                <a:latin typeface="Trebuchet MS" pitchFamily="32" charset="0"/>
              </a:rPr>
              <a:t> 14. storočí lepra z Európy pomaly ustupuje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/>
              <a:t>p</a:t>
            </a:r>
            <a:r>
              <a:rPr lang="sk-SK" sz="3200">
                <a:latin typeface="Trebuchet MS" pitchFamily="32" charset="0"/>
              </a:rPr>
              <a:t>ríčinou bol pravdepodobne mor, ktorý postihol i malomocných a postaral sa tak o radikálne zníženie ich počtu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CE87F203-0922-4C3F-A65D-6F18F15B377D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37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463" y="990600"/>
            <a:ext cx="77533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62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43988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sz="2800">
                <a:latin typeface="Arial" charset="0"/>
              </a:rPr>
              <a:t>Lekár podáva malomocnému liečivý nápoj.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313" y="901700"/>
            <a:ext cx="51308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Krsťanská tradícia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choroba bola považovaná za trest za spáchané hriechy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uzdravenie prinášal Kristus (,,</a:t>
            </a:r>
            <a:r>
              <a:rPr lang="sk-SK" sz="3200" i="1">
                <a:latin typeface="Trebuchet MS" pitchFamily="32" charset="0"/>
              </a:rPr>
              <a:t>Christus medicus</a:t>
            </a:r>
            <a:r>
              <a:rPr lang="sk-SK" sz="3200">
                <a:latin typeface="Trebuchet MS" pitchFamily="32" charset="0"/>
              </a:rPr>
              <a:t> </a:t>
            </a:r>
            <a:r>
              <a:rPr lang="sk-SK" sz="3200" i="1">
                <a:latin typeface="Trebuchet MS" pitchFamily="32" charset="0"/>
              </a:rPr>
              <a:t>salvator</a:t>
            </a:r>
            <a:r>
              <a:rPr lang="sk-SK" sz="3200">
                <a:latin typeface="Trebuchet MS" pitchFamily="32" charset="0"/>
              </a:rPr>
              <a:t>“)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o chorých sa starali bylinkárky, neskôr kláštory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r. 529, benediktínky rád založil kláštor na Monte Cassino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heslo rádu: </a:t>
            </a:r>
            <a:r>
              <a:rPr lang="sk-SK" sz="3200" i="1">
                <a:latin typeface="Trebuchet MS" pitchFamily="32" charset="0"/>
              </a:rPr>
              <a:t>ora et labora</a:t>
            </a:r>
            <a:r>
              <a:rPr lang="sk-SK" sz="3200">
                <a:latin typeface="Trebuchet MS" pitchFamily="32" charset="0"/>
              </a:rPr>
              <a:t> 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4E0DCC71-232A-4144-997B-609274C788D2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4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>
                <a:latin typeface="Arial" charset="0"/>
              </a:rPr>
              <a:t>Čierna smrť - MOR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k-SK" i="1">
              <a:latin typeface="Arial" charset="0"/>
            </a:endParaRP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i="1">
                <a:latin typeface="Arial" charset="0"/>
              </a:rPr>
              <a:t>,,Niesli vo svojich telách takú chorobu, že každý, kto s nimi hovoril, bol prepadnutý smrteľnou chorobou a nebol spôsob, ako by mohol uniknúť istej smrti...“</a:t>
            </a:r>
          </a:p>
          <a:p>
            <a: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k-SK" i="1">
              <a:latin typeface="Arial" charset="0"/>
            </a:endParaRPr>
          </a:p>
          <a:p>
            <a:pPr marL="341313" indent="-341313">
              <a:buClrTx/>
              <a:buSz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                                   </a:t>
            </a:r>
            <a:r>
              <a:rPr lang="sk-SK" i="1">
                <a:latin typeface="Arial" charset="0"/>
              </a:rPr>
              <a:t>Michele da Piazza</a:t>
            </a:r>
            <a:r>
              <a:rPr lang="sk-SK">
                <a:latin typeface="Arial" charset="0"/>
              </a:rPr>
              <a:t> </a:t>
            </a:r>
          </a:p>
          <a:p>
            <a:pPr marL="341313" indent="-341313">
              <a:buClrTx/>
              <a:buSz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                                        </a:t>
            </a:r>
            <a:r>
              <a:rPr lang="sk-SK" sz="2400">
                <a:latin typeface="Arial" charset="0"/>
              </a:rPr>
              <a:t>(Historia Sicula)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1650" y="801688"/>
            <a:ext cx="9043988" cy="1238250"/>
          </a:xfrm>
          <a:ln/>
        </p:spPr>
        <p:txBody>
          <a:bodyPr/>
          <a:lstStyle/>
          <a:p>
            <a:endParaRPr lang="sk-SK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68313"/>
            <a:ext cx="9361487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sz="4000">
                <a:latin typeface="Arial" charset="0"/>
              </a:rPr>
              <a:t>Milióny ľudí sa stalo obeťami  ,,čiernej smrti“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70547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prvá morová epidémia v Európe – justiniánsky mor – 531 až 580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Konštantínopol- v roku 542 zomrelo denne na mor tisíc ľudí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druhá morová pohroma bola zavlečena do Európy pri vjazde 12 janovských lodí do prístavu v Messine na Sicílii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posádka sa nakazila v meste Kaffa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zomrela približne tretina Európskeho obyvateľstva (25 mil.)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posledná morová epidémie v Európe – 1665, Londýn</a:t>
            </a:r>
          </a:p>
          <a:p>
            <a:pPr marL="341313" indent="-341313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k-SK" sz="28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sz="4000">
                <a:latin typeface="Arial" charset="0"/>
              </a:rPr>
              <a:t>Mor do Talianska zavliekli potkany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morovú nákazu preniesli na pevninu v Messine potkany z lodí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do šiestich mesiacov polovica obyvateľstva zomrela alebo utiekla pred nákazou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pôvod tejto pandémie sa nepodarilo objasniť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predpokladá sa, že na Krym (potom na Sicíliu) bol mor zavlečený kočovnými skupinami z prírodného ohniska morovej nákazy, ktorá sa dodnes v Ázii vyskytuje (napr. Mongolsko)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>
                <a:latin typeface="Arial" charset="0"/>
              </a:rPr>
              <a:t>Choroba mnohých mien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mor = synonymum slova ,,smrť“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väčšinou sa jednalo o bubonický mor (Pestis bubonica)- typický príznak je hnisajúci zápal uzlín v podpazuší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súčasne sa šírila aj 100%-ne smrteľná forma- pľúcny mor (Pestis pneumonica)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označenie čierna smrť sa vzťahuje na čierne a hnedé škvrny, ktoré vznikajú následkom podkožného krvácania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>
                <a:latin typeface="Arial" charset="0"/>
              </a:rPr>
              <a:t>Lekári boli bezmocní...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597525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medicína stredoveku pri more zlyhala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Montpellier- väčšina lekárov zomrela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skúsenosť s morom otvorila intenzívnu diskusiu o spôsoboch šírenia nákazy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>
                <a:latin typeface="Arial" charset="0"/>
              </a:rPr>
              <a:t>oproti predpokladanej teórii, že sa mor šíri zlými látkami (miasma) vo vzduchu a hmote, nachádzala stále viac stúpencov teória o prenose nákazy špecifickými pôvodcami ochorenia (kontagiem)</a:t>
            </a:r>
          </a:p>
          <a:p>
            <a: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k-SK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>
                <a:latin typeface="Arial" charset="0"/>
              </a:rPr>
              <a:t>Lekári boli bezmocní...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preventívne a terapeutické opatrenia- likvidácia nákazy ohňom, vydymovaním, púšťaním žilou alebo rôzne diéty- sa ukázali neúčinné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mestá obyvateľov chránili zdravotno-policajnými opatreniami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v Dubrovníku bola zavedená tzv. ,,morská karanténa“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karanténa je držanie osôb (zvierat) na izolovanom mieste za účelom pozorovania, či sa u nich prejavia príznaky nejakej choroby.</a:t>
            </a:r>
          </a:p>
          <a:p>
            <a:pPr marL="341313" indent="-341313">
              <a:lnSpc>
                <a:spcPct val="90000"/>
              </a:lnSpc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karanténa (fran. quarantaine- štyridsiatka), označenie obdobia 40 dní, kedy bola na lodi izolovaná choroba bez možnosti vrátiť sa na breh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188075" y="180975"/>
            <a:ext cx="3887788" cy="66484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sz="3200" b="0">
                <a:latin typeface="Arial" charset="0"/>
              </a:rPr>
              <a:t>Lekár chrániaci sa pred morom maskou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612775"/>
            <a:ext cx="536892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>
                <a:latin typeface="Arial" charset="0"/>
              </a:rPr>
              <a:t>Násilie a fanatizmus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apokalyptické vyvádzanie moru sa prejavilo v troch masových hnutiach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flagelantstvo- účastníci tohto hnutia putovali krajinou a predvádzali svoje pokánie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psychóza davového tanca- orgiastickým tancom sa uvádzali do stavu extázy, čo účastníkom dovolilo premôcť strach z čiernej smrti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2800">
                <a:latin typeface="Arial" charset="0"/>
              </a:rPr>
              <a:t>protižidovský pogrom- Židia údajne niesli vinu za nákazu, roznieslo sa, že trovia studne. Tak došlo ku krvavému masovému prenasledovaniu a vraždeniu Židov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236663"/>
          </a:xfrm>
          <a:ln/>
        </p:spPr>
        <p:txBody>
          <a:bodyPr/>
          <a:lstStyle/>
          <a:p>
            <a:endParaRPr lang="sk-SK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25438"/>
            <a:ext cx="9502775" cy="699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541338"/>
            <a:ext cx="9650413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341563"/>
            <a:ext cx="9574213" cy="1655762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sk-SK">
                <a:latin typeface="Arial" charset="0"/>
              </a:rPr>
              <a:t>Ďakujem za pozornosť...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0213" y="6086475"/>
            <a:ext cx="9043987" cy="1157288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1000">
                <a:latin typeface="Arial" charset="0"/>
              </a:rPr>
              <a:t>Použitá literatúra: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1000">
                <a:latin typeface="Arial" charset="0"/>
              </a:rPr>
              <a:t>Manger, L.N: A history of medicine, Tylor &amp; Francis group, Boca Raton, 2005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1000">
                <a:latin typeface="Arial" charset="0"/>
              </a:rPr>
              <a:t>Schott, H: Kronika medicíny, Fortuna print, Bratislava 1994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sz="1000">
                <a:latin typeface="Arial" charset="0"/>
              </a:rPr>
              <a:t>Obrázky: www.wikipedia.org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3987" cy="12366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/>
              <a:t>Kresťanská tradícia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43987" cy="53340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/>
              <a:t>12. stor.- vrchol kláštornej medicíny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/>
              <a:t>spisy Hildegardy z Bingenu- spojila kresťanské predstavy o chorobách s účinkom liečivých rastlín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/>
              <a:t>verila, že Boh uzdravuje, ale pre posilnenie tela v chorobe odporučila podávanie liečiv</a:t>
            </a:r>
          </a:p>
          <a:p>
            <a: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k-SK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60325"/>
            <a:ext cx="8497887" cy="730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249238"/>
            <a:ext cx="90439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Druhé obdobie kresťanského lekárstva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r. 1130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predpokladom scholastickej medicíny bol preklad filozofických a prírodovedeckých spisov z arabčiny do latinčiny v Salerne a Tolede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Scholastika (lat. schola= škola), stredoveký filozofický smer pestovaný na školách Západu a v Byzancii. </a:t>
            </a:r>
          </a:p>
          <a:p>
            <a:pPr>
              <a:lnSpc>
                <a:spcPct val="80000"/>
              </a:lnSpc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obdobné fenomény ako v európskej scholastike nachádzame aj v čínskej, indickej a arabskej filozofii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4C486C64-DB63-44A1-BAB2-D2E2FE276EDA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8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43987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sk-SK" sz="4400" b="1">
                <a:solidFill>
                  <a:srgbClr val="FFFF00"/>
                </a:solidFill>
                <a:latin typeface="Trebuchet MS" pitchFamily="32" charset="0"/>
              </a:rPr>
              <a:t>Scholastika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1770063"/>
            <a:ext cx="90439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scholastika kresťanského Západu sa vyznačovala tým, že základom vedy a filozofie boli kresťanské pravdy fixované v dogmách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základnou dogmou bolo učenie Galéna</a:t>
            </a:r>
          </a:p>
          <a:p>
            <a:pPr>
              <a:spcAft>
                <a:spcPts val="1425"/>
              </a:spcAft>
              <a:buFont typeface="Times New Roman" pitchFamily="16" charset="0"/>
              <a:buChar char="•"/>
            </a:pPr>
            <a:r>
              <a:rPr lang="sk-SK" sz="3200">
                <a:latin typeface="Trebuchet MS" pitchFamily="32" charset="0"/>
              </a:rPr>
              <a:t>1163 bol vydaný cirkevný edikt </a:t>
            </a:r>
            <a:r>
              <a:rPr lang="sk-SK" sz="3200" i="1">
                <a:latin typeface="Trebuchet MS" pitchFamily="32" charset="0"/>
              </a:rPr>
              <a:t>Ecclesia abhoret sanguine</a:t>
            </a:r>
            <a:r>
              <a:rPr lang="sk-SK" sz="3200">
                <a:latin typeface="Trebuchet MS" pitchFamily="32" charset="0"/>
              </a:rPr>
              <a:t> (cirkev sa hrozí styku s krvou), keď boli z oficiálnej medicíny vylučené všetky zákroky po cirkevnej aj právnej stránke</a:t>
            </a:r>
          </a:p>
          <a:p>
            <a:pPr>
              <a:spcAft>
                <a:spcPts val="1425"/>
              </a:spcAft>
            </a:pPr>
            <a:endParaRPr lang="sk-SK" sz="3200">
              <a:latin typeface="Trebuchet MS" pitchFamily="3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8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400">
                <a:latin typeface="Times New Roman" pitchFamily="16" charset="0"/>
              </a:rPr>
              <a:t>19.10.09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46463" y="688975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400">
                <a:latin typeface="Times New Roman" pitchFamily="16" charset="0"/>
              </a:rPr>
              <a:t>http://vz.truni.sk/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24713" y="6889750"/>
            <a:ext cx="2322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lnSpc>
                <a:spcPct val="90000"/>
              </a:lnSpc>
            </a:pPr>
            <a:fld id="{D01637B8-59BD-4D2C-BCAD-E10E834FC517}" type="slidenum">
              <a:rPr lang="en-US" sz="1400">
                <a:latin typeface="Times New Roman" pitchFamily="16" charset="0"/>
              </a:rPr>
              <a:pPr algn="r">
                <a:lnSpc>
                  <a:spcPct val="90000"/>
                </a:lnSpc>
              </a:pPr>
              <a:t>9</a:t>
            </a:fld>
            <a:endParaRPr lang="en-US" sz="1400">
              <a:latin typeface="Times New Roman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35309</TotalTime>
  <Words>2346</Words>
  <Application>Microsoft Macintosh PowerPoint</Application>
  <PresentationFormat>Custom</PresentationFormat>
  <Paragraphs>324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Kresťanská tradícia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Avicennovo učenie o duši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Osmanský rukopis podľa Abulcasisa, 15. stor.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Lekár podáva malomocnému liečivý nápoj.</vt:lpstr>
      <vt:lpstr>Čierna smrť - MOR</vt:lpstr>
      <vt:lpstr>PowerPoint Presentation</vt:lpstr>
      <vt:lpstr>Milióny ľudí sa stalo obeťami  ,,čiernej smrti“</vt:lpstr>
      <vt:lpstr>Mor do Talianska zavliekli potkany</vt:lpstr>
      <vt:lpstr>Choroba mnohých mien</vt:lpstr>
      <vt:lpstr>Lekári boli bezmocní...</vt:lpstr>
      <vt:lpstr>Lekári boli bezmocní...</vt:lpstr>
      <vt:lpstr>Lekár chrániaci sa pred morom maskou</vt:lpstr>
      <vt:lpstr>Násilie a fanatizmus</vt:lpstr>
      <vt:lpstr>PowerPoint Presentation</vt:lpstr>
      <vt:lpstr>Ďakujem za pozornosť...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Martin_Katedra_VZ</dc:title>
  <dc:subject>prezentácia v PP</dc:subject>
  <dc:creator>Martin Rusnak</dc:creator>
  <cp:lastModifiedBy>Martin Rusnák</cp:lastModifiedBy>
  <cp:revision>91</cp:revision>
  <cp:lastPrinted>1601-01-01T00:00:00Z</cp:lastPrinted>
  <dcterms:created xsi:type="dcterms:W3CDTF">2009-08-08T16:15:31Z</dcterms:created>
  <dcterms:modified xsi:type="dcterms:W3CDTF">2014-08-24T09:50:36Z</dcterms:modified>
</cp:coreProperties>
</file>