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70" r:id="rId6"/>
    <p:sldId id="271" r:id="rId7"/>
    <p:sldId id="268" r:id="rId8"/>
    <p:sldId id="264" r:id="rId9"/>
    <p:sldId id="266" r:id="rId10"/>
    <p:sldId id="267" r:id="rId11"/>
    <p:sldId id="272" r:id="rId12"/>
    <p:sldId id="273" r:id="rId13"/>
    <p:sldId id="274" r:id="rId14"/>
    <p:sldId id="269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8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FC4B95-D9A9-4341-931A-4EB094774DD5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k-SK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095B85-8D22-C342-81D1-E6308382E590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6308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>
              <a:latin typeface="Calibri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50DD9B-7EA1-CC4A-8D85-F38D9E7CB8D9}" type="slidenum">
              <a:rPr lang="sk-SK"/>
              <a:pPr eaLnBrk="1" hangingPunct="1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>
              <a:latin typeface="Calibri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0C11353-3348-7842-A580-7ABA776B26DC}" type="slidenum">
              <a:rPr lang="sk-SK"/>
              <a:pPr eaLnBrk="1" hangingPunct="1"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>
              <a:latin typeface="Calibri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93A1EF-7FD9-E141-BD76-C9A20BB9D426}" type="slidenum">
              <a:rPr lang="sk-SK"/>
              <a:pPr eaLnBrk="1" hangingPunct="1"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>
              <a:latin typeface="Calibri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68CAF8B-9DC3-1148-AFD7-29BCEF94E192}" type="slidenum">
              <a:rPr lang="sk-SK"/>
              <a:pPr eaLnBrk="1" hangingPunct="1"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>
              <a:latin typeface="Calibri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8BE881A-162F-4549-855B-831443FDFE28}" type="slidenum">
              <a:rPr lang="sk-SK"/>
              <a:pPr eaLnBrk="1" hangingPunct="1"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>
              <a:latin typeface="Calibri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339AA08-C083-CB47-9F1E-65A46E88F352}" type="slidenum">
              <a:rPr lang="sk-SK"/>
              <a:pPr eaLnBrk="1" hangingPunct="1"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>
              <a:latin typeface="Calibri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E62DE7-E390-3F4F-97D1-B6F4CFC05C27}" type="slidenum">
              <a:rPr lang="sk-SK"/>
              <a:pPr eaLnBrk="1" hangingPunct="1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B62A5E9-5002-4F4D-A252-E5DDE4C2BA8B}" type="slidenum">
              <a:rPr lang="sk-SK"/>
              <a:pPr eaLnBrk="1" hangingPunct="1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974664-7B09-3B4C-B8EB-309D502C8E5B}" type="slidenum">
              <a:rPr lang="sk-SK"/>
              <a:pPr eaLnBrk="1" hangingPunct="1"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BB717B-5CAA-B646-95E3-9E860262FDC1}" type="slidenum">
              <a:rPr lang="sk-SK"/>
              <a:pPr eaLnBrk="1" hangingPunct="1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k-SK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53F0A77-8D85-8946-8BE8-11343BE96931}" type="slidenum">
              <a:rPr lang="sk-SK"/>
              <a:pPr eaLnBrk="1" hangingPunct="1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E384427-61E4-A84D-A701-1E42A9A3BB17}" type="slidenum">
              <a:rPr lang="sk-SK"/>
              <a:pPr eaLnBrk="1" hangingPunct="1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67DECA3-D86F-4E4D-B1C1-ED86F304FD97}" type="slidenum">
              <a:rPr lang="sk-SK"/>
              <a:pPr eaLnBrk="1" hangingPunct="1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0B176C-DE9F-1641-8616-51D0FF57B9C2}" type="slidenum">
              <a:rPr lang="sk-SK"/>
              <a:pPr eaLnBrk="1" hangingPunct="1"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D36F5E-7F05-5542-8FE0-13AD66A84603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ACB97-45A7-C04A-8235-F8107E372817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3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F4EE31-B54A-A544-8C0D-DBEB616805C9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FCA39-A98E-2940-9E6A-9E73BFC8786D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659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07D7F-E124-2847-A230-C10C4859C04B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39E1B-C2E8-794C-AC6D-718E1B432C50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969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21308-38AA-104C-80EA-046DCFBF0B69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10C12-2877-8D42-B743-CA233ED7FB65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91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FD48D-9890-F047-8ADB-C19A7E2B2A03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A6BAC-49F0-3A49-AF1F-80FFAC315AF8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689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DAA1B-F122-5647-AF97-5CA683E425BE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AAC13-4206-354A-86F8-B24200F2B058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90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A2691-7A00-1146-93C9-C7867BFAFC35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9E628-73B2-8A41-A306-7A3C83A460D7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329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299E8-8E45-7A45-A9A0-5D373C1D96F5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561F1-8064-2044-868F-BB197BD72CB5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12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76470-B24E-2947-9E8C-36E516CB6CF0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9A48E-9C78-A041-8035-C8B4E612D82C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809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83EE33-6F97-F54D-BBD6-AE1028C8A051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E1E72-923B-8E40-AAF8-87469BAAE701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729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D1D83C-72CE-5942-9C14-D33734CF2E20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330C8-1ED6-2248-99B5-4DD1479F6467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383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76295FD-8051-AA40-9DE6-F2970C8A7E1E}" type="datetimeFigureOut">
              <a:rPr lang="sk-SK"/>
              <a:pPr/>
              <a:t>2.9.2014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E366D29-39DB-9D42-A436-5C392FD0B358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1716088" y="219075"/>
            <a:ext cx="7123112" cy="14700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History of the Medical School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at Trnava University</a:t>
            </a:r>
            <a:endParaRPr lang="sk-SK">
              <a:latin typeface="Calibri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57563"/>
            <a:ext cx="47529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Nadpis 1"/>
          <p:cNvSpPr txBox="1">
            <a:spLocks/>
          </p:cNvSpPr>
          <p:nvPr/>
        </p:nvSpPr>
        <p:spPr bwMode="auto">
          <a:xfrm>
            <a:off x="958850" y="177323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>
                <a:latin typeface="Calibri" charset="0"/>
              </a:rPr>
              <a:t>To commemorate 375</a:t>
            </a:r>
            <a:r>
              <a:rPr lang="en-US" sz="3600" baseline="30000">
                <a:latin typeface="Calibri" charset="0"/>
              </a:rPr>
              <a:t>th</a:t>
            </a:r>
            <a:r>
              <a:rPr lang="en-US" sz="3600">
                <a:latin typeface="Calibri" charset="0"/>
              </a:rPr>
              <a:t> Anniversary</a:t>
            </a:r>
            <a:endParaRPr lang="sk-SK" sz="36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/>
          <p:cNvSpPr>
            <a:spLocks noGrp="1"/>
          </p:cNvSpPr>
          <p:nvPr>
            <p:ph idx="1"/>
          </p:nvPr>
        </p:nvSpPr>
        <p:spPr>
          <a:xfrm>
            <a:off x="3779838" y="476250"/>
            <a:ext cx="5113337" cy="56165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>
                <a:latin typeface="Calibri" charset="0"/>
              </a:rPr>
              <a:t>1992 the Trnava University was reinsitutionalized with </a:t>
            </a:r>
          </a:p>
          <a:p>
            <a:pPr algn="ctr" eaLnBrk="1" hangingPunct="1">
              <a:buFont typeface="Arial" charset="0"/>
              <a:buNone/>
            </a:pPr>
            <a:r>
              <a:rPr lang="en-US" b="1">
                <a:latin typeface="Calibri" charset="0"/>
              </a:rPr>
              <a:t>Christian values in its mission</a:t>
            </a:r>
            <a:endParaRPr lang="sk-SK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sk-SK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School of Health and Social Work was reestablished in 1995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This year is the </a:t>
            </a:r>
            <a:r>
              <a:rPr lang="sk-SK">
                <a:latin typeface="Calibri" charset="0"/>
              </a:rPr>
              <a:t>375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anniversary of the original Trnava University</a:t>
            </a:r>
            <a:endParaRPr lang="sk-SK">
              <a:latin typeface="Calibri" charset="0"/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919163"/>
            <a:ext cx="1366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5400"/>
            <a:ext cx="27352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216025"/>
            <a:ext cx="2376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</a:rPr>
              <a:t>Structure of the Faculty</a:t>
            </a:r>
            <a:endParaRPr lang="sk-SK" b="1">
              <a:latin typeface="Calibri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Calibri" charset="0"/>
              </a:rPr>
              <a:t>Students</a:t>
            </a:r>
            <a:r>
              <a:rPr lang="en-US">
                <a:latin typeface="Calibri" charset="0"/>
              </a:rPr>
              <a:t>: </a:t>
            </a:r>
          </a:p>
          <a:p>
            <a:pPr lvl="1"/>
            <a:r>
              <a:rPr lang="en-US">
                <a:latin typeface="Calibri" charset="0"/>
              </a:rPr>
              <a:t>regular:608      external: 1005   foreign: 29</a:t>
            </a:r>
          </a:p>
          <a:p>
            <a:pPr lvl="1"/>
            <a:r>
              <a:rPr lang="en-US">
                <a:latin typeface="Calibri" charset="0"/>
              </a:rPr>
              <a:t>PhD internal: 59 (2)   external: 155 (20)</a:t>
            </a:r>
          </a:p>
          <a:p>
            <a:r>
              <a:rPr lang="en-US" b="1">
                <a:latin typeface="Calibri" charset="0"/>
              </a:rPr>
              <a:t>Teachers</a:t>
            </a:r>
          </a:p>
          <a:p>
            <a:pPr lvl="1"/>
            <a:r>
              <a:rPr lang="en-US">
                <a:latin typeface="Calibri" charset="0"/>
              </a:rPr>
              <a:t>Without PhD: 6.99 PhD:23.29 Doc:29.04  prof:16.54</a:t>
            </a:r>
          </a:p>
          <a:p>
            <a:r>
              <a:rPr lang="en-US" b="1">
                <a:latin typeface="Calibri" charset="0"/>
              </a:rPr>
              <a:t>Administrative</a:t>
            </a:r>
          </a:p>
          <a:p>
            <a:pPr lvl="1"/>
            <a:r>
              <a:rPr lang="en-US">
                <a:latin typeface="Calibri" charset="0"/>
              </a:rPr>
              <a:t>21.50</a:t>
            </a:r>
            <a:endParaRPr lang="sk-SK">
              <a:latin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</a:rPr>
              <a:t>Study Areas</a:t>
            </a:r>
            <a:endParaRPr lang="sk-SK" b="1">
              <a:latin typeface="Calibri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BA, MA, PhD in</a:t>
            </a:r>
          </a:p>
          <a:p>
            <a:pPr lvl="1"/>
            <a:r>
              <a:rPr lang="en-US" sz="2400">
                <a:latin typeface="Calibri" charset="0"/>
              </a:rPr>
              <a:t>Public Health:</a:t>
            </a:r>
          </a:p>
          <a:p>
            <a:pPr lvl="2"/>
            <a:r>
              <a:rPr lang="en-US" sz="2000">
                <a:latin typeface="Calibri" charset="0"/>
              </a:rPr>
              <a:t>Communal Hygiene</a:t>
            </a:r>
          </a:p>
          <a:p>
            <a:pPr lvl="2"/>
            <a:r>
              <a:rPr lang="en-US" sz="2000">
                <a:latin typeface="Calibri" charset="0"/>
              </a:rPr>
              <a:t>Clinical Epidemiology</a:t>
            </a:r>
          </a:p>
          <a:p>
            <a:pPr lvl="1"/>
            <a:r>
              <a:rPr lang="en-US" sz="2400">
                <a:latin typeface="Calibri" charset="0"/>
              </a:rPr>
              <a:t>Social Work</a:t>
            </a:r>
          </a:p>
          <a:p>
            <a:pPr lvl="2"/>
            <a:r>
              <a:rPr lang="en-US" sz="2000">
                <a:latin typeface="Calibri" charset="0"/>
              </a:rPr>
              <a:t>General Social Work</a:t>
            </a:r>
          </a:p>
          <a:p>
            <a:pPr lvl="2"/>
            <a:r>
              <a:rPr lang="en-US" sz="2000">
                <a:latin typeface="Calibri" charset="0"/>
              </a:rPr>
              <a:t>Management in Social Work</a:t>
            </a:r>
          </a:p>
          <a:p>
            <a:pPr lvl="2"/>
            <a:r>
              <a:rPr lang="en-US" sz="2000">
                <a:latin typeface="Calibri" charset="0"/>
              </a:rPr>
              <a:t>Social Work in Health Care</a:t>
            </a:r>
          </a:p>
          <a:p>
            <a:pPr lvl="1"/>
            <a:r>
              <a:rPr lang="en-US" sz="2400">
                <a:latin typeface="Calibri" charset="0"/>
              </a:rPr>
              <a:t>Laboratory work</a:t>
            </a:r>
          </a:p>
          <a:p>
            <a:pPr lvl="1"/>
            <a:r>
              <a:rPr lang="en-US" sz="2400">
                <a:latin typeface="Calibri" charset="0"/>
              </a:rPr>
              <a:t>Nursing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</a:rPr>
              <a:t>Research Topics</a:t>
            </a:r>
            <a:endParaRPr lang="sk-SK" b="1">
              <a:latin typeface="Calibri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Epidemiology of Infectious and Chronic Diseases</a:t>
            </a:r>
          </a:p>
          <a:p>
            <a:r>
              <a:rPr lang="en-US" sz="2800">
                <a:latin typeface="Calibri" charset="0"/>
              </a:rPr>
              <a:t>Occupational and Environmental Health</a:t>
            </a:r>
          </a:p>
          <a:p>
            <a:r>
              <a:rPr lang="en-US" sz="2800">
                <a:latin typeface="Calibri" charset="0"/>
              </a:rPr>
              <a:t>Tropical Diseases and Social Care</a:t>
            </a:r>
          </a:p>
          <a:p>
            <a:r>
              <a:rPr lang="en-US" sz="2800">
                <a:latin typeface="Calibri" charset="0"/>
              </a:rPr>
              <a:t>Quality of Health Care</a:t>
            </a:r>
          </a:p>
          <a:p>
            <a:r>
              <a:rPr lang="en-US" sz="2800">
                <a:latin typeface="Calibri" charset="0"/>
              </a:rPr>
              <a:t>Quality of Life</a:t>
            </a:r>
          </a:p>
          <a:p>
            <a:r>
              <a:rPr lang="en-US" sz="2800">
                <a:latin typeface="Calibri" charset="0"/>
              </a:rPr>
              <a:t>Evidence based nursing and PH</a:t>
            </a:r>
          </a:p>
          <a:p>
            <a:r>
              <a:rPr lang="en-US" sz="2800">
                <a:latin typeface="Calibri" charset="0"/>
              </a:rPr>
              <a:t>Virology, molecular genetics</a:t>
            </a:r>
          </a:p>
          <a:p>
            <a:r>
              <a:rPr lang="en-US" sz="2800">
                <a:latin typeface="Calibri" charset="0"/>
              </a:rPr>
              <a:t>Clinical epidemiology in internal medicine, oncology, intensive care, injuries, gynecology, pediatrics</a:t>
            </a:r>
            <a:endParaRPr lang="sk-SK" sz="2800">
              <a:latin typeface="Calibri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Thank you</a:t>
            </a:r>
            <a:endParaRPr lang="sk-SK">
              <a:latin typeface="Calibri" charset="0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5713" y="1530350"/>
            <a:ext cx="6629400" cy="4419600"/>
          </a:xfrm>
          <a:noFill/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University Established</a:t>
            </a:r>
            <a:endParaRPr lang="sk-SK">
              <a:latin typeface="Calibri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Document establishing the Trnava University as the Jesuit Univ. was issued by Peter </a:t>
            </a:r>
            <a:r>
              <a:rPr lang="en-US" dirty="0" err="1" smtClean="0">
                <a:ea typeface="+mn-ea"/>
              </a:rPr>
              <a:t>Pazmanyi</a:t>
            </a:r>
            <a:r>
              <a:rPr lang="en-US" dirty="0" smtClean="0">
                <a:ea typeface="+mn-ea"/>
              </a:rPr>
              <a:t> in the year </a:t>
            </a:r>
            <a:r>
              <a:rPr lang="sk-SK" b="1" dirty="0" smtClean="0">
                <a:ea typeface="+mn-ea"/>
              </a:rPr>
              <a:t>1635</a:t>
            </a: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ea typeface="+mn-ea"/>
              </a:rPr>
              <a:t>School of Philosophy and Theology</a:t>
            </a:r>
            <a:endParaRPr lang="en-US" b="1" i="1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b="1" dirty="0" smtClean="0">
                <a:ea typeface="+mn-ea"/>
              </a:rPr>
              <a:t>1667 </a:t>
            </a:r>
            <a:r>
              <a:rPr lang="en-US" b="1" dirty="0" smtClean="0">
                <a:ea typeface="+mn-ea"/>
              </a:rPr>
              <a:t>School of Law</a:t>
            </a:r>
            <a:endParaRPr lang="sk-SK" b="1" i="1" dirty="0" smtClean="0"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3600" dirty="0" smtClean="0"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600" dirty="0" smtClean="0">
                <a:ea typeface="+mn-ea"/>
              </a:rPr>
              <a:t>           </a:t>
            </a:r>
            <a:r>
              <a:rPr lang="en-US" sz="3600" dirty="0" smtClean="0">
                <a:ea typeface="+mn-ea"/>
              </a:rPr>
              <a:t>On </a:t>
            </a:r>
            <a:r>
              <a:rPr lang="sk-SK" sz="3600" b="1" dirty="0" smtClean="0">
                <a:ea typeface="+mn-ea"/>
              </a:rPr>
              <a:t>7</a:t>
            </a:r>
            <a:r>
              <a:rPr lang="en-US" sz="3600" b="1" baseline="30000" dirty="0" err="1" smtClean="0">
                <a:ea typeface="+mn-ea"/>
              </a:rPr>
              <a:t>th</a:t>
            </a:r>
            <a:r>
              <a:rPr lang="en-US" sz="3600" b="1" dirty="0" smtClean="0">
                <a:ea typeface="+mn-ea"/>
              </a:rPr>
              <a:t> N</a:t>
            </a:r>
            <a:r>
              <a:rPr lang="sk-SK" sz="3600" b="1" dirty="0" err="1" smtClean="0">
                <a:ea typeface="+mn-ea"/>
              </a:rPr>
              <a:t>ovemb</a:t>
            </a:r>
            <a:r>
              <a:rPr lang="en-US" sz="3600" b="1" dirty="0" smtClean="0">
                <a:ea typeface="+mn-ea"/>
              </a:rPr>
              <a:t>e</a:t>
            </a:r>
            <a:r>
              <a:rPr lang="sk-SK" sz="3600" b="1" dirty="0" smtClean="0">
                <a:ea typeface="+mn-ea"/>
              </a:rPr>
              <a:t>r 1769 </a:t>
            </a:r>
            <a:r>
              <a:rPr lang="en-US" sz="3600" dirty="0" smtClean="0">
                <a:ea typeface="+mn-ea"/>
              </a:rPr>
              <a:t>the</a:t>
            </a:r>
            <a:r>
              <a:rPr lang="en-US" sz="3600" b="1" dirty="0" smtClean="0">
                <a:ea typeface="+mn-ea"/>
              </a:rPr>
              <a:t> Medical School </a:t>
            </a:r>
            <a:r>
              <a:rPr lang="en-US" sz="3600" dirty="0" smtClean="0">
                <a:ea typeface="+mn-ea"/>
              </a:rPr>
              <a:t>was established</a:t>
            </a:r>
            <a:endParaRPr lang="sk-SK" sz="3600" i="1" dirty="0" smtClean="0">
              <a:ea typeface="+mn-ea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4398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3068638"/>
            <a:ext cx="14446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First years of Medical School</a:t>
            </a:r>
            <a:endParaRPr lang="sk-SK">
              <a:latin typeface="Calibri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35375" y="1628775"/>
            <a:ext cx="5040313" cy="47529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1</a:t>
            </a:r>
            <a:r>
              <a:rPr lang="en-US" baseline="30000">
                <a:latin typeface="Calibri" charset="0"/>
              </a:rPr>
              <a:t>st</a:t>
            </a:r>
            <a:r>
              <a:rPr lang="en-US">
                <a:latin typeface="Calibri" charset="0"/>
              </a:rPr>
              <a:t> Director, principal physician of Trnava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sk-SK" sz="3600" b="1" i="1">
                <a:latin typeface="Calibri" charset="0"/>
              </a:rPr>
              <a:t>Ján Gilg z Gilgenburgu</a:t>
            </a:r>
            <a:r>
              <a:rPr lang="sk-SK" sz="3600" b="1">
                <a:latin typeface="Calibri" charset="0"/>
              </a:rPr>
              <a:t> (Sliezsko)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Graduated from Vienna Univ.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sk-SK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sk-SK">
                <a:latin typeface="Calibri" charset="0"/>
              </a:rPr>
              <a:t>Profes</a:t>
            </a:r>
            <a:r>
              <a:rPr lang="en-US">
                <a:latin typeface="Calibri" charset="0"/>
              </a:rPr>
              <a:t>s</a:t>
            </a:r>
            <a:r>
              <a:rPr lang="sk-SK">
                <a:latin typeface="Calibri" charset="0"/>
              </a:rPr>
              <a:t>or</a:t>
            </a:r>
            <a:r>
              <a:rPr lang="en-US">
                <a:latin typeface="Calibri" charset="0"/>
              </a:rPr>
              <a:t>s</a:t>
            </a:r>
            <a:r>
              <a:rPr lang="sk-SK">
                <a:latin typeface="Calibri" charset="0"/>
              </a:rPr>
              <a:t> – </a:t>
            </a:r>
            <a:r>
              <a:rPr lang="en-US">
                <a:latin typeface="Calibri" charset="0"/>
              </a:rPr>
              <a:t>physicians from Vienna Medical School, young (average age 31 years)</a:t>
            </a:r>
            <a:endParaRPr lang="sk-SK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sk-SK">
                <a:latin typeface="Calibri" charset="0"/>
              </a:rPr>
              <a:t>1772 </a:t>
            </a:r>
            <a:r>
              <a:rPr lang="en-US">
                <a:latin typeface="Calibri" charset="0"/>
              </a:rPr>
              <a:t>the building was finished</a:t>
            </a:r>
            <a:endParaRPr lang="sk-SK">
              <a:latin typeface="Calibri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31686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Structure</a:t>
            </a:r>
            <a:endParaRPr lang="sk-SK">
              <a:latin typeface="Calibri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35575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u="sng" dirty="0" smtClean="0">
                <a:ea typeface="+mn-ea"/>
              </a:rPr>
              <a:t>T</a:t>
            </a:r>
            <a:r>
              <a:rPr lang="en-US" u="sng" dirty="0" err="1" smtClean="0">
                <a:ea typeface="+mn-ea"/>
              </a:rPr>
              <a:t>heoretical</a:t>
            </a:r>
            <a:r>
              <a:rPr lang="en-US" u="sng" dirty="0" smtClean="0">
                <a:ea typeface="+mn-ea"/>
              </a:rPr>
              <a:t> areas</a:t>
            </a:r>
            <a:r>
              <a:rPr lang="sk-SK" u="sng" dirty="0" smtClean="0">
                <a:ea typeface="+mn-ea"/>
              </a:rPr>
              <a:t> - </a:t>
            </a:r>
            <a:r>
              <a:rPr lang="sk-SK" u="sng" dirty="0" err="1" smtClean="0">
                <a:ea typeface="+mn-ea"/>
              </a:rPr>
              <a:t>Institutionum</a:t>
            </a:r>
            <a:r>
              <a:rPr lang="sk-SK" u="sng" dirty="0" smtClean="0">
                <a:ea typeface="+mn-ea"/>
              </a:rPr>
              <a:t> </a:t>
            </a:r>
            <a:r>
              <a:rPr lang="sk-SK" u="sng" dirty="0" err="1" smtClean="0">
                <a:ea typeface="+mn-ea"/>
              </a:rPr>
              <a:t>Medicarum</a:t>
            </a:r>
            <a:r>
              <a:rPr lang="sk-SK" u="sng" dirty="0" smtClean="0">
                <a:ea typeface="+mn-ea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ea typeface="+mn-ea"/>
              </a:rPr>
              <a:t>	</a:t>
            </a:r>
            <a:r>
              <a:rPr lang="sv-SE" dirty="0" smtClean="0">
                <a:ea typeface="+mn-ea"/>
              </a:rPr>
              <a:t>1. Dpt. Anatomy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ea typeface="+mn-ea"/>
              </a:rPr>
              <a:t>	2. </a:t>
            </a:r>
            <a:r>
              <a:rPr lang="en-US" dirty="0" smtClean="0">
                <a:ea typeface="+mn-ea"/>
              </a:rPr>
              <a:t>Dpt. Physiology and Pharmacology</a:t>
            </a:r>
            <a:endParaRPr lang="sk-SK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ea typeface="+mn-ea"/>
              </a:rPr>
              <a:t>	3. </a:t>
            </a:r>
            <a:r>
              <a:rPr lang="en-US" dirty="0" smtClean="0">
                <a:ea typeface="+mn-ea"/>
              </a:rPr>
              <a:t>Dpt. </a:t>
            </a:r>
            <a:r>
              <a:rPr lang="en-US" dirty="0" err="1" smtClean="0">
                <a:ea typeface="+mn-ea"/>
              </a:rPr>
              <a:t>Botanics</a:t>
            </a:r>
            <a:r>
              <a:rPr lang="en-US" dirty="0" smtClean="0">
                <a:ea typeface="+mn-ea"/>
              </a:rPr>
              <a:t> and Chemistry</a:t>
            </a:r>
            <a:endParaRPr lang="sk-SK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>
                <a:ea typeface="+mn-ea"/>
              </a:rPr>
              <a:t>Clinical Areas</a:t>
            </a:r>
            <a:r>
              <a:rPr lang="sk-SK" u="sng" dirty="0" smtClean="0">
                <a:ea typeface="+mn-ea"/>
              </a:rPr>
              <a:t> - </a:t>
            </a:r>
            <a:r>
              <a:rPr lang="sk-SK" u="sng" dirty="0" err="1" smtClean="0">
                <a:ea typeface="+mn-ea"/>
              </a:rPr>
              <a:t>Praxeos</a:t>
            </a:r>
            <a:r>
              <a:rPr lang="sk-SK" u="sng" dirty="0" smtClean="0">
                <a:ea typeface="+mn-ea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ea typeface="+mn-ea"/>
              </a:rPr>
              <a:t>	1. </a:t>
            </a:r>
            <a:r>
              <a:rPr lang="en-US" dirty="0" smtClean="0">
                <a:ea typeface="+mn-ea"/>
              </a:rPr>
              <a:t>Dpt. Pathology and Internal Medicine</a:t>
            </a:r>
            <a:endParaRPr lang="sk-SK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ea typeface="+mn-ea"/>
              </a:rPr>
              <a:t>	2. </a:t>
            </a:r>
            <a:r>
              <a:rPr lang="en-US" dirty="0" smtClean="0">
                <a:ea typeface="+mn-ea"/>
              </a:rPr>
              <a:t>Dpt. Surgery, obstetrics and </a:t>
            </a:r>
            <a:r>
              <a:rPr lang="en-US" dirty="0" err="1" smtClean="0">
                <a:ea typeface="+mn-ea"/>
              </a:rPr>
              <a:t>ophtalmology</a:t>
            </a:r>
            <a:endParaRPr lang="sk-SK" dirty="0" smtClean="0"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Format</a:t>
            </a:r>
            <a:endParaRPr lang="sk-SK">
              <a:latin typeface="Calibri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Lessons daily except Sunday and Thursday</a:t>
            </a:r>
            <a:endParaRPr lang="sk-SK">
              <a:latin typeface="Calibri" charset="0"/>
            </a:endParaRPr>
          </a:p>
          <a:p>
            <a:r>
              <a:rPr lang="en-US">
                <a:latin typeface="Calibri" charset="0"/>
              </a:rPr>
              <a:t>Lessons were strictly based on reading texts and students had to memorize it</a:t>
            </a:r>
            <a:endParaRPr lang="sk-SK">
              <a:latin typeface="Calibri" charset="0"/>
            </a:endParaRPr>
          </a:p>
          <a:p>
            <a:r>
              <a:rPr lang="en-US">
                <a:latin typeface="Calibri" charset="0"/>
              </a:rPr>
              <a:t>Teachers were not allowed to interpret what was read</a:t>
            </a:r>
            <a:endParaRPr lang="sk-SK">
              <a:latin typeface="Calibri" charset="0"/>
            </a:endParaRPr>
          </a:p>
          <a:p>
            <a:endParaRPr lang="sk-SK">
              <a:latin typeface="Calibri" charset="0"/>
            </a:endParaRPr>
          </a:p>
          <a:p>
            <a:endParaRPr lang="sk-SK">
              <a:latin typeface="Calibri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</a:rPr>
              <a:t>Students</a:t>
            </a:r>
            <a:endParaRPr lang="sk-SK" b="1">
              <a:latin typeface="Calibri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835150" y="1600200"/>
            <a:ext cx="685165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Graduated </a:t>
            </a:r>
            <a:r>
              <a:rPr lang="sk-SK">
                <a:latin typeface="Calibri" charset="0"/>
              </a:rPr>
              <a:t>39 </a:t>
            </a:r>
            <a:r>
              <a:rPr lang="en-US">
                <a:latin typeface="Calibri" charset="0"/>
              </a:rPr>
              <a:t>physicians, out of them</a:t>
            </a:r>
            <a:r>
              <a:rPr lang="sk-SK">
                <a:latin typeface="Calibri" charset="0"/>
              </a:rPr>
              <a:t> 15 </a:t>
            </a:r>
            <a:r>
              <a:rPr lang="en-US">
                <a:latin typeface="Calibri" charset="0"/>
              </a:rPr>
              <a:t>from Upper Hungary (today Slovakia)</a:t>
            </a:r>
            <a:r>
              <a:rPr lang="sk-SK">
                <a:latin typeface="Calibri" charset="0"/>
              </a:rPr>
              <a:t>;</a:t>
            </a:r>
            <a:endParaRPr lang="en-US">
              <a:latin typeface="Calibri" charset="0"/>
            </a:endParaRPr>
          </a:p>
          <a:p>
            <a:r>
              <a:rPr lang="sk-SK">
                <a:latin typeface="Calibri" charset="0"/>
              </a:rPr>
              <a:t>131 </a:t>
            </a:r>
            <a:r>
              <a:rPr lang="en-US">
                <a:latin typeface="Calibri" charset="0"/>
              </a:rPr>
              <a:t>magisters of surgery;</a:t>
            </a:r>
          </a:p>
          <a:p>
            <a:r>
              <a:rPr lang="en-US">
                <a:latin typeface="Calibri" charset="0"/>
              </a:rPr>
              <a:t>2 magisters of obstetrics;</a:t>
            </a:r>
          </a:p>
          <a:p>
            <a:r>
              <a:rPr lang="en-US">
                <a:latin typeface="Calibri" charset="0"/>
              </a:rPr>
              <a:t>2 eye physicians</a:t>
            </a:r>
          </a:p>
          <a:p>
            <a:r>
              <a:rPr lang="sk-SK">
                <a:latin typeface="Calibri" charset="0"/>
              </a:rPr>
              <a:t>21 </a:t>
            </a:r>
            <a:r>
              <a:rPr lang="en-US">
                <a:latin typeface="Calibri" charset="0"/>
              </a:rPr>
              <a:t>obstetric nurses</a:t>
            </a:r>
          </a:p>
          <a:p>
            <a:r>
              <a:rPr lang="sk-SK">
                <a:latin typeface="Calibri" charset="0"/>
              </a:rPr>
              <a:t>32 magist</a:t>
            </a:r>
            <a:r>
              <a:rPr lang="en-US">
                <a:latin typeface="Calibri" charset="0"/>
              </a:rPr>
              <a:t>ers of pharmacy</a:t>
            </a:r>
            <a:endParaRPr lang="sk-SK">
              <a:latin typeface="Calibr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New Trends</a:t>
            </a:r>
            <a:endParaRPr lang="sk-SK" b="1">
              <a:latin typeface="Calibri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92500" y="1600200"/>
            <a:ext cx="51943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600">
                <a:latin typeface="Calibri" charset="0"/>
              </a:rPr>
              <a:t>In</a:t>
            </a:r>
            <a:r>
              <a:rPr lang="sk-SK" sz="2600">
                <a:latin typeface="Calibri" charset="0"/>
              </a:rPr>
              <a:t> 1775 </a:t>
            </a:r>
            <a:r>
              <a:rPr lang="en-US" sz="2600">
                <a:latin typeface="Calibri" charset="0"/>
              </a:rPr>
              <a:t>new regulation was issued by Störck which allowed free lecturing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600">
                <a:latin typeface="Calibri" charset="0"/>
              </a:rPr>
              <a:t>Institutionalized 5 years study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600">
                <a:latin typeface="Calibri" charset="0"/>
              </a:rPr>
              <a:t>Included surgery into the education as equal to other medical disciplines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600">
                <a:latin typeface="Calibri" charset="0"/>
              </a:rPr>
              <a:t>First year – anatomy, botanic, chemistry; second year – repetition plus physiology; third year – clinical medicine; fourth – internal ; fifth - surgery</a:t>
            </a:r>
            <a:endParaRPr lang="sk-SK" sz="260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sk-SK" sz="2600">
              <a:latin typeface="Calibri" charset="0"/>
            </a:endParaRP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087563"/>
            <a:ext cx="2489200" cy="2736850"/>
          </a:xfrm>
          <a:noFill/>
        </p:spPr>
      </p:pic>
      <p:sp>
        <p:nvSpPr>
          <p:cNvPr id="8197" name="TextovéPole 5"/>
          <p:cNvSpPr txBox="1">
            <a:spLocks noChangeArrowheads="1"/>
          </p:cNvSpPr>
          <p:nvPr/>
        </p:nvSpPr>
        <p:spPr bwMode="auto">
          <a:xfrm>
            <a:off x="179388" y="1503363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k-SK" sz="3200" b="1" i="1">
                <a:latin typeface="Calibri" charset="0"/>
              </a:rPr>
              <a:t>Anton von Störck</a:t>
            </a:r>
            <a:endParaRPr lang="sk-SK" sz="3200" i="1">
              <a:latin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/>
          <a:lstStyle/>
          <a:p>
            <a:pPr eaLnBrk="1" hangingPunct="1"/>
            <a:r>
              <a:rPr lang="sk-SK">
                <a:latin typeface="Calibri" charset="0"/>
              </a:rPr>
              <a:t>          </a:t>
            </a:r>
            <a:r>
              <a:rPr lang="en-US">
                <a:latin typeface="Calibri" charset="0"/>
              </a:rPr>
              <a:t>Quality</a:t>
            </a:r>
            <a:endParaRPr lang="sk-SK">
              <a:latin typeface="Calibri" charset="0"/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2051050" y="1484313"/>
            <a:ext cx="6635750" cy="4968875"/>
          </a:xfrm>
        </p:spPr>
        <p:txBody>
          <a:bodyPr/>
          <a:lstStyle/>
          <a:p>
            <a:pPr eaLnBrk="1" hangingPunct="1">
              <a:buFont typeface="Wingdings" charset="0"/>
              <a:buChar char="ü"/>
            </a:pPr>
            <a:r>
              <a:rPr lang="en-US" sz="2000">
                <a:latin typeface="Calibri" charset="0"/>
              </a:rPr>
              <a:t>The School posses printing workshop and pharmacy</a:t>
            </a:r>
            <a:endParaRPr lang="sk-SK" sz="2000">
              <a:latin typeface="Calibri" charset="0"/>
            </a:endParaRPr>
          </a:p>
          <a:p>
            <a:pPr eaLnBrk="1" hangingPunct="1">
              <a:buFont typeface="Wingdings" charset="0"/>
              <a:buChar char="ü"/>
            </a:pPr>
            <a:r>
              <a:rPr lang="en-US" sz="2000">
                <a:latin typeface="Calibri" charset="0"/>
              </a:rPr>
              <a:t>Number of books printed, some of them translated to Dutch and even Japanese</a:t>
            </a:r>
          </a:p>
          <a:p>
            <a:pPr eaLnBrk="1" hangingPunct="1">
              <a:buFont typeface="Wingdings" charset="0"/>
              <a:buChar char="ü"/>
            </a:pPr>
            <a:r>
              <a:rPr lang="en-US" sz="2000">
                <a:latin typeface="Calibri" charset="0"/>
              </a:rPr>
              <a:t>7 graduates became professors, 2 recognized researchers, number of municipal physicians, some prominent botanics</a:t>
            </a:r>
          </a:p>
          <a:p>
            <a:pPr eaLnBrk="1" hangingPunct="1">
              <a:buFont typeface="Wingdings" charset="0"/>
              <a:buChar char="ü"/>
            </a:pPr>
            <a:r>
              <a:rPr lang="en-US" sz="2000">
                <a:latin typeface="Calibri" charset="0"/>
              </a:rPr>
              <a:t>Jakub Reineggs became personal physician of the king of Georgia Herakleitos ll</a:t>
            </a:r>
          </a:p>
          <a:p>
            <a:pPr eaLnBrk="1" hangingPunct="1">
              <a:buFont typeface="Wingdings" charset="0"/>
              <a:buChar char="ü"/>
            </a:pPr>
            <a:r>
              <a:rPr lang="en-US" sz="2000">
                <a:latin typeface="Calibri" charset="0"/>
              </a:rPr>
              <a:t>Zachariáš Teofil Huszty (1754-1803) published a book ”Discours über medizinsche Police“ and is regarded as a pioneer of social medicine and public health</a:t>
            </a:r>
          </a:p>
          <a:p>
            <a:pPr eaLnBrk="1" hangingPunct="1">
              <a:buFont typeface="Wingdings" charset="0"/>
              <a:buChar char="ü"/>
            </a:pPr>
            <a:endParaRPr lang="en-US" sz="2000">
              <a:latin typeface="Calibri" charset="0"/>
            </a:endParaRPr>
          </a:p>
          <a:p>
            <a:pPr eaLnBrk="1" hangingPunct="1">
              <a:buFont typeface="Wingdings" charset="0"/>
              <a:buChar char="ü"/>
            </a:pPr>
            <a:endParaRPr lang="sk-SK" sz="2000">
              <a:latin typeface="Calibri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18002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Problems</a:t>
            </a:r>
            <a:endParaRPr lang="sk-SK" b="1">
              <a:latin typeface="Calibri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500">
                <a:latin typeface="Calibri" charset="0"/>
              </a:rPr>
              <a:t>Low number of students</a:t>
            </a:r>
            <a:endParaRPr lang="sk-SK" sz="2500">
              <a:latin typeface="Calibri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500">
                <a:latin typeface="Calibri" charset="0"/>
              </a:rPr>
              <a:t>Inhabitants of Trnava complained of riots, burglaries, noise, etc.</a:t>
            </a:r>
            <a:endParaRPr lang="sk-SK" sz="2500">
              <a:latin typeface="Calibri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500">
                <a:latin typeface="Calibri" charset="0"/>
              </a:rPr>
              <a:t>Low availability of corps for sections</a:t>
            </a:r>
            <a:endParaRPr lang="sk-SK" sz="2500">
              <a:latin typeface="Calibri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500">
                <a:latin typeface="Calibri" charset="0"/>
              </a:rPr>
              <a:t>No hospital</a:t>
            </a:r>
            <a:endParaRPr lang="sk-SK" sz="2500">
              <a:latin typeface="Calibri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500">
                <a:latin typeface="Calibri" charset="0"/>
              </a:rPr>
              <a:t>Lack of cooperation with the City Hall</a:t>
            </a:r>
            <a:endParaRPr lang="sk-SK" sz="2500">
              <a:latin typeface="Calibri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500">
                <a:latin typeface="Calibri" charset="0"/>
              </a:rPr>
              <a:t>Lack of finances for chemicals</a:t>
            </a:r>
            <a:endParaRPr lang="sk-SK" sz="2500">
              <a:latin typeface="Calibri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500">
                <a:latin typeface="Calibri" charset="0"/>
              </a:rPr>
              <a:t>Reluctance to introduced changes required by the emperor</a:t>
            </a:r>
          </a:p>
          <a:p>
            <a:pPr marL="514350" indent="-514350" eaLnBrk="1" hangingPunct="1">
              <a:lnSpc>
                <a:spcPct val="80000"/>
              </a:lnSpc>
              <a:buFont typeface="Calibri" charset="0"/>
              <a:buAutoNum type="arabicPeriod"/>
            </a:pPr>
            <a:endParaRPr lang="en-US" sz="2500">
              <a:latin typeface="Calibri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500">
                <a:latin typeface="Calibri" charset="0"/>
              </a:rPr>
              <a:t>Result: 1777 the Medical School was moved to Pest (Budapest) – Semmelweiss Univ. today</a:t>
            </a:r>
            <a:endParaRPr lang="sk-SK" sz="2500">
              <a:latin typeface="Calibri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sk-SK" sz="2500">
              <a:latin typeface="Calibri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814</TotalTime>
  <Words>547</Words>
  <Application>Microsoft Macintosh PowerPoint</Application>
  <PresentationFormat>On-screen Show (4:3)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Motiv sady Office</vt:lpstr>
      <vt:lpstr>History of the Medical School at Trnava University</vt:lpstr>
      <vt:lpstr>University Established</vt:lpstr>
      <vt:lpstr>First years of Medical School</vt:lpstr>
      <vt:lpstr>Structure</vt:lpstr>
      <vt:lpstr>Format</vt:lpstr>
      <vt:lpstr>Students</vt:lpstr>
      <vt:lpstr>New Trends</vt:lpstr>
      <vt:lpstr>          Quality</vt:lpstr>
      <vt:lpstr>Problems</vt:lpstr>
      <vt:lpstr>PowerPoint Presentation</vt:lpstr>
      <vt:lpstr>Structure of the Faculty</vt:lpstr>
      <vt:lpstr>Study Areas</vt:lpstr>
      <vt:lpstr>Research Topics</vt:lpstr>
      <vt:lpstr>Thank you</vt:lpstr>
    </vt:vector>
  </TitlesOfParts>
  <Manager/>
  <Company>FZaSP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Dejiny Lekárskej fakulty  Trnavskej univerzity</dc:title>
  <dc:subject>prednáška</dc:subject>
  <dc:creator>Martin Rusnák</dc:creator>
  <cp:keywords/>
  <dc:description/>
  <cp:lastModifiedBy>Martin Rusnák</cp:lastModifiedBy>
  <cp:revision>54</cp:revision>
  <dcterms:created xsi:type="dcterms:W3CDTF">2010-10-03T08:48:24Z</dcterms:created>
  <dcterms:modified xsi:type="dcterms:W3CDTF">2014-09-02T10:54:18Z</dcterms:modified>
  <cp:category/>
</cp:coreProperties>
</file>