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3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185C3F-6474-4B4A-AEED-1D0F5CFCDF24}" type="datetimeFigureOut">
              <a:rPr lang="en-US"/>
              <a:pPr>
                <a:defRPr/>
              </a:pPr>
              <a:t>5/18/16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6639F9-8E51-D64A-B582-06CE1B11F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8B4F8-63F8-C446-809D-643A842245DF}" type="slidenum">
              <a:rPr lang="en-US" altLang="en-US">
                <a:latin typeface="Calibri" charset="0"/>
              </a:rPr>
              <a:pPr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639F9-8E51-D64A-B582-06CE1B11F90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4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B805-4219-2347-A3B8-EA859E56069A}" type="datetime1">
              <a:rPr lang="sk-SK"/>
              <a:pPr>
                <a:defRPr/>
              </a:pPr>
              <a:t>18.05.16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0F9E-6300-394C-968B-9F8ADA28D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3BE1-341E-364E-A63D-3F1FA40A974C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74AC-C946-E14E-9C2D-3A26B09E8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3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66CC-76F1-9742-938D-4317CA9897EE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316B-AEEB-A941-B706-D9B52F16D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1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155F-D23C-404D-B801-1E2E2AE8D5F5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0351-3E6B-9343-AC39-F5B53D4D1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3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2919-8F0B-F448-A758-5F0AF2058468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9FA3-E6FE-7341-A38E-F845424CB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43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755F-3E29-B44E-8FCC-AEFA2F69DA99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1B437-5462-3A43-A5C0-DAA324C35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4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2020-BD35-FA4E-B75A-ACCCB06505FA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C5F6-1C1C-564F-B447-C5F3938BF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2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BA79-158B-4D49-9534-2751794BE0F8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1006-082A-4A40-BA75-C32FFC8E2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916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C832-923D-6F4D-BA4D-BC4230873094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EECE-5444-4F4C-BD20-1415FB70D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86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075B-D728-E74A-8418-2AED2BC00B94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206A-0890-804C-A5DA-47E1C3D0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86B4-9E8B-E242-AEC8-2A513FED7576}" type="datetime1">
              <a:rPr lang="sk-SK"/>
              <a:pPr>
                <a:defRPr/>
              </a:pPr>
              <a:t>18.05.16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3D36-DEE7-3243-94B8-4AA05D499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1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7415-DECC-2C41-B5AB-8B2A4317BEFE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A3BA-7F48-9344-B540-1BB546028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0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245D-2796-2641-9E4E-81C829B0CCE4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C97F-18B2-0B4F-81B6-5B466059C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0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AE64-89C1-5045-8D6D-34B9513B9F8A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176F-B3CF-C14D-9ABC-4BCD8D876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2315-D3DC-7646-A8C8-53B381FD15D4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1101-B00D-A64D-BB85-5AA21677B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1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F7C7-8ABD-5A4E-9065-07DB806D8B67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AF43-D9CF-BD4F-8B81-F036B0D6B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1D0E-2FF1-2747-91B9-D83A90081155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92E7-2BFF-A244-9D16-A53E65F7E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3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CEC42C-A93A-6848-873A-A892A8DA9C97}" type="datetime1">
              <a:rPr lang="sk-SK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3AA99C3-6690-DA4B-A8AC-A447A3D77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47" r:id="rId7"/>
    <p:sldLayoutId id="2147483757" r:id="rId8"/>
    <p:sldLayoutId id="2147483748" r:id="rId9"/>
    <p:sldLayoutId id="2147483749" r:id="rId10"/>
    <p:sldLayoutId id="2147483758" r:id="rId11"/>
    <p:sldLayoutId id="2147483759" r:id="rId12"/>
    <p:sldLayoutId id="2147483750" r:id="rId13"/>
    <p:sldLayoutId id="2147483760" r:id="rId14"/>
    <p:sldLayoutId id="2147483761" r:id="rId15"/>
    <p:sldLayoutId id="2147483762" r:id="rId16"/>
    <p:sldLayoutId id="2147483763" r:id="rId1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http://www.flynous.com/wp-content/uploads/2014/01/Cheap-flights-from-UK-to-Caribbean-Manchester-to-St.-Lu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r="386" b="-375"/>
          <a:stretch>
            <a:fillRect/>
          </a:stretch>
        </p:blipFill>
        <p:spPr bwMode="auto">
          <a:xfrm>
            <a:off x="-36513" y="-26988"/>
            <a:ext cx="9180513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3"/>
          <p:cNvSpPr txBox="1">
            <a:spLocks noChangeArrowheads="1"/>
          </p:cNvSpPr>
          <p:nvPr/>
        </p:nvSpPr>
        <p:spPr bwMode="auto">
          <a:xfrm>
            <a:off x="-14288" y="2022475"/>
            <a:ext cx="9180513" cy="3139321"/>
          </a:xfrm>
          <a:prstGeom prst="rect">
            <a:avLst/>
          </a:prstGeom>
          <a:solidFill>
            <a:srgbClr val="6DC2D6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50000"/>
              </a:lnSpc>
            </a:pPr>
            <a:r>
              <a:rPr lang="de-AT" altLang="en-US" sz="3600" b="1" dirty="0">
                <a:solidFill>
                  <a:schemeClr val="bg1"/>
                </a:solidFill>
                <a:ea typeface="Arial" charset="0"/>
                <a:cs typeface="Arial" charset="0"/>
              </a:rPr>
              <a:t>Quality </a:t>
            </a:r>
            <a:r>
              <a:rPr lang="de-AT" altLang="en-US" sz="3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of</a:t>
            </a:r>
            <a:r>
              <a:rPr lang="de-AT" altLang="en-US" sz="36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de-AT" altLang="en-US" sz="3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Health</a:t>
            </a:r>
            <a:r>
              <a:rPr lang="de-AT" altLang="en-US" sz="3600" b="1" dirty="0">
                <a:solidFill>
                  <a:schemeClr val="bg1"/>
                </a:solidFill>
                <a:ea typeface="Arial" charset="0"/>
                <a:cs typeface="Arial" charset="0"/>
              </a:rPr>
              <a:t> Care in </a:t>
            </a:r>
            <a:r>
              <a:rPr lang="de-AT" altLang="en-US" sz="3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Developing</a:t>
            </a:r>
            <a:r>
              <a:rPr lang="de-AT" altLang="en-US" sz="3600" b="1" dirty="0">
                <a:solidFill>
                  <a:schemeClr val="bg1"/>
                </a:solidFill>
                <a:ea typeface="Arial" charset="0"/>
                <a:cs typeface="Arial" charset="0"/>
              </a:rPr>
              <a:t> Countries – Case Study </a:t>
            </a:r>
            <a:r>
              <a:rPr lang="de-AT" altLang="en-US" sz="3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of</a:t>
            </a:r>
            <a:r>
              <a:rPr lang="de-AT" altLang="en-US" sz="36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de-AT" altLang="en-US" sz="3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Caribbean</a:t>
            </a:r>
            <a:r>
              <a:rPr lang="de-AT" altLang="en-US" sz="36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de-AT" altLang="en-US" sz="36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Countries</a:t>
            </a:r>
          </a:p>
          <a:p>
            <a:pPr lvl="1" algn="ctr" eaLnBrk="1" hangingPunct="1">
              <a:lnSpc>
                <a:spcPct val="150000"/>
              </a:lnSpc>
            </a:pPr>
            <a:r>
              <a:rPr lang="en-GB" altLang="bg-BG" sz="2400" b="1" dirty="0" smtClean="0"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rPr>
              <a:t>Authors: Martin &amp; </a:t>
            </a:r>
            <a:r>
              <a:rPr lang="en-GB" altLang="bg-BG" sz="2400" b="1" dirty="0" err="1" smtClean="0"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rPr>
              <a:t>Viera</a:t>
            </a:r>
            <a:r>
              <a:rPr lang="en-GB" altLang="bg-BG" sz="2400" b="1" dirty="0" smtClean="0"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</a:rPr>
              <a:t> Rusnak</a:t>
            </a:r>
            <a:endParaRPr lang="en-GB" altLang="bg-BG" sz="2400" b="1" dirty="0">
              <a:solidFill>
                <a:schemeClr val="bg1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B48761-B91A-5E45-9F0B-27054B96AF74}" type="datetime1">
              <a:rPr lang="sk-SK"/>
              <a:pPr>
                <a:defRPr/>
              </a:pPr>
              <a:t>18.05.16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49C06-FF91-8449-94C3-A68D228446F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Conclusions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3140968"/>
            <a:ext cx="6799262" cy="1874316"/>
          </a:xfrm>
        </p:spPr>
        <p:txBody>
          <a:bodyPr/>
          <a:lstStyle/>
          <a:p>
            <a:r>
              <a:rPr lang="en-GB" dirty="0" smtClean="0"/>
              <a:t>Capacities development</a:t>
            </a:r>
          </a:p>
          <a:p>
            <a:r>
              <a:rPr lang="en-GB" dirty="0" smtClean="0"/>
              <a:t>Monitoring and evaluation</a:t>
            </a:r>
          </a:p>
          <a:p>
            <a:r>
              <a:rPr lang="en-GB" dirty="0" smtClean="0"/>
              <a:t>Protocols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26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6338" y="692696"/>
            <a:ext cx="6799262" cy="5242967"/>
          </a:xfrm>
        </p:spPr>
        <p:txBody>
          <a:bodyPr/>
          <a:lstStyle/>
          <a:p>
            <a:r>
              <a:rPr lang="en-GB" dirty="0" smtClean="0"/>
              <a:t>Poor locals versus rich westerners</a:t>
            </a:r>
          </a:p>
          <a:p>
            <a:r>
              <a:rPr lang="en-GB" dirty="0" smtClean="0"/>
              <a:t>Is the quality of health care an issue in countries where resources are scarce?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62315-D3DC-7646-A8C8-53B381FD15D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2" y="3115132"/>
            <a:ext cx="3733408" cy="2800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20" y="3115132"/>
            <a:ext cx="3747057" cy="28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Case</a:t>
            </a:r>
            <a:r>
              <a:rPr lang="sk-SK" dirty="0" smtClean="0"/>
              <a:t> Study: </a:t>
            </a:r>
            <a:r>
              <a:rPr lang="sk-SK" dirty="0" err="1" smtClean="0"/>
              <a:t>St</a:t>
            </a:r>
            <a:r>
              <a:rPr lang="sk-SK" dirty="0" smtClean="0"/>
              <a:t> Lucia</a:t>
            </a:r>
            <a:endParaRPr lang="sk-S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2516188"/>
            <a:ext cx="3202278" cy="3444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55576" y="2516189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/>
              <a:t>mid-year population of Saint Lucia was estimated at 162,434 in </a:t>
            </a:r>
            <a:r>
              <a:rPr lang="en-US" dirty="0" smtClean="0"/>
              <a:t>2004</a:t>
            </a:r>
          </a:p>
          <a:p>
            <a:endParaRPr lang="sk-S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160273"/>
            <a:ext cx="3415150" cy="30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3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Diseases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97" y="1916832"/>
            <a:ext cx="7668344" cy="225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96" y="4233863"/>
            <a:ext cx="7718635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Resources</a:t>
            </a:r>
            <a:endParaRPr lang="sk-S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007" y="2490788"/>
            <a:ext cx="3341924" cy="3444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Health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Access to </a:t>
            </a:r>
            <a:r>
              <a:rPr lang="sk-SK" dirty="0" err="1" smtClean="0"/>
              <a:t>health</a:t>
            </a:r>
            <a:r>
              <a:rPr lang="sk-SK" dirty="0" smtClean="0"/>
              <a:t> </a:t>
            </a:r>
            <a:r>
              <a:rPr lang="sk-SK" dirty="0" err="1" smtClean="0"/>
              <a:t>services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1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hospital</a:t>
            </a:r>
            <a:r>
              <a:rPr lang="sk-SK" dirty="0" smtClean="0"/>
              <a:t>, 1 </a:t>
            </a:r>
            <a:r>
              <a:rPr lang="sk-SK" dirty="0" err="1" smtClean="0"/>
              <a:t>semi-public</a:t>
            </a:r>
            <a:r>
              <a:rPr lang="sk-SK" dirty="0" smtClean="0"/>
              <a:t>, 1 </a:t>
            </a:r>
            <a:r>
              <a:rPr lang="sk-SK" dirty="0" err="1" smtClean="0"/>
              <a:t>private</a:t>
            </a:r>
            <a:endParaRPr lang="sk-SK" dirty="0" smtClean="0"/>
          </a:p>
          <a:p>
            <a:pPr lvl="1"/>
            <a:r>
              <a:rPr lang="sk-SK" dirty="0" smtClean="0"/>
              <a:t>9 </a:t>
            </a:r>
            <a:r>
              <a:rPr lang="sk-SK" dirty="0" err="1" smtClean="0"/>
              <a:t>health</a:t>
            </a:r>
            <a:r>
              <a:rPr lang="sk-SK" dirty="0" smtClean="0"/>
              <a:t> </a:t>
            </a:r>
            <a:r>
              <a:rPr lang="sk-SK" dirty="0" err="1" smtClean="0"/>
              <a:t>centers</a:t>
            </a:r>
            <a:r>
              <a:rPr lang="sk-SK" dirty="0" smtClean="0"/>
              <a:t> </a:t>
            </a:r>
            <a:r>
              <a:rPr lang="sk-SK" dirty="0" err="1" smtClean="0"/>
              <a:t>served</a:t>
            </a:r>
            <a:r>
              <a:rPr lang="sk-SK" dirty="0" smtClean="0"/>
              <a:t> by 6 </a:t>
            </a:r>
            <a:r>
              <a:rPr lang="sk-SK" dirty="0" err="1" smtClean="0"/>
              <a:t>general</a:t>
            </a:r>
            <a:r>
              <a:rPr lang="sk-SK" dirty="0" smtClean="0"/>
              <a:t> </a:t>
            </a:r>
            <a:r>
              <a:rPr lang="sk-SK" dirty="0" err="1" smtClean="0"/>
              <a:t>practitioners</a:t>
            </a:r>
            <a:endParaRPr lang="sk-SK" dirty="0" smtClean="0"/>
          </a:p>
          <a:p>
            <a:pPr lvl="1"/>
            <a:r>
              <a:rPr lang="sk-SK" dirty="0" err="1" smtClean="0"/>
              <a:t>Dental</a:t>
            </a:r>
            <a:r>
              <a:rPr lang="sk-SK" dirty="0" smtClean="0"/>
              <a:t> </a:t>
            </a:r>
            <a:r>
              <a:rPr lang="sk-SK" dirty="0" err="1" smtClean="0"/>
              <a:t>service</a:t>
            </a:r>
            <a:r>
              <a:rPr lang="sk-SK" dirty="0" smtClean="0"/>
              <a:t> </a:t>
            </a:r>
            <a:r>
              <a:rPr lang="sk-SK" dirty="0" err="1" smtClean="0"/>
              <a:t>out</a:t>
            </a:r>
            <a:r>
              <a:rPr lang="sk-SK" dirty="0" smtClean="0"/>
              <a:t> of </a:t>
            </a:r>
            <a:r>
              <a:rPr lang="sk-SK" dirty="0" err="1" smtClean="0"/>
              <a:t>pocket</a:t>
            </a:r>
            <a:endParaRPr lang="sk-SK" dirty="0" smtClean="0"/>
          </a:p>
          <a:p>
            <a:pPr lvl="1"/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funds</a:t>
            </a:r>
            <a:r>
              <a:rPr lang="sk-SK" dirty="0" smtClean="0"/>
              <a:t> to </a:t>
            </a:r>
            <a:r>
              <a:rPr lang="sk-SK" dirty="0" err="1" smtClean="0"/>
              <a:t>support</a:t>
            </a:r>
            <a:r>
              <a:rPr lang="sk-SK" dirty="0" smtClean="0"/>
              <a:t> </a:t>
            </a:r>
            <a:r>
              <a:rPr lang="sk-SK" dirty="0" err="1" smtClean="0"/>
              <a:t>treatment</a:t>
            </a:r>
            <a:r>
              <a:rPr lang="sk-SK" dirty="0" smtClean="0"/>
              <a:t> of diabetes and </a:t>
            </a:r>
            <a:r>
              <a:rPr lang="sk-SK" dirty="0" err="1" smtClean="0"/>
              <a:t>hypertension</a:t>
            </a:r>
            <a:r>
              <a:rPr lang="sk-SK" dirty="0" smtClean="0"/>
              <a:t> </a:t>
            </a:r>
            <a:r>
              <a:rPr lang="sk-SK" dirty="0" err="1" smtClean="0"/>
              <a:t>announced</a:t>
            </a:r>
            <a:r>
              <a:rPr lang="sk-SK" dirty="0" smtClean="0"/>
              <a:t>,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delivered</a:t>
            </a:r>
            <a:endParaRPr lang="sk-SK" dirty="0" smtClean="0"/>
          </a:p>
          <a:p>
            <a:pPr lvl="1"/>
            <a:r>
              <a:rPr lang="sk-SK" dirty="0" smtClean="0"/>
              <a:t>New </a:t>
            </a:r>
            <a:r>
              <a:rPr lang="sk-SK" dirty="0" err="1" smtClean="0"/>
              <a:t>hospital</a:t>
            </a:r>
            <a:r>
              <a:rPr lang="sk-SK" dirty="0" smtClean="0"/>
              <a:t> </a:t>
            </a:r>
            <a:r>
              <a:rPr lang="sk-SK" dirty="0" err="1" smtClean="0"/>
              <a:t>donated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EU</a:t>
            </a:r>
          </a:p>
          <a:p>
            <a:pPr lvl="1"/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636588"/>
            <a:ext cx="70993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Solutions?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84" y="2640075"/>
            <a:ext cx="4427984" cy="3320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852936"/>
            <a:ext cx="2969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Education?</a:t>
            </a:r>
          </a:p>
          <a:p>
            <a:pPr lvl="1"/>
            <a:r>
              <a:rPr lang="en-GB" dirty="0" smtClean="0"/>
              <a:t>Very expensive</a:t>
            </a:r>
          </a:p>
          <a:p>
            <a:pPr lvl="1"/>
            <a:r>
              <a:rPr lang="en-GB" dirty="0" smtClean="0"/>
              <a:t>Cheap from Cuba</a:t>
            </a:r>
          </a:p>
          <a:p>
            <a:pPr lvl="1"/>
            <a:r>
              <a:rPr lang="en-GB" dirty="0" smtClean="0"/>
              <a:t>Distance learning</a:t>
            </a:r>
          </a:p>
          <a:p>
            <a:r>
              <a:rPr lang="en-GB" dirty="0" smtClean="0"/>
              <a:t>Increased funding?</a:t>
            </a:r>
          </a:p>
          <a:p>
            <a:r>
              <a:rPr lang="en-GB" dirty="0" smtClean="0"/>
              <a:t>Increased quality of care?</a:t>
            </a:r>
          </a:p>
          <a:p>
            <a:r>
              <a:rPr lang="sk-SK" dirty="0" smtClean="0"/>
              <a:t>	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795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increase quality of HC?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More </a:t>
            </a:r>
            <a:r>
              <a:rPr lang="sk-SK" dirty="0" err="1" smtClean="0"/>
              <a:t>funds</a:t>
            </a:r>
            <a:r>
              <a:rPr lang="sk-SK" dirty="0" smtClean="0"/>
              <a:t>?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realistic</a:t>
            </a:r>
            <a:endParaRPr lang="sk-SK" dirty="0" smtClean="0"/>
          </a:p>
          <a:p>
            <a:r>
              <a:rPr lang="sk-SK" dirty="0" err="1" smtClean="0"/>
              <a:t>Increased</a:t>
            </a:r>
            <a:r>
              <a:rPr lang="sk-SK" dirty="0" smtClean="0"/>
              <a:t> </a:t>
            </a:r>
            <a:r>
              <a:rPr lang="sk-SK" dirty="0" err="1" smtClean="0"/>
              <a:t>access</a:t>
            </a:r>
            <a:r>
              <a:rPr lang="sk-SK" dirty="0" smtClean="0"/>
              <a:t>? </a:t>
            </a:r>
            <a:r>
              <a:rPr lang="sk-SK" dirty="0" err="1" smtClean="0"/>
              <a:t>limited</a:t>
            </a:r>
            <a:r>
              <a:rPr lang="sk-SK" dirty="0" smtClean="0"/>
              <a:t> by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resources</a:t>
            </a:r>
            <a:endParaRPr lang="sk-SK" dirty="0" smtClean="0"/>
          </a:p>
          <a:p>
            <a:r>
              <a:rPr lang="sk-SK" dirty="0" err="1" smtClean="0"/>
              <a:t>Better</a:t>
            </a:r>
            <a:r>
              <a:rPr lang="sk-SK" dirty="0" smtClean="0"/>
              <a:t> </a:t>
            </a:r>
            <a:r>
              <a:rPr lang="sk-SK" dirty="0" err="1" smtClean="0"/>
              <a:t>outcomes</a:t>
            </a:r>
            <a:r>
              <a:rPr lang="sk-SK" dirty="0" smtClean="0"/>
              <a:t>? Monitoring and </a:t>
            </a:r>
            <a:r>
              <a:rPr lang="sk-SK" dirty="0" err="1" smtClean="0"/>
              <a:t>evaluation</a:t>
            </a:r>
            <a:r>
              <a:rPr lang="sk-SK" dirty="0" smtClean="0"/>
              <a:t>?</a:t>
            </a:r>
          </a:p>
          <a:p>
            <a:r>
              <a:rPr lang="sk-SK" dirty="0" err="1" smtClean="0"/>
              <a:t>Clinical</a:t>
            </a:r>
            <a:r>
              <a:rPr lang="sk-SK" dirty="0" smtClean="0"/>
              <a:t> </a:t>
            </a:r>
            <a:r>
              <a:rPr lang="sk-SK" dirty="0" err="1" smtClean="0"/>
              <a:t>governance</a:t>
            </a:r>
            <a:r>
              <a:rPr lang="sk-SK" dirty="0" smtClean="0"/>
              <a:t>? </a:t>
            </a:r>
            <a:r>
              <a:rPr lang="sk-SK" dirty="0" err="1" smtClean="0"/>
              <a:t>Limited</a:t>
            </a:r>
            <a:endParaRPr lang="sk-SK" dirty="0" smtClean="0"/>
          </a:p>
          <a:p>
            <a:r>
              <a:rPr lang="sk-SK" dirty="0" smtClean="0"/>
              <a:t>More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health</a:t>
            </a:r>
            <a:r>
              <a:rPr lang="sk-SK" dirty="0" smtClean="0"/>
              <a:t>? </a:t>
            </a:r>
            <a:r>
              <a:rPr lang="sk-SK" dirty="0" err="1" smtClean="0"/>
              <a:t>Preventative</a:t>
            </a:r>
            <a:r>
              <a:rPr lang="sk-SK" dirty="0" smtClean="0"/>
              <a:t> </a:t>
            </a:r>
            <a:r>
              <a:rPr lang="sk-SK" dirty="0" err="1" smtClean="0"/>
              <a:t>services</a:t>
            </a:r>
            <a:r>
              <a:rPr lang="sk-SK" dirty="0" smtClean="0"/>
              <a:t>?</a:t>
            </a:r>
          </a:p>
          <a:p>
            <a:r>
              <a:rPr lang="sk-SK" dirty="0" smtClean="0"/>
              <a:t>General </a:t>
            </a:r>
            <a:r>
              <a:rPr lang="sk-SK" dirty="0" err="1" smtClean="0"/>
              <a:t>health</a:t>
            </a:r>
            <a:r>
              <a:rPr lang="sk-SK" dirty="0" smtClean="0"/>
              <a:t> </a:t>
            </a:r>
            <a:r>
              <a:rPr lang="sk-SK" dirty="0" err="1" smtClean="0"/>
              <a:t>insurance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18.05.16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863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itoring_Implementation" id="{E86A0F45-277B-B844-953D-C5059FFB0997}" vid="{C04B1D99-E290-5444-8EF2-152440A7C0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 Lucia</Template>
  <TotalTime>2556</TotalTime>
  <Words>210</Words>
  <Application>Microsoft Macintosh PowerPoint</Application>
  <PresentationFormat>On-screen Show (4:3)</PresentationFormat>
  <Paragraphs>69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PowerPoint Presentation</vt:lpstr>
      <vt:lpstr>PowerPoint Presentation</vt:lpstr>
      <vt:lpstr>Case Study: St Lucia</vt:lpstr>
      <vt:lpstr>Diseases</vt:lpstr>
      <vt:lpstr>Human Resources</vt:lpstr>
      <vt:lpstr>Public Health Issues</vt:lpstr>
      <vt:lpstr>PowerPoint Presentation</vt:lpstr>
      <vt:lpstr>Solutions?</vt:lpstr>
      <vt:lpstr>How to increase quality of HC?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Rusnak</dc:creator>
  <cp:lastModifiedBy>Martin Rusnak</cp:lastModifiedBy>
  <cp:revision>14</cp:revision>
  <dcterms:created xsi:type="dcterms:W3CDTF">2016-05-14T13:44:22Z</dcterms:created>
  <dcterms:modified xsi:type="dcterms:W3CDTF">2016-05-18T06:59:24Z</dcterms:modified>
</cp:coreProperties>
</file>