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21"/>
    <p:restoredTop sz="94682"/>
  </p:normalViewPr>
  <p:slideViewPr>
    <p:cSldViewPr snapToGrid="0" snapToObjects="1">
      <p:cViewPr varScale="1">
        <p:scale>
          <a:sx n="96" d="100"/>
          <a:sy n="96" d="100"/>
        </p:scale>
        <p:origin x="760" y="192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B6CAE-2051-5146-AA2A-396F8AB6EAD0}" type="datetimeFigureOut">
              <a:rPr lang="en-US" smtClean="0"/>
              <a:t>4/22/17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48EF7-17E9-1141-A103-15C6ECBF11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28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90ED3-4EF5-D641-9742-15440EAA57FD}" type="datetimeFigureOut">
              <a:rPr lang="en-US" smtClean="0"/>
              <a:t>4/22/17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155DD-7470-454E-B75B-F955624279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1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E56D-7FE8-AB47-BE03-8BA915900410}" type="datetime1">
              <a:rPr lang="sk-SK" smtClean="0"/>
              <a:t>22.4.17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3082-3393-7847-AF83-07CBD8B90DCE}" type="datetime1">
              <a:rPr lang="sk-SK" smtClean="0"/>
              <a:t>22.4.17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D5BA-AD38-524C-9430-B878C9FFD316}" type="datetime1">
              <a:rPr lang="sk-SK" smtClean="0"/>
              <a:t>22.4.17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22.4.17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22.4.17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22.4.17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8405-D1FC-534E-BBD1-2B7A6366FE04}" type="datetime1">
              <a:rPr lang="sk-SK" smtClean="0"/>
              <a:t>22.4.17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CC28-288E-7B4C-AD5C-7F26B61FD9BC}" type="datetime1">
              <a:rPr lang="sk-SK" smtClean="0"/>
              <a:t>22.4.17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4C1-B975-7C4D-A7DB-B02BEBEAD846}" type="datetime1">
              <a:rPr lang="sk-SK" smtClean="0"/>
              <a:t>22.4.17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E24A-9F23-5A4A-897F-19D441E947D4}" type="datetime1">
              <a:rPr lang="sk-SK" smtClean="0"/>
              <a:t>22.4.17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F72-FCDA-4F4A-B6C7-97ADF2E21946}" type="datetime1">
              <a:rPr lang="sk-SK" smtClean="0"/>
              <a:t>22.4.17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152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04560" y="1287646"/>
            <a:ext cx="6107704" cy="493706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41096" y="6787309"/>
            <a:ext cx="811145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02B2E2F-7B2D-7245-9F97-ACCB47871CB3}" type="datetime1">
              <a:rPr lang="sk-SK" smtClean="0"/>
              <a:t>22.4.17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562" y="6787309"/>
            <a:ext cx="1256701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 smtClean="0"/>
              <a:t>rusnak.truni.sk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844216"/>
            <a:ext cx="822862" cy="345745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effectLst/>
              </a:rPr>
              <a:t>Výsledky z ankety k obsahu propedeutiky epidemiológie</a:t>
            </a:r>
            <a:endParaRPr lang="en-GB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7"/>
            <a:ext cx="6801208" cy="2322784"/>
          </a:xfrm>
        </p:spPr>
        <p:txBody>
          <a:bodyPr>
            <a:normAutofit lnSpcReduction="10000"/>
          </a:bodyPr>
          <a:lstStyle/>
          <a:p>
            <a:r>
              <a:rPr lang="sk-SK" u="sng" dirty="0" smtClean="0">
                <a:effectLst/>
              </a:rPr>
              <a:t>Rusnák</a:t>
            </a:r>
            <a:r>
              <a:rPr lang="sk-SK" u="sng" dirty="0">
                <a:effectLst/>
              </a:rPr>
              <a:t>* M.,</a:t>
            </a:r>
            <a:r>
              <a:rPr lang="sk-SK" dirty="0">
                <a:effectLst/>
              </a:rPr>
              <a:t> Rusnáková* V., </a:t>
            </a:r>
            <a:r>
              <a:rPr lang="sk-SK" dirty="0" err="1">
                <a:effectLst/>
              </a:rPr>
              <a:t>Príkazský</a:t>
            </a:r>
            <a:r>
              <a:rPr lang="sk-SK" dirty="0">
                <a:effectLst/>
              </a:rPr>
              <a:t>** V., </a:t>
            </a:r>
            <a:r>
              <a:rPr lang="sk-SK" dirty="0" err="1">
                <a:effectLst/>
              </a:rPr>
              <a:t>Kotrbová</a:t>
            </a:r>
            <a:r>
              <a:rPr lang="sk-SK" dirty="0">
                <a:effectLst/>
              </a:rPr>
              <a:t>** K.</a:t>
            </a:r>
            <a:endParaRPr lang="en-GB" dirty="0">
              <a:effectLst/>
            </a:endParaRPr>
          </a:p>
          <a:p>
            <a:r>
              <a:rPr lang="sk-SK" dirty="0">
                <a:effectLst/>
              </a:rPr>
              <a:t>Katedra verejného zdravotníctva FZaSP, Trnavská univerzita v Trnave</a:t>
            </a:r>
            <a:endParaRPr lang="en-GB" dirty="0">
              <a:effectLst/>
            </a:endParaRPr>
          </a:p>
          <a:p>
            <a:r>
              <a:rPr lang="sk-SK" dirty="0">
                <a:effectLst/>
              </a:rPr>
              <a:t>Katedra </a:t>
            </a:r>
            <a:r>
              <a:rPr lang="sk-SK" dirty="0" err="1">
                <a:effectLst/>
              </a:rPr>
              <a:t>veřejného</a:t>
            </a:r>
            <a:r>
              <a:rPr lang="sk-SK" dirty="0">
                <a:effectLst/>
              </a:rPr>
              <a:t> a </a:t>
            </a:r>
            <a:r>
              <a:rPr lang="sk-SK" dirty="0" err="1">
                <a:effectLst/>
              </a:rPr>
              <a:t>sociálního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zdravotnictví</a:t>
            </a:r>
            <a:r>
              <a:rPr lang="sk-SK" dirty="0">
                <a:effectLst/>
              </a:rPr>
              <a:t>, </a:t>
            </a:r>
            <a:r>
              <a:rPr lang="sk-SK" dirty="0" err="1">
                <a:effectLst/>
              </a:rPr>
              <a:t>Zdravotně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sociální</a:t>
            </a:r>
            <a:r>
              <a:rPr lang="sk-SK" dirty="0">
                <a:effectLst/>
              </a:rPr>
              <a:t> fakulta </a:t>
            </a:r>
            <a:r>
              <a:rPr lang="sk-SK" dirty="0" err="1">
                <a:effectLst/>
              </a:rPr>
              <a:t>Jihočeské</a:t>
            </a:r>
            <a:r>
              <a:rPr lang="sk-SK" dirty="0">
                <a:effectLst/>
              </a:rPr>
              <a:t> univerzity</a:t>
            </a:r>
            <a:r>
              <a:rPr lang="en-GB" dirty="0">
                <a:effectLst/>
              </a:rPr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22.4.17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12642"/>
              </p:ext>
            </p:extLst>
          </p:nvPr>
        </p:nvGraphicFramePr>
        <p:xfrm>
          <a:off x="702364" y="921988"/>
          <a:ext cx="8365436" cy="5197792"/>
        </p:xfrm>
        <a:graphic>
          <a:graphicData uri="http://schemas.openxmlformats.org/drawingml/2006/table">
            <a:tbl>
              <a:tblPr firstRow="1" firstCol="1" bandRow="1"/>
              <a:tblGrid>
                <a:gridCol w="3704542"/>
                <a:gridCol w="784650"/>
                <a:gridCol w="718462"/>
                <a:gridCol w="883450"/>
                <a:gridCol w="770261"/>
                <a:gridCol w="785609"/>
                <a:gridCol w="718462"/>
              </a:tblGrid>
              <a:tr h="498848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Problematika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Všetci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Zamestnanci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Študenti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98848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 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Áno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%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Áno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%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Áno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%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848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Informatika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27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39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23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30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848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Surveillance a epidemiologické spravodajstvo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55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46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82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69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848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Praktická epidemiológia - riešenie epidémií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65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94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53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94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12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92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7696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Epidemiológia chorôb zo životného a pracovného prostredia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55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79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45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80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10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76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848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Klinická epidemiológia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56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81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47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83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69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848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Epidemiológia a politika zdravia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47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68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75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5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38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848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Etika v epidemiologických štúdiách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65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73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30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3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23.4.17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56449" y="5815584"/>
            <a:ext cx="8312587" cy="1008380"/>
          </a:xfrm>
        </p:spPr>
        <p:txBody>
          <a:bodyPr/>
          <a:lstStyle/>
          <a:p>
            <a:r>
              <a:rPr lang="sk-SK" dirty="0" smtClean="0"/>
              <a:t>Štruktúra</a:t>
            </a:r>
            <a:endParaRPr lang="sk-SK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71062" y="477078"/>
            <a:ext cx="4717250" cy="5194852"/>
          </a:xfrm>
        </p:spPr>
        <p:txBody>
          <a:bodyPr>
            <a:normAutofit fontScale="55000" lnSpcReduction="20000"/>
          </a:bodyPr>
          <a:lstStyle/>
          <a:p>
            <a:pPr marL="20158" indent="0">
              <a:buNone/>
            </a:pPr>
            <a:r>
              <a:rPr lang="sk-SK" sz="2900" i="1" dirty="0"/>
              <a:t>Úvod</a:t>
            </a:r>
          </a:p>
          <a:p>
            <a:pPr marL="20158" indent="0">
              <a:buNone/>
            </a:pPr>
            <a:r>
              <a:rPr lang="sk-SK" sz="2900" dirty="0"/>
              <a:t>1. Kapitola </a:t>
            </a:r>
            <a:r>
              <a:rPr lang="sk-SK" sz="2900" dirty="0" smtClean="0"/>
              <a:t>Epidemiológia </a:t>
            </a:r>
            <a:r>
              <a:rPr lang="sk-SK" sz="2900" dirty="0"/>
              <a:t>a zdravie verejnosti</a:t>
            </a:r>
          </a:p>
          <a:p>
            <a:pPr marL="20158" indent="0">
              <a:buNone/>
            </a:pPr>
            <a:r>
              <a:rPr lang="sk-SK" sz="2900" dirty="0"/>
              <a:t>2. Kapitola </a:t>
            </a:r>
            <a:r>
              <a:rPr lang="sk-SK" sz="2900" dirty="0" smtClean="0"/>
              <a:t>Zdravie </a:t>
            </a:r>
            <a:r>
              <a:rPr lang="sk-SK" sz="2900" dirty="0"/>
              <a:t>a choroba</a:t>
            </a:r>
          </a:p>
          <a:p>
            <a:pPr marL="20158" indent="0">
              <a:buNone/>
            </a:pPr>
            <a:r>
              <a:rPr lang="sk-SK" sz="2900" dirty="0"/>
              <a:t>3. Kapitola	</a:t>
            </a:r>
            <a:r>
              <a:rPr lang="sk-SK" sz="2900" dirty="0" smtClean="0"/>
              <a:t> Epidemiológ </a:t>
            </a:r>
            <a:r>
              <a:rPr lang="sk-SK" sz="2900" dirty="0"/>
              <a:t>sa nesmie </a:t>
            </a:r>
            <a:r>
              <a:rPr lang="sk-SK" sz="2900" dirty="0" smtClean="0"/>
              <a:t>mýliť</a:t>
            </a:r>
          </a:p>
          <a:p>
            <a:pPr marL="20158" indent="0">
              <a:buNone/>
            </a:pPr>
            <a:endParaRPr lang="sk-SK" sz="2900" dirty="0"/>
          </a:p>
          <a:p>
            <a:pPr marL="20158" indent="0">
              <a:buNone/>
            </a:pPr>
            <a:r>
              <a:rPr lang="sk-SK" sz="2900" i="1" dirty="0"/>
              <a:t>Časť </a:t>
            </a:r>
            <a:r>
              <a:rPr lang="sk-SK" sz="2900" i="1" dirty="0" smtClean="0"/>
              <a:t>prvá </a:t>
            </a:r>
            <a:r>
              <a:rPr lang="sk-SK" sz="2900" i="1" dirty="0"/>
              <a:t>	Nástroje pre opis situácie</a:t>
            </a:r>
          </a:p>
          <a:p>
            <a:pPr marL="20158" indent="0">
              <a:buNone/>
            </a:pPr>
            <a:r>
              <a:rPr lang="sk-SK" sz="2900" dirty="0"/>
              <a:t>4. Kapitola	Základné charakteristiky v epidemiológii</a:t>
            </a:r>
          </a:p>
          <a:p>
            <a:pPr marL="20158" indent="0">
              <a:buNone/>
            </a:pPr>
            <a:r>
              <a:rPr lang="sk-SK" sz="2900" dirty="0"/>
              <a:t>5. Kapitola </a:t>
            </a:r>
            <a:r>
              <a:rPr lang="sk-SK" sz="2900" dirty="0" smtClean="0"/>
              <a:t>Kvantitatívny </a:t>
            </a:r>
            <a:r>
              <a:rPr lang="sk-SK" sz="2900" dirty="0"/>
              <a:t>popis epidemiologických javov</a:t>
            </a:r>
          </a:p>
          <a:p>
            <a:pPr marL="20158" indent="0">
              <a:buNone/>
            </a:pPr>
            <a:r>
              <a:rPr lang="sk-SK" sz="2900" dirty="0"/>
              <a:t>6. Kapitola	Technológie informatiky a komunikácie</a:t>
            </a:r>
          </a:p>
          <a:p>
            <a:pPr marL="20158" indent="0">
              <a:buNone/>
            </a:pPr>
            <a:endParaRPr lang="sk-SK" sz="2900" dirty="0"/>
          </a:p>
          <a:p>
            <a:pPr marL="20158" indent="0">
              <a:buNone/>
            </a:pPr>
            <a:r>
              <a:rPr lang="sk-SK" sz="2900" i="1" dirty="0"/>
              <a:t>Časť druhá </a:t>
            </a:r>
            <a:r>
              <a:rPr lang="sk-SK" sz="2900" i="1" dirty="0" smtClean="0"/>
              <a:t> Nástroje </a:t>
            </a:r>
            <a:r>
              <a:rPr lang="sk-SK" sz="2900" i="1" dirty="0"/>
              <a:t>skúmania vzťahov príčiny a následku</a:t>
            </a:r>
          </a:p>
          <a:p>
            <a:pPr marL="20158" indent="0">
              <a:buNone/>
            </a:pPr>
            <a:r>
              <a:rPr lang="sk-SK" sz="2900" dirty="0"/>
              <a:t>7. Kapitola	Vzťah príčiny a následku</a:t>
            </a:r>
          </a:p>
          <a:p>
            <a:pPr marL="20158" indent="0">
              <a:buNone/>
            </a:pPr>
            <a:r>
              <a:rPr lang="sk-SK" sz="2900" dirty="0"/>
              <a:t>8. Kapitola	Návrh epidemiologickej štúdie</a:t>
            </a:r>
          </a:p>
          <a:p>
            <a:pPr marL="20158" indent="0">
              <a:buNone/>
            </a:pPr>
            <a:r>
              <a:rPr lang="sk-SK" sz="2900" dirty="0"/>
              <a:t>9. Kapitola </a:t>
            </a:r>
            <a:r>
              <a:rPr lang="sk-SK" sz="2900" dirty="0" smtClean="0"/>
              <a:t>Časové </a:t>
            </a:r>
            <a:r>
              <a:rPr lang="sk-SK" sz="2900" dirty="0"/>
              <a:t>rady a priestorová analýza</a:t>
            </a:r>
          </a:p>
          <a:p>
            <a:pPr marL="20158" indent="0">
              <a:buNone/>
            </a:pPr>
            <a:r>
              <a:rPr lang="sk-SK" sz="2900" dirty="0"/>
              <a:t>10. </a:t>
            </a:r>
            <a:r>
              <a:rPr lang="sk-SK" sz="2900" dirty="0" smtClean="0"/>
              <a:t>Kapitola Záťaž </a:t>
            </a:r>
            <a:r>
              <a:rPr lang="sk-SK" sz="2900" dirty="0"/>
              <a:t>obyvateľstva ochoreniami</a:t>
            </a:r>
          </a:p>
          <a:p>
            <a:pPr marL="20158" indent="0">
              <a:buNone/>
            </a:pPr>
            <a:r>
              <a:rPr lang="sk-SK" sz="2900" dirty="0"/>
              <a:t>11. </a:t>
            </a:r>
            <a:r>
              <a:rPr lang="sk-SK" sz="2900" dirty="0" smtClean="0"/>
              <a:t>Kapitola Laboratórna </a:t>
            </a:r>
            <a:r>
              <a:rPr lang="sk-SK" sz="2900" dirty="0"/>
              <a:t>diagnostika</a:t>
            </a:r>
          </a:p>
          <a:p>
            <a:endParaRPr lang="sk-S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88312" y="137585"/>
            <a:ext cx="4585775" cy="6289979"/>
          </a:xfrm>
        </p:spPr>
        <p:txBody>
          <a:bodyPr>
            <a:normAutofit fontScale="62500" lnSpcReduction="20000"/>
          </a:bodyPr>
          <a:lstStyle/>
          <a:p>
            <a:pPr marL="20158" indent="0">
              <a:buNone/>
            </a:pPr>
            <a:r>
              <a:rPr lang="sk-SK" sz="2400" i="1" dirty="0"/>
              <a:t>Časť </a:t>
            </a:r>
            <a:r>
              <a:rPr lang="sk-SK" sz="2400" i="1" dirty="0" smtClean="0"/>
              <a:t>tretia Nástroje </a:t>
            </a:r>
            <a:r>
              <a:rPr lang="sk-SK" sz="2400" i="1" dirty="0"/>
              <a:t>epidemiologického spravodajstva</a:t>
            </a:r>
          </a:p>
          <a:p>
            <a:pPr marL="20158" indent="0">
              <a:buNone/>
            </a:pPr>
            <a:r>
              <a:rPr lang="sk-SK" sz="2400" dirty="0"/>
              <a:t>12. </a:t>
            </a:r>
            <a:r>
              <a:rPr lang="sk-SK" sz="2400" dirty="0" smtClean="0"/>
              <a:t>Kapitola Surveillance </a:t>
            </a:r>
            <a:r>
              <a:rPr lang="sk-SK" sz="2400" dirty="0"/>
              <a:t>infekčných ochorení</a:t>
            </a:r>
          </a:p>
          <a:p>
            <a:pPr marL="20158" indent="0">
              <a:buNone/>
            </a:pPr>
            <a:r>
              <a:rPr lang="sk-SK" sz="2400" dirty="0"/>
              <a:t>13. </a:t>
            </a:r>
            <a:r>
              <a:rPr lang="sk-SK" sz="2400" dirty="0" smtClean="0"/>
              <a:t>Kapitola Surveillance </a:t>
            </a:r>
            <a:r>
              <a:rPr lang="sk-SK" sz="2400" dirty="0"/>
              <a:t>neinfekčných ochorení</a:t>
            </a:r>
          </a:p>
          <a:p>
            <a:pPr marL="20158" indent="0">
              <a:buNone/>
            </a:pPr>
            <a:r>
              <a:rPr lang="sk-SK" sz="2400" dirty="0"/>
              <a:t>14. </a:t>
            </a:r>
            <a:r>
              <a:rPr lang="sk-SK" sz="2400" dirty="0" smtClean="0"/>
              <a:t>Kapitola Praktická </a:t>
            </a:r>
            <a:r>
              <a:rPr lang="sk-SK" sz="2400" dirty="0"/>
              <a:t>epidemiológia - riešenie epidémií</a:t>
            </a:r>
          </a:p>
          <a:p>
            <a:pPr marL="20158" indent="0">
              <a:buNone/>
            </a:pPr>
            <a:r>
              <a:rPr lang="sk-SK" sz="2400" dirty="0"/>
              <a:t>15. </a:t>
            </a:r>
            <a:r>
              <a:rPr lang="sk-SK" sz="2400" dirty="0" smtClean="0"/>
              <a:t>Kapitola Epidemiologické </a:t>
            </a:r>
            <a:r>
              <a:rPr lang="sk-SK" sz="2400" dirty="0"/>
              <a:t>informačné systémy</a:t>
            </a:r>
          </a:p>
          <a:p>
            <a:pPr marL="20158" indent="0">
              <a:buNone/>
            </a:pPr>
            <a:r>
              <a:rPr lang="sk-SK" sz="2400" dirty="0"/>
              <a:t>16. </a:t>
            </a:r>
            <a:r>
              <a:rPr lang="sk-SK" sz="2400" dirty="0" smtClean="0"/>
              <a:t>Kapitola Systémy </a:t>
            </a:r>
            <a:r>
              <a:rPr lang="sk-SK" sz="2400" dirty="0"/>
              <a:t>rýchleho varovania pred ohrozením zdravia </a:t>
            </a:r>
            <a:r>
              <a:rPr lang="sk-SK" sz="2400" dirty="0" smtClean="0"/>
              <a:t>verejnosti</a:t>
            </a:r>
          </a:p>
          <a:p>
            <a:pPr marL="20158" indent="0">
              <a:buNone/>
            </a:pPr>
            <a:endParaRPr lang="sk-SK" sz="2400" dirty="0"/>
          </a:p>
          <a:p>
            <a:pPr marL="20158" indent="0">
              <a:buNone/>
            </a:pPr>
            <a:r>
              <a:rPr lang="sk-SK" sz="2400" i="1" dirty="0"/>
              <a:t>Časť </a:t>
            </a:r>
            <a:r>
              <a:rPr lang="sk-SK" sz="2400" i="1" dirty="0" smtClean="0"/>
              <a:t>štvrtá Epidemiológia </a:t>
            </a:r>
            <a:r>
              <a:rPr lang="sk-SK" sz="2400" i="1" dirty="0"/>
              <a:t>založená na </a:t>
            </a:r>
            <a:r>
              <a:rPr lang="sk-SK" sz="2400" i="1" dirty="0" smtClean="0"/>
              <a:t>dôkazoch</a:t>
            </a:r>
            <a:endParaRPr lang="sk-SK" sz="2400" i="1" dirty="0"/>
          </a:p>
          <a:p>
            <a:pPr marL="20158" indent="0">
              <a:buNone/>
            </a:pPr>
            <a:r>
              <a:rPr lang="sk-SK" sz="2400" dirty="0"/>
              <a:t>17. </a:t>
            </a:r>
            <a:r>
              <a:rPr lang="sk-SK" sz="2400" dirty="0" smtClean="0"/>
              <a:t>Kapitola Vedecké </a:t>
            </a:r>
            <a:r>
              <a:rPr lang="sk-SK" sz="2400" dirty="0"/>
              <a:t>dôkazy a ich sila</a:t>
            </a:r>
          </a:p>
          <a:p>
            <a:pPr marL="20158" indent="0">
              <a:buNone/>
            </a:pPr>
            <a:r>
              <a:rPr lang="sk-SK" sz="2400" dirty="0"/>
              <a:t>18. Kapitola </a:t>
            </a:r>
            <a:r>
              <a:rPr lang="sk-SK" sz="2400" dirty="0" smtClean="0"/>
              <a:t> Využitie </a:t>
            </a:r>
            <a:r>
              <a:rPr lang="sk-SK" sz="2400" dirty="0"/>
              <a:t>dôkazov v </a:t>
            </a:r>
            <a:r>
              <a:rPr lang="sk-SK" sz="2400" dirty="0" smtClean="0"/>
              <a:t>praxi</a:t>
            </a:r>
          </a:p>
          <a:p>
            <a:pPr marL="20158" indent="0">
              <a:buNone/>
            </a:pPr>
            <a:endParaRPr lang="sk-SK" sz="2400" dirty="0"/>
          </a:p>
          <a:p>
            <a:pPr marL="20158" indent="0">
              <a:buNone/>
            </a:pPr>
            <a:r>
              <a:rPr lang="sk-SK" sz="2400" i="1" dirty="0"/>
              <a:t>Časť </a:t>
            </a:r>
            <a:r>
              <a:rPr lang="sk-SK" sz="2400" i="1" dirty="0" smtClean="0"/>
              <a:t>piata Epidemiológia </a:t>
            </a:r>
            <a:r>
              <a:rPr lang="sk-SK" sz="2400" i="1" dirty="0"/>
              <a:t>a manažment</a:t>
            </a:r>
          </a:p>
          <a:p>
            <a:pPr marL="20158" indent="0">
              <a:buNone/>
            </a:pPr>
            <a:r>
              <a:rPr lang="sk-SK" sz="2400" dirty="0"/>
              <a:t>19. </a:t>
            </a:r>
            <a:r>
              <a:rPr lang="sk-SK" sz="2400" dirty="0" smtClean="0"/>
              <a:t>Kapitola Rýchle </a:t>
            </a:r>
            <a:r>
              <a:rPr lang="sk-SK" sz="2400" dirty="0"/>
              <a:t>hodnotenie (Rapid risk </a:t>
            </a:r>
            <a:r>
              <a:rPr lang="sk-SK" sz="2400" dirty="0" err="1"/>
              <a:t>assessment</a:t>
            </a:r>
            <a:r>
              <a:rPr lang="sk-SK" sz="2400" dirty="0"/>
              <a:t>) a komunikácia rizika</a:t>
            </a:r>
          </a:p>
          <a:p>
            <a:pPr marL="20158" indent="0">
              <a:buNone/>
            </a:pPr>
            <a:r>
              <a:rPr lang="sk-SK" sz="2400" dirty="0"/>
              <a:t>20. </a:t>
            </a:r>
            <a:r>
              <a:rPr lang="sk-SK" sz="2400" dirty="0" smtClean="0"/>
              <a:t>Kapitola Základné </a:t>
            </a:r>
            <a:r>
              <a:rPr lang="sk-SK" sz="2400" dirty="0"/>
              <a:t>manažérske zručnosti pre epidemiológa (</a:t>
            </a:r>
            <a:r>
              <a:rPr lang="sk-SK" sz="2400" dirty="0" err="1"/>
              <a:t>personal</a:t>
            </a:r>
            <a:r>
              <a:rPr lang="sk-SK" sz="2400" dirty="0"/>
              <a:t> </a:t>
            </a:r>
            <a:r>
              <a:rPr lang="sk-SK" sz="2400" dirty="0" err="1"/>
              <a:t>effectiveness</a:t>
            </a:r>
            <a:r>
              <a:rPr lang="sk-SK" sz="2400" dirty="0"/>
              <a:t>) </a:t>
            </a:r>
          </a:p>
          <a:p>
            <a:pPr marL="20158" indent="0">
              <a:buNone/>
            </a:pPr>
            <a:r>
              <a:rPr lang="sk-SK" sz="2400" dirty="0"/>
              <a:t>21. </a:t>
            </a:r>
            <a:r>
              <a:rPr lang="sk-SK" sz="2400" dirty="0" smtClean="0"/>
              <a:t>Kapitola Nástroje </a:t>
            </a:r>
            <a:r>
              <a:rPr lang="sk-SK" sz="2400" dirty="0"/>
              <a:t>epidemiológie pre manažment v zdravotníctve</a:t>
            </a:r>
          </a:p>
          <a:p>
            <a:pPr marL="20158" indent="0">
              <a:buNone/>
            </a:pPr>
            <a:r>
              <a:rPr lang="sk-SK" sz="2400" dirty="0"/>
              <a:t>22. </a:t>
            </a:r>
            <a:r>
              <a:rPr lang="sk-SK" sz="2400" dirty="0" smtClean="0"/>
              <a:t>Kapitola Kvalita </a:t>
            </a:r>
            <a:r>
              <a:rPr lang="sk-SK" sz="2400" dirty="0"/>
              <a:t>zdravotníckych služieb</a:t>
            </a:r>
          </a:p>
          <a:p>
            <a:pPr marL="20158" indent="0">
              <a:buNone/>
            </a:pPr>
            <a:r>
              <a:rPr lang="sk-SK" sz="2400" dirty="0"/>
              <a:t>23. </a:t>
            </a:r>
            <a:r>
              <a:rPr lang="sk-SK" sz="2400" dirty="0" smtClean="0"/>
              <a:t>Kapitola Hodnotenie </a:t>
            </a:r>
            <a:r>
              <a:rPr lang="sk-SK" sz="2400" dirty="0"/>
              <a:t>výsledkov intervencií, projektov a </a:t>
            </a:r>
            <a:r>
              <a:rPr lang="sk-SK" sz="2400" dirty="0" smtClean="0"/>
              <a:t>politík</a:t>
            </a:r>
          </a:p>
          <a:p>
            <a:pPr marL="20158" indent="0">
              <a:buNone/>
            </a:pPr>
            <a:endParaRPr lang="sk-SK" sz="2400" dirty="0"/>
          </a:p>
          <a:p>
            <a:pPr marL="20158" indent="0">
              <a:buNone/>
            </a:pPr>
            <a:r>
              <a:rPr lang="sk-SK" sz="2400" i="1" dirty="0" smtClean="0"/>
              <a:t>Záver</a:t>
            </a:r>
            <a:endParaRPr lang="sk-SK" sz="2400" i="1" dirty="0"/>
          </a:p>
        </p:txBody>
      </p:sp>
    </p:spTree>
    <p:extLst>
      <p:ext uri="{BB962C8B-B14F-4D97-AF65-F5344CB8AC3E}">
        <p14:creationId xmlns:p14="http://schemas.microsoft.com/office/powerpoint/2010/main" val="713477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23.4.17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34" y="465482"/>
            <a:ext cx="8700317" cy="61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13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033519"/>
          </a:xfrm>
        </p:spPr>
        <p:txBody>
          <a:bodyPr/>
          <a:lstStyle/>
          <a:p>
            <a:r>
              <a:rPr lang="sk-SK" dirty="0" smtClean="0"/>
              <a:t>záujemci o prispenie k tejto kolektívnej snahe kontaktujte ma, </a:t>
            </a:r>
            <a:r>
              <a:rPr lang="sk-SK" dirty="0"/>
              <a:t>prosím </a:t>
            </a:r>
            <a:r>
              <a:rPr lang="sk-SK" dirty="0" smtClean="0"/>
              <a:t>:</a:t>
            </a:r>
          </a:p>
          <a:p>
            <a:pPr marL="20158" indent="0" algn="ctr">
              <a:buNone/>
            </a:pPr>
            <a:r>
              <a:rPr lang="sk-SK" sz="6600" dirty="0" err="1" smtClean="0"/>
              <a:t>rusnakm@truni.sk</a:t>
            </a:r>
            <a:endParaRPr lang="sk-SK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Noví spoluautori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23.4.17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22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4257" y="609599"/>
            <a:ext cx="8312587" cy="1840911"/>
          </a:xfrm>
        </p:spPr>
        <p:txBody>
          <a:bodyPr/>
          <a:lstStyle/>
          <a:p>
            <a:pPr algn="ctr"/>
            <a:r>
              <a:rPr lang="sk-SK" dirty="0"/>
              <a:t>Per </a:t>
            </a:r>
            <a:r>
              <a:rPr lang="sk-SK" dirty="0" err="1"/>
              <a:t>aspera</a:t>
            </a:r>
            <a:r>
              <a:rPr lang="sk-SK" dirty="0"/>
              <a:t> </a:t>
            </a:r>
            <a:r>
              <a:rPr lang="sk-SK" dirty="0" smtClean="0"/>
              <a:t>ad </a:t>
            </a:r>
            <a:r>
              <a:rPr lang="sk-SK" dirty="0" err="1" smtClean="0"/>
              <a:t>Epidemiologia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23.4.17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89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21740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Cieľom príspevku</a:t>
            </a:r>
            <a:r>
              <a:rPr lang="sk-SK" sz="3200" dirty="0" smtClean="0"/>
              <a:t>: informovať </a:t>
            </a:r>
            <a:r>
              <a:rPr lang="sk-SK" sz="3200" dirty="0"/>
              <a:t>o výsledkoch ankety, ktorú autori uskutočnili v októbri a novembri 2016</a:t>
            </a:r>
            <a:r>
              <a:rPr lang="sk-SK" sz="3200" dirty="0" smtClean="0"/>
              <a:t>.</a:t>
            </a:r>
            <a:br>
              <a:rPr lang="sk-SK" sz="3200" dirty="0" smtClean="0"/>
            </a:br>
            <a:r>
              <a:rPr lang="sk-SK" sz="3200" dirty="0" smtClean="0"/>
              <a:t> </a:t>
            </a:r>
          </a:p>
          <a:p>
            <a:r>
              <a:rPr lang="sk-SK" sz="3200" b="1" dirty="0" smtClean="0"/>
              <a:t>Cieľom ankety</a:t>
            </a:r>
            <a:r>
              <a:rPr lang="sk-SK" sz="3200" dirty="0" smtClean="0"/>
              <a:t>: </a:t>
            </a:r>
            <a:r>
              <a:rPr lang="sk-SK" sz="3200" dirty="0"/>
              <a:t>zistiť potreby širšej obce zdravotníckych pracovníkov, ktorí využívajú nástroje epidemiológie.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22.4.17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05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21740"/>
          </a:xfrm>
        </p:spPr>
        <p:txBody>
          <a:bodyPr>
            <a:normAutofit/>
          </a:bodyPr>
          <a:lstStyle/>
          <a:p>
            <a:r>
              <a:rPr lang="sk-SK" dirty="0" smtClean="0">
                <a:effectLst/>
              </a:rPr>
              <a:t>Kniha, </a:t>
            </a:r>
            <a:r>
              <a:rPr lang="sk-SK" dirty="0">
                <a:effectLst/>
              </a:rPr>
              <a:t>venovanú základným metódam práce v epidemiológii určenú širšej odbornej </a:t>
            </a:r>
            <a:r>
              <a:rPr lang="sk-SK" dirty="0" smtClean="0">
                <a:effectLst/>
              </a:rPr>
              <a:t>verejnosti.</a:t>
            </a:r>
            <a:br>
              <a:rPr lang="sk-SK" dirty="0" smtClean="0">
                <a:effectLst/>
              </a:rPr>
            </a:br>
            <a:endParaRPr lang="sk-SK" dirty="0" smtClean="0">
              <a:effectLst/>
            </a:endParaRPr>
          </a:p>
          <a:p>
            <a:r>
              <a:rPr lang="sk-SK" dirty="0" smtClean="0">
                <a:effectLst/>
              </a:rPr>
              <a:t>Zároveň slúži študentom</a:t>
            </a:r>
            <a:br>
              <a:rPr lang="sk-SK" dirty="0" smtClean="0">
                <a:effectLst/>
              </a:rPr>
            </a:br>
            <a:endParaRPr lang="sk-SK" dirty="0" smtClean="0">
              <a:effectLst/>
            </a:endParaRPr>
          </a:p>
          <a:p>
            <a:r>
              <a:rPr lang="sk-SK" dirty="0" smtClean="0">
                <a:effectLst/>
              </a:rPr>
              <a:t>Rôzne </a:t>
            </a:r>
            <a:r>
              <a:rPr lang="sk-SK" dirty="0">
                <a:effectLst/>
              </a:rPr>
              <a:t>podoby metód najčastejšie používaných v epidemiológii a poskytne usmernenie v hľadaní ďalších zdrojov</a:t>
            </a:r>
            <a:r>
              <a:rPr lang="sk-SK" dirty="0" smtClean="0">
                <a:effectLst/>
              </a:rPr>
              <a:t>.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/>
              </a:rPr>
              <a:t>Úvod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22.4.17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12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0330" y="756287"/>
            <a:ext cx="8577947" cy="4862635"/>
          </a:xfrm>
        </p:spPr>
        <p:txBody>
          <a:bodyPr>
            <a:normAutofit/>
          </a:bodyPr>
          <a:lstStyle/>
          <a:p>
            <a:r>
              <a:rPr lang="sk-SK" dirty="0" smtClean="0">
                <a:effectLst/>
              </a:rPr>
              <a:t>Elektronický </a:t>
            </a:r>
            <a:r>
              <a:rPr lang="sk-SK" dirty="0">
                <a:effectLst/>
              </a:rPr>
              <a:t>dotazník v prostredí „</a:t>
            </a:r>
            <a:r>
              <a:rPr lang="sk-SK" dirty="0" err="1">
                <a:effectLst/>
              </a:rPr>
              <a:t>VyplňTo</a:t>
            </a:r>
            <a:r>
              <a:rPr lang="sk-SK" dirty="0">
                <a:effectLst/>
              </a:rPr>
              <a:t>“, </a:t>
            </a:r>
            <a:endParaRPr lang="sk-SK" dirty="0" smtClean="0">
              <a:effectLst/>
            </a:endParaRPr>
          </a:p>
          <a:p>
            <a:r>
              <a:rPr lang="sk-SK" dirty="0" smtClean="0">
                <a:effectLst/>
              </a:rPr>
              <a:t>Vzdelanie, zamestnanie, vek </a:t>
            </a:r>
            <a:r>
              <a:rPr lang="sk-SK" dirty="0">
                <a:effectLst/>
              </a:rPr>
              <a:t>a </a:t>
            </a:r>
            <a:r>
              <a:rPr lang="sk-SK" dirty="0" smtClean="0">
                <a:effectLst/>
              </a:rPr>
              <a:t>pohlavie </a:t>
            </a:r>
          </a:p>
          <a:p>
            <a:r>
              <a:rPr lang="sk-SK" dirty="0" smtClean="0">
                <a:effectLst/>
              </a:rPr>
              <a:t>Záujem </a:t>
            </a:r>
            <a:r>
              <a:rPr lang="sk-SK" dirty="0">
                <a:effectLst/>
              </a:rPr>
              <a:t>o jednotlivé kapitoly, ktoré by potenciálne mohli tvoriť obsah pripravovanej publikácie. Položky boli vyberané na základe zvyčajných okruhov, ktoré tvoria obsah zahraničných a domácich publikácií. </a:t>
            </a:r>
            <a:endParaRPr lang="sk-SK" dirty="0" smtClean="0">
              <a:effectLst/>
            </a:endParaRPr>
          </a:p>
          <a:p>
            <a:r>
              <a:rPr lang="sk-SK" dirty="0" smtClean="0">
                <a:effectLst/>
              </a:rPr>
              <a:t>Oslovili </a:t>
            </a:r>
            <a:r>
              <a:rPr lang="sk-SK" dirty="0">
                <a:effectLst/>
              </a:rPr>
              <a:t>sme všetky úrady verejného zdravotníctva na Slovensku, väčšinu hygienických staníc v Českej republike, členov odborných spoločností v oboch krajinách, učiteľov univerzít, ktoré vzdelávajú v oblasti zdravie verejnosti a tiež absolventov štúdia z Trnavskej univerzity za ostatné dva roky.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Postup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22.4.17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06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3383" y="690026"/>
            <a:ext cx="6717242" cy="648443"/>
          </a:xfrm>
        </p:spPr>
        <p:txBody>
          <a:bodyPr/>
          <a:lstStyle/>
          <a:p>
            <a:r>
              <a:rPr lang="sk-SK" dirty="0">
                <a:effectLst/>
              </a:rPr>
              <a:t>Spolu odpovedalo 69 </a:t>
            </a:r>
            <a:r>
              <a:rPr lang="sk-SK" smtClean="0">
                <a:effectLst/>
              </a:rPr>
              <a:t>zo všetkých oslovených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Výsledky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22.4.17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90782"/>
              </p:ext>
            </p:extLst>
          </p:nvPr>
        </p:nvGraphicFramePr>
        <p:xfrm>
          <a:off x="704821" y="1338469"/>
          <a:ext cx="7435804" cy="3747661"/>
        </p:xfrm>
        <a:graphic>
          <a:graphicData uri="http://schemas.openxmlformats.org/drawingml/2006/table">
            <a:tbl>
              <a:tblPr/>
              <a:tblGrid>
                <a:gridCol w="5826949"/>
                <a:gridCol w="876620"/>
                <a:gridCol w="732235"/>
              </a:tblGrid>
              <a:tr h="7162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 smtClean="0">
                          <a:effectLst/>
                          <a:latin typeface="Calibri" charset="0"/>
                        </a:rPr>
                        <a:t>Respondenti</a:t>
                      </a:r>
                      <a:r>
                        <a:rPr lang="en-US" sz="1800" b="1" i="0" u="none" strike="noStrike" dirty="0" smtClean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effectLst/>
                          <a:latin typeface="Calibri" charset="0"/>
                        </a:rPr>
                        <a:t>podľa</a:t>
                      </a:r>
                      <a:r>
                        <a:rPr lang="en-US" sz="1800" b="1" i="0" u="none" strike="noStrike" dirty="0" smtClean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effectLst/>
                          <a:latin typeface="Calibri" charset="0"/>
                        </a:rPr>
                        <a:t>vzdelania</a:t>
                      </a:r>
                      <a:endParaRPr lang="en-US" sz="1800" b="1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err="1" smtClean="0">
                          <a:effectLst/>
                          <a:latin typeface="Calibri" charset="0"/>
                        </a:rPr>
                        <a:t>Spolu</a:t>
                      </a:r>
                      <a:endParaRPr lang="en-US" sz="1800" b="1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 smtClean="0">
                          <a:effectLst/>
                          <a:latin typeface="Calibri" charset="0"/>
                        </a:rPr>
                        <a:t>%</a:t>
                      </a:r>
                      <a:endParaRPr lang="is-IS" sz="1800" b="1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lekár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–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špecializácia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epidemiológia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16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effectLst/>
                          <a:latin typeface="Calibri" charset="0"/>
                        </a:rPr>
                        <a:t>23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lekár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–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iná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špecializácia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nie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epidemiológia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lekár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– bez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špecializácie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lekár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ukončené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doktorandské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štúdium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(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titul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PhD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alebo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CSc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)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absolvent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štúdia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verejné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zdravotníctvo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bakalársky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stupeň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Calibri" charset="0"/>
                        </a:rPr>
                        <a:t>10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absolvent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štúdia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verejné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zdravotníctvo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magisterský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stupeň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effectLst/>
                          <a:latin typeface="Calibri" charset="0"/>
                        </a:rPr>
                        <a:t>26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effectLst/>
                          <a:latin typeface="Calibri" charset="0"/>
                        </a:rPr>
                        <a:t>37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absolvent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štúdia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verejné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zdravotníctvo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ukončené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doktorandské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štúdium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(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titul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PhD.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alebo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CSc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.)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15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Calibri" charset="0"/>
                        </a:rPr>
                        <a:t>Spolu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Calibri" charset="0"/>
                        </a:rPr>
                        <a:t>69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effectLst/>
                          <a:latin typeface="Calibri" charset="0"/>
                        </a:rPr>
                        <a:t>100</a:t>
                      </a:r>
                      <a:endParaRPr lang="cs-CZ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726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Podľa pohlavia a veku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22.4.17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128843"/>
              </p:ext>
            </p:extLst>
          </p:nvPr>
        </p:nvGraphicFramePr>
        <p:xfrm>
          <a:off x="856448" y="874643"/>
          <a:ext cx="2422487" cy="1696280"/>
        </p:xfrm>
        <a:graphic>
          <a:graphicData uri="http://schemas.openxmlformats.org/drawingml/2006/table">
            <a:tbl>
              <a:tblPr/>
              <a:tblGrid>
                <a:gridCol w="1012109"/>
                <a:gridCol w="697421"/>
                <a:gridCol w="712957"/>
              </a:tblGrid>
              <a:tr h="42407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 smtClean="0">
                          <a:effectLst/>
                          <a:latin typeface="Calibri" charset="0"/>
                        </a:rPr>
                        <a:t>Spolu</a:t>
                      </a:r>
                      <a:endParaRPr lang="is-IS" sz="1800" b="1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effectLst/>
                          <a:latin typeface="Calibri" charset="0"/>
                        </a:rPr>
                        <a:t>%</a:t>
                      </a:r>
                      <a:endParaRPr lang="en-US" sz="1800" b="1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Žena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effectLst/>
                          <a:latin typeface="Calibri" charset="0"/>
                        </a:rPr>
                        <a:t>52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Calibri" charset="0"/>
                        </a:rPr>
                        <a:t>83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Muž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10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Calibri" charset="0"/>
                        </a:rPr>
                        <a:t>17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effectLst/>
                          <a:latin typeface="Calibri" charset="0"/>
                        </a:rPr>
                        <a:t>Spolu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Calibri" charset="0"/>
                        </a:rPr>
                        <a:t>62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Calibri" charset="0"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20615"/>
              </p:ext>
            </p:extLst>
          </p:nvPr>
        </p:nvGraphicFramePr>
        <p:xfrm>
          <a:off x="1585554" y="2812565"/>
          <a:ext cx="4669709" cy="2323819"/>
        </p:xfrm>
        <a:graphic>
          <a:graphicData uri="http://schemas.openxmlformats.org/drawingml/2006/table">
            <a:tbl>
              <a:tblPr/>
              <a:tblGrid>
                <a:gridCol w="2562613"/>
                <a:gridCol w="1060174"/>
                <a:gridCol w="1046922"/>
              </a:tblGrid>
              <a:tr h="44201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effectLst/>
                          <a:latin typeface="Calibri" charset="0"/>
                        </a:rPr>
                        <a:t>Spolu</a:t>
                      </a:r>
                      <a:endParaRPr lang="is-I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effectLst/>
                          <a:latin typeface="Calibri" charset="0"/>
                        </a:rPr>
                        <a:t>%</a:t>
                      </a:r>
                      <a:endParaRPr lang="is-I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Vek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do 30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rokov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effectLst/>
                          <a:latin typeface="Calibri" charset="0"/>
                        </a:rPr>
                        <a:t>26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effectLst/>
                          <a:latin typeface="Calibri" charset="0"/>
                        </a:rPr>
                        <a:t>42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Vek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od 31 do 50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rokov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effectLst/>
                          <a:latin typeface="Calibri" charset="0"/>
                        </a:rPr>
                        <a:t>22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Starší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ia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ako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51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rokov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effectLst/>
                          <a:latin typeface="Calibri" charset="0"/>
                        </a:rPr>
                        <a:t>21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effectLst/>
                          <a:latin typeface="Calibri" charset="0"/>
                        </a:rPr>
                        <a:t>34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effectLst/>
                          <a:latin typeface="Calibri" charset="0"/>
                        </a:rPr>
                        <a:t>Spolu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Calibri" charset="0"/>
                        </a:rPr>
                        <a:t>61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98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3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Podľa zamestnania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22.4.17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897288"/>
              </p:ext>
            </p:extLst>
          </p:nvPr>
        </p:nvGraphicFramePr>
        <p:xfrm>
          <a:off x="1679311" y="731099"/>
          <a:ext cx="6008373" cy="4066062"/>
        </p:xfrm>
        <a:graphic>
          <a:graphicData uri="http://schemas.openxmlformats.org/drawingml/2006/table">
            <a:tbl>
              <a:tblPr/>
              <a:tblGrid>
                <a:gridCol w="4708365"/>
                <a:gridCol w="708338"/>
                <a:gridCol w="591670"/>
              </a:tblGrid>
              <a:tr h="580866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err="1" smtClean="0">
                          <a:effectLst/>
                          <a:latin typeface="Calibri" charset="0"/>
                        </a:rPr>
                        <a:t>Spolu</a:t>
                      </a:r>
                      <a:endParaRPr lang="en-US" sz="1800" b="1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effectLst/>
                          <a:latin typeface="Calibri" charset="0"/>
                        </a:rPr>
                        <a:t>%</a:t>
                      </a:r>
                      <a:endParaRPr lang="en-US" sz="1800" b="1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Farmaceutická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firma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Zdravotná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alebo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iná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poisťovňa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Oddelenie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epidemiológie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úradu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verejného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zdravotníctva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alebo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hygienickej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stanice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effectLst/>
                          <a:latin typeface="Calibri" charset="0"/>
                        </a:rPr>
                        <a:t>25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effectLst/>
                          <a:latin typeface="Calibri" charset="0"/>
                        </a:rPr>
                        <a:t>36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Učiteľ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vysokej</a:t>
                      </a:r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školy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effectLst/>
                          <a:latin typeface="Calibri" charset="0"/>
                        </a:rPr>
                        <a:t>25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effectLst/>
                          <a:latin typeface="Calibri" charset="0"/>
                        </a:rPr>
                        <a:t>36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Calibri" charset="0"/>
                        </a:rPr>
                        <a:t>Študent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effectLst/>
                          <a:latin typeface="Calibri" charset="0"/>
                        </a:rPr>
                        <a:t>13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effectLst/>
                          <a:latin typeface="Calibri" charset="0"/>
                        </a:rPr>
                        <a:t>18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effectLst/>
                          <a:latin typeface="Calibri" charset="0"/>
                        </a:rPr>
                        <a:t>Spolu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 charset="0"/>
                        </a:rPr>
                        <a:t>69</a:t>
                      </a: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Calibri" charset="0"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Calibri" charset="0"/>
                      </a:endParaRPr>
                    </a:p>
                  </a:txBody>
                  <a:tcPr marL="11102" marR="11102" marT="111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52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22.4.17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737704"/>
              </p:ext>
            </p:extLst>
          </p:nvPr>
        </p:nvGraphicFramePr>
        <p:xfrm>
          <a:off x="1147995" y="1703866"/>
          <a:ext cx="8211353" cy="3782532"/>
        </p:xfrm>
        <a:graphic>
          <a:graphicData uri="http://schemas.openxmlformats.org/drawingml/2006/table">
            <a:tbl>
              <a:tblPr firstRow="1" firstCol="1" bandRow="1"/>
              <a:tblGrid>
                <a:gridCol w="3636308"/>
                <a:gridCol w="770197"/>
                <a:gridCol w="705229"/>
                <a:gridCol w="867178"/>
                <a:gridCol w="756073"/>
                <a:gridCol w="771139"/>
                <a:gridCol w="705229"/>
              </a:tblGrid>
              <a:tr h="630422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Problematika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Všetci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Zamestnanci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Študenti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630422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 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Áno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%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Áno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%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Áno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%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0422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Epidemiológia a zdravie verejnosti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62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89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49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87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13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100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0422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Základné charakteristiky v epidemiológii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52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44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78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8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61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0422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Príčinnosť, neistota, vychýlenie a skreslenie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46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66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30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0422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Infekčné a neinfekčné ochorenia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55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44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78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11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84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595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22.4.17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18581"/>
              </p:ext>
            </p:extLst>
          </p:nvPr>
        </p:nvGraphicFramePr>
        <p:xfrm>
          <a:off x="1046922" y="921988"/>
          <a:ext cx="8020878" cy="4228695"/>
        </p:xfrm>
        <a:graphic>
          <a:graphicData uri="http://schemas.openxmlformats.org/drawingml/2006/table">
            <a:tbl>
              <a:tblPr firstRow="1" firstCol="1" bandRow="1"/>
              <a:tblGrid>
                <a:gridCol w="3392556"/>
                <a:gridCol w="911734"/>
                <a:gridCol w="688870"/>
                <a:gridCol w="847062"/>
                <a:gridCol w="738535"/>
                <a:gridCol w="855712"/>
                <a:gridCol w="586409"/>
              </a:tblGrid>
              <a:tr h="476871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Problematika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Všetci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Zamestnanci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Študenti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76871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 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Áno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%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Áno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%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Áno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%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3742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Deskriptívna epidemiológia (ukazovatele, monitoring zdravia)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54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78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45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80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69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6871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Analytická epidemiológia: príčina a následok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53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76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44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78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69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6871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Epidemiologické štúdie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44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78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5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38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0699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Štatistika pre epidemiológov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53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76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47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83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6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46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6871">
                <a:tc>
                  <a:txBody>
                    <a:bodyPr/>
                    <a:lstStyle/>
                    <a:p>
                      <a:pPr indent="2159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Princípy laboratórnej diagnostiky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35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50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31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55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4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" charset="0"/>
                          <a:ea typeface="ＭＳ 明朝" charset="-128"/>
                          <a:cs typeface="Arial Unicode MS" charset="0"/>
                        </a:rPr>
                        <a:t>30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" charset="0"/>
                        <a:ea typeface="ＭＳ 明朝" charset="-128"/>
                        <a:cs typeface="Arial Unicode MS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061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Martin_Trnava_prednasky1</Template>
  <TotalTime>1128</TotalTime>
  <Words>610</Words>
  <Application>Microsoft Macintosh PowerPoint</Application>
  <PresentationFormat>Custom</PresentationFormat>
  <Paragraphs>316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Calibri</vt:lpstr>
      <vt:lpstr>ＭＳ 明朝</vt:lpstr>
      <vt:lpstr>Palatino Linotype</vt:lpstr>
      <vt:lpstr>Times</vt:lpstr>
      <vt:lpstr>Wingdings</vt:lpstr>
      <vt:lpstr>Arial</vt:lpstr>
      <vt:lpstr>Martin_Trnava_prednasky</vt:lpstr>
      <vt:lpstr>Výsledky z ankety k obsahu propedeutiky epidemiológie</vt:lpstr>
      <vt:lpstr>Ciele</vt:lpstr>
      <vt:lpstr>Úvod</vt:lpstr>
      <vt:lpstr>Postup</vt:lpstr>
      <vt:lpstr>Výsledky</vt:lpstr>
      <vt:lpstr>Podľa pohlavia a veku</vt:lpstr>
      <vt:lpstr>Podľa zamestnania</vt:lpstr>
      <vt:lpstr>PowerPoint Presentation</vt:lpstr>
      <vt:lpstr>PowerPoint Presentation</vt:lpstr>
      <vt:lpstr>PowerPoint Presentation</vt:lpstr>
      <vt:lpstr>Štruktúra</vt:lpstr>
      <vt:lpstr>PowerPoint Presentation</vt:lpstr>
      <vt:lpstr>Noví spoluautori</vt:lpstr>
      <vt:lpstr>Per aspera ad Epidemiologia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z ankety k obsahu propedeutiky epidemiológie</dc:title>
  <dc:subject/>
  <dc:creator>Martin Rusnak</dc:creator>
  <cp:keywords/>
  <dc:description/>
  <cp:lastModifiedBy>Martin Rusnak</cp:lastModifiedBy>
  <cp:revision>15</cp:revision>
  <dcterms:created xsi:type="dcterms:W3CDTF">2017-04-22T16:12:32Z</dcterms:created>
  <dcterms:modified xsi:type="dcterms:W3CDTF">2017-04-23T11:00:47Z</dcterms:modified>
  <cp:category/>
</cp:coreProperties>
</file>