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57" r:id="rId4"/>
    <p:sldId id="276" r:id="rId5"/>
    <p:sldId id="277" r:id="rId6"/>
    <p:sldId id="278" r:id="rId7"/>
    <p:sldId id="258" r:id="rId8"/>
    <p:sldId id="259" r:id="rId9"/>
    <p:sldId id="260" r:id="rId10"/>
    <p:sldId id="262" r:id="rId11"/>
    <p:sldId id="266" r:id="rId12"/>
    <p:sldId id="261" r:id="rId13"/>
    <p:sldId id="263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6"/>
    <p:restoredTop sz="86384"/>
  </p:normalViewPr>
  <p:slideViewPr>
    <p:cSldViewPr snapToGrid="0" snapToObjects="1">
      <p:cViewPr varScale="1">
        <p:scale>
          <a:sx n="93" d="100"/>
          <a:sy n="93" d="100"/>
        </p:scale>
        <p:origin x="664" y="208"/>
      </p:cViewPr>
      <p:guideLst/>
    </p:cSldViewPr>
  </p:slideViewPr>
  <p:outlineViewPr>
    <p:cViewPr>
      <p:scale>
        <a:sx n="33" d="100"/>
        <a:sy n="33" d="100"/>
      </p:scale>
      <p:origin x="0" y="-35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3E5D0B62-58BF-274C-A585-985A5CDD57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79D6F85-7C01-8C4A-B35A-A5448ADB11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F7528-5D1B-2F48-A303-04F339FBAEAE}" type="datetimeFigureOut">
              <a:rPr lang="en-GB" smtClean="0"/>
              <a:t>19/10/2019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FCFC167-5B9A-3749-B16E-27C31AD8AE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556F216-CFEF-984B-AFDC-08743A8BD4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15F5B-9AF2-F44F-B4C4-39E2E4749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23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0FE93-DD8E-5D44-A1F3-C86AC820CF99}" type="datetimeFigureOut">
              <a:rPr lang="sk-SK" smtClean="0"/>
              <a:t>19.10.19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50F47-EF2A-C241-8F57-97B4665228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50856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09C515F-18AE-A943-880D-452A587989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7933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14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DEA64D9-F969-9C48-82E1-3899359C5C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962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Hope in the next period  actual results and more precise information will be available</a:t>
            </a:r>
          </a:p>
          <a:p>
            <a:r>
              <a:rPr lang="en-GB" dirty="0"/>
              <a:t>Please to follow we page and  contact us 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15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36D5EF-981B-FB45-BA6B-52895DFC7E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105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5B62BB6-47DB-4C4E-A050-6F6FFA8980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094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Institute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Metrics</a:t>
            </a:r>
            <a:r>
              <a:rPr lang="sk-SK" dirty="0"/>
              <a:t> and </a:t>
            </a:r>
            <a:r>
              <a:rPr lang="sk-SK" dirty="0" err="1"/>
              <a:t>Evaluation</a:t>
            </a:r>
            <a:r>
              <a:rPr lang="sk-SK" dirty="0"/>
              <a:t> (IHME)</a:t>
            </a:r>
            <a:endParaRPr lang="en-GB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124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7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95A5DF3-C791-8344-975A-E71B33BC7D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495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26B332C-583F-2B43-A53F-B8B59B0D35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40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9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20AFB8B-7E0A-9248-8139-9FE843FFA6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818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10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235733F-F8EA-344E-8000-FA7DF34C7B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86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12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89147E-15B4-C044-B653-A9C955710F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94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carefully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methodologically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reproducible</a:t>
            </a:r>
            <a:r>
              <a:rPr lang="sk-S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50F47-EF2A-C241-8F57-97B4665228C4}" type="slidenum">
              <a:rPr lang="sk-SK" smtClean="0"/>
              <a:t>13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6FB52B2-4CBE-2843-A6FA-1BA760CB32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293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D05-8E96-7644-AB6A-BBFD77C08F45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2FD58D7-85D0-6648-B25E-01B76FD2F99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4" y="174583"/>
            <a:ext cx="1234440" cy="823595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798AEAAB-0AA4-8147-BAA7-4DA3F8102E11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0"/>
            <a:ext cx="2254250" cy="1163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506A-9F78-C24F-A0A3-2A1FCE4DB0A7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7952-54DD-B440-9FB2-6E08396C92E5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E72D-4E80-1B4E-8863-DEE284C11495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D49-F34D-4640-BD32-E3BF425135D5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0701-8789-4542-ADAC-62681B87C625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9A74-D6AA-1F47-8B7A-44F5C07100D6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3356-9D81-D84C-8608-5FE772B72FAE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5715D-7677-A54C-8D68-307D870998B0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247" y="452718"/>
            <a:ext cx="5989586" cy="140053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DEB-43D2-3340-9C04-99820EF385A6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64411" y="6409870"/>
            <a:ext cx="3859795" cy="304801"/>
          </a:xfrm>
        </p:spPr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D4C95-86FD-C343-A4A1-9A4374D43D0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5" y="329388"/>
            <a:ext cx="1234440" cy="823595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B12BBDEC-C59B-0E4E-966E-6C004874DF6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66" y="27941"/>
            <a:ext cx="2254250" cy="11633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6F50-9C0D-ED4A-B82E-2A2CDFF5C833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710-C904-1C4C-8B6F-E896FC764D14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D0E6-F362-2644-A602-A4E25EA1E41C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3ED0-F2B5-F642-91EE-451D7E828025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EC83-C6C4-5B46-8533-C76710BBD731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62C2-7F51-B94D-AB89-B79106F76783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8EFB-B56C-C646-8DD0-6781193F40AC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54E428-33C0-5349-9782-A519FC4F328B}" type="datetime1">
              <a:rPr lang="sk-SK" smtClean="0"/>
              <a:t>19.10.19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i-sea.org/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3F530-C23B-D948-BAD3-59F5DC58A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99419"/>
            <a:ext cx="10994020" cy="3329581"/>
          </a:xfrm>
        </p:spPr>
        <p:txBody>
          <a:bodyPr>
            <a:noAutofit/>
          </a:bodyPr>
          <a:lstStyle/>
          <a:p>
            <a:r>
              <a:rPr lang="en-GB" sz="4000" noProof="0" dirty="0"/>
              <a:t>Scaling-up strategies</a:t>
            </a:r>
            <a:r>
              <a:rPr lang="en-GB" sz="4000" dirty="0"/>
              <a:t> </a:t>
            </a:r>
            <a:r>
              <a:rPr lang="en-GB" sz="4000" noProof="0" dirty="0"/>
              <a:t>of EB</a:t>
            </a:r>
            <a:br>
              <a:rPr lang="en-GB" sz="4000" noProof="0" dirty="0"/>
            </a:br>
            <a:r>
              <a:rPr lang="en-GB" sz="4000" noProof="0" dirty="0"/>
              <a:t>diabetes and hypertension </a:t>
            </a:r>
            <a:br>
              <a:rPr lang="en-GB" sz="4000" noProof="0" dirty="0"/>
            </a:br>
            <a:r>
              <a:rPr lang="en-GB" sz="4000" noProof="0" dirty="0"/>
              <a:t>prevention and management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772B13-2737-0644-995C-36E02474E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550" y="3700934"/>
            <a:ext cx="9352344" cy="2676717"/>
          </a:xfrm>
        </p:spPr>
        <p:txBody>
          <a:bodyPr>
            <a:normAutofit fontScale="77500" lnSpcReduction="20000"/>
          </a:bodyPr>
          <a:lstStyle/>
          <a:p>
            <a:r>
              <a:rPr lang="sk-SK" sz="2300" u="sng" dirty="0"/>
              <a:t>Rusnáková V,</a:t>
            </a:r>
            <a:r>
              <a:rPr lang="sk-SK" sz="2300" dirty="0"/>
              <a:t> Rusnák M, </a:t>
            </a:r>
            <a:r>
              <a:rPr lang="sk-SK" sz="2300" dirty="0" err="1"/>
              <a:t>Pekarčíková</a:t>
            </a:r>
            <a:r>
              <a:rPr lang="sk-SK" sz="2300" dirty="0"/>
              <a:t> J, </a:t>
            </a:r>
            <a:r>
              <a:rPr lang="sk-SK" sz="2300" dirty="0" err="1"/>
              <a:t>Taylor</a:t>
            </a:r>
            <a:r>
              <a:rPr lang="sk-SK" sz="2300" dirty="0"/>
              <a:t> M. </a:t>
            </a:r>
          </a:p>
          <a:p>
            <a:pPr>
              <a:lnSpc>
                <a:spcPct val="150000"/>
              </a:lnSpc>
            </a:pPr>
            <a:r>
              <a:rPr lang="sk-SK" sz="2300" dirty="0"/>
              <a:t>Department of </a:t>
            </a:r>
            <a:r>
              <a:rPr lang="sk-SK" sz="2300" dirty="0" err="1"/>
              <a:t>Public</a:t>
            </a:r>
            <a:r>
              <a:rPr lang="sk-SK" sz="2300" dirty="0"/>
              <a:t> </a:t>
            </a:r>
            <a:r>
              <a:rPr lang="sk-SK" sz="2300" dirty="0" err="1"/>
              <a:t>Health</a:t>
            </a:r>
            <a:r>
              <a:rPr lang="sk-SK" sz="2300" dirty="0"/>
              <a:t>, </a:t>
            </a:r>
            <a:r>
              <a:rPr lang="sk-SK" sz="2300" dirty="0" err="1"/>
              <a:t>Faculty</a:t>
            </a:r>
            <a:r>
              <a:rPr lang="sk-SK" sz="2300" dirty="0"/>
              <a:t> of </a:t>
            </a:r>
            <a:r>
              <a:rPr lang="sk-SK" sz="2300" dirty="0" err="1"/>
              <a:t>Health</a:t>
            </a:r>
            <a:r>
              <a:rPr lang="sk-SK" sz="2300" dirty="0"/>
              <a:t> and </a:t>
            </a:r>
            <a:r>
              <a:rPr lang="sk-SK" sz="2300" dirty="0" err="1"/>
              <a:t>Social</a:t>
            </a:r>
            <a:r>
              <a:rPr lang="sk-SK" sz="2300" dirty="0"/>
              <a:t> </a:t>
            </a:r>
            <a:r>
              <a:rPr lang="sk-SK" sz="2300" dirty="0" err="1"/>
              <a:t>Work</a:t>
            </a:r>
            <a:r>
              <a:rPr lang="sk-SK" sz="2300" dirty="0"/>
              <a:t> Trnava </a:t>
            </a:r>
            <a:r>
              <a:rPr lang="sk-SK" sz="2300" dirty="0" err="1"/>
              <a:t>University</a:t>
            </a:r>
            <a:r>
              <a:rPr lang="sk-SK" sz="2300" dirty="0"/>
              <a:t>, Trnava</a:t>
            </a:r>
          </a:p>
          <a:p>
            <a:pPr>
              <a:lnSpc>
                <a:spcPct val="150000"/>
              </a:lnSpc>
            </a:pPr>
            <a:endParaRPr lang="sk-SK" dirty="0"/>
          </a:p>
          <a:p>
            <a:pPr>
              <a:lnSpc>
                <a:spcPct val="150000"/>
              </a:lnSpc>
            </a:pPr>
            <a:r>
              <a:rPr lang="en" i="1" dirty="0">
                <a:latin typeface="Helvetica" pitchFamily="2" charset="0"/>
              </a:rPr>
              <a:t>This project has received funding from the European Union’s </a:t>
            </a:r>
            <a:r>
              <a:rPr lang="en" b="1" i="1" dirty="0">
                <a:latin typeface="Helvetica" pitchFamily="2" charset="0"/>
              </a:rPr>
              <a:t>Horizon 2020 </a:t>
            </a:r>
            <a:r>
              <a:rPr lang="en" i="1" dirty="0">
                <a:latin typeface="Helvetica" pitchFamily="2" charset="0"/>
              </a:rPr>
              <a:t>research and innovation </a:t>
            </a:r>
            <a:r>
              <a:rPr lang="en" i="1" dirty="0" err="1">
                <a:latin typeface="Helvetica" pitchFamily="2" charset="0"/>
              </a:rPr>
              <a:t>programme</a:t>
            </a:r>
            <a:r>
              <a:rPr lang="en" i="1" dirty="0">
                <a:latin typeface="Helvetica" pitchFamily="2" charset="0"/>
              </a:rPr>
              <a:t> under grant agreement No 825026</a:t>
            </a:r>
            <a:endParaRPr lang="sk-SK" i="1" dirty="0"/>
          </a:p>
          <a:p>
            <a:pPr>
              <a:lnSpc>
                <a:spcPct val="150000"/>
              </a:lnSpc>
            </a:pPr>
            <a:endParaRPr lang="sk-SK" dirty="0"/>
          </a:p>
          <a:p>
            <a:pPr>
              <a:lnSpc>
                <a:spcPct val="150000"/>
              </a:lnSpc>
            </a:pPr>
            <a:endParaRPr lang="sk-SK" dirty="0"/>
          </a:p>
          <a:p>
            <a:pPr>
              <a:lnSpc>
                <a:spcPct val="150000"/>
              </a:lnSpc>
            </a:pPr>
            <a:endParaRPr lang="sk-SK" dirty="0"/>
          </a:p>
          <a:p>
            <a:endParaRPr lang="en-GB" noProof="0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9D769D33-CB94-9541-9E34-0BE7772EA0D4}"/>
              </a:ext>
            </a:extLst>
          </p:cNvPr>
          <p:cNvSpPr/>
          <p:nvPr/>
        </p:nvSpPr>
        <p:spPr>
          <a:xfrm>
            <a:off x="4711816" y="616881"/>
            <a:ext cx="5199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>
                <a:solidFill>
                  <a:srgbClr val="54C09E"/>
                </a:solidFill>
                <a:latin typeface="Helvetica" pitchFamily="2" charset="0"/>
              </a:rPr>
              <a:t>Scaling‐Up NCD interventions in South‐East Asia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2AAE2D6-D7D1-764F-AFA4-6DA8299D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5A89B1C-62F7-A246-8273-56CAB16AC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5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4CF7E-CEF0-A843-9F1A-56AE4311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457" y="452718"/>
            <a:ext cx="6190344" cy="1400530"/>
          </a:xfrm>
        </p:spPr>
        <p:txBody>
          <a:bodyPr/>
          <a:lstStyle/>
          <a:p>
            <a:r>
              <a:rPr lang="en-GB" noProof="0" dirty="0"/>
              <a:t>Expected results for Work Package 3 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D50F124-F2E6-CF41-9C1D-BFF314CE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100090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Verify effective strategies for expanding the evidence-based prevention and treatment programs for diabetes and hypertension. </a:t>
            </a:r>
            <a:endParaRPr lang="sk-SK" dirty="0"/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Work Package 3 </a:t>
            </a:r>
          </a:p>
          <a:p>
            <a:pPr lvl="1"/>
            <a:r>
              <a:rPr lang="en-GB" noProof="0" dirty="0"/>
              <a:t>provides capacity building to professionals in primary health care services and community organisations.</a:t>
            </a:r>
          </a:p>
          <a:p>
            <a:pPr lvl="1"/>
            <a:r>
              <a:rPr lang="en-GB" noProof="0" dirty="0"/>
              <a:t>transforms evaluated research outputs into existing training modules and clinical guidelines and </a:t>
            </a:r>
          </a:p>
          <a:p>
            <a:pPr lvl="1"/>
            <a:r>
              <a:rPr lang="en-GB" noProof="0" dirty="0"/>
              <a:t>coordinates educational activities, based on clinical guidelines and internationally recognised best practices. </a:t>
            </a:r>
          </a:p>
          <a:p>
            <a:r>
              <a:rPr lang="en-GB" noProof="0" dirty="0"/>
              <a:t>Trnava University is also  involved in developing MOODLE-based learning platform.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6CCAF31-5055-104B-B7FF-E2A0E905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460FF66-4AFA-F14C-B4AD-7C85650A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0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F2B80-62C6-684F-8920-BF9020D4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package 3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0D8866-292C-3748-8797-B1F82956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96291"/>
            <a:ext cx="8946541" cy="5070763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Improves and tests evidence-based guidelines and instruments for scaling-up prevention and management of hypertension and diabetes worldwide by:</a:t>
            </a:r>
            <a:endParaRPr lang="sk-SK" sz="2800" dirty="0"/>
          </a:p>
          <a:p>
            <a:pPr lvl="1"/>
            <a:r>
              <a:rPr lang="en-GB" sz="2400" dirty="0"/>
              <a:t>reviewing the critical success factors concerning sustainability of scaling-up the comprehensive community-based and primary health facility-based programmes (micro-level);</a:t>
            </a:r>
          </a:p>
          <a:p>
            <a:pPr lvl="1"/>
            <a:r>
              <a:rPr lang="en-GB" sz="2400" dirty="0"/>
              <a:t>sharing lessons learned from Indonesia, Myanmar and Vietnam for wider implementation of NCD interventions with an optimal synergy between management and prevention programmes worldwide (meso-level); and </a:t>
            </a:r>
          </a:p>
          <a:p>
            <a:pPr lvl="1"/>
            <a:r>
              <a:rPr lang="en-GB" sz="2400" dirty="0"/>
              <a:t>reviewing and updating global scaling-up and assessment tools, which will be available via international agencies (macro-level).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A16A219-A73F-5E48-8E79-66068913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83A187-33E1-D042-BE18-BA1A8914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1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69525-A33D-5B41-9E7C-8826798A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Current activities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2C6295-BA26-6C40-9CC8-3828A3D89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Description of programmes in SEA, based on existing data-sources: review of scientific publications, reports and grey literature sources.</a:t>
            </a:r>
          </a:p>
          <a:p>
            <a:r>
              <a:rPr lang="en-GB" sz="2400" noProof="0" dirty="0"/>
              <a:t>Realistic </a:t>
            </a:r>
            <a:r>
              <a:rPr lang="en-GB" sz="2400" b="1" noProof="0" dirty="0"/>
              <a:t>Systematic Review</a:t>
            </a:r>
            <a:endParaRPr lang="en-GB" sz="2400" noProof="0" dirty="0"/>
          </a:p>
          <a:p>
            <a:r>
              <a:rPr lang="en-GB" sz="2400" noProof="0" dirty="0"/>
              <a:t>Field visits planning:</a:t>
            </a:r>
          </a:p>
          <a:p>
            <a:pPr lvl="1"/>
            <a:r>
              <a:rPr lang="en-GB" sz="2000" noProof="0" dirty="0"/>
              <a:t> Focus groups and </a:t>
            </a:r>
          </a:p>
          <a:p>
            <a:pPr lvl="1"/>
            <a:r>
              <a:rPr lang="en-GB" sz="2000" noProof="0" dirty="0"/>
              <a:t>Delphi methods application  -</a:t>
            </a:r>
          </a:p>
          <a:p>
            <a:pPr lvl="1"/>
            <a:r>
              <a:rPr lang="en-GB" sz="2000" noProof="0" dirty="0"/>
              <a:t>Moodle platform to support training activities</a:t>
            </a:r>
          </a:p>
          <a:p>
            <a:pPr lvl="1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AF68060-D024-B549-B7F6-9AA6C238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0C84A9C-4E2E-E047-8C89-E8D8ED73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6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CC152B-D2BE-9440-ACB2-0555715F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Systematic reviews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C578DF1-BBB9-7C4F-AB93-54CBC2C5A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9256030" cy="4395151"/>
          </a:xfrm>
        </p:spPr>
        <p:txBody>
          <a:bodyPr/>
          <a:lstStyle/>
          <a:p>
            <a:r>
              <a:rPr lang="en-GB" dirty="0"/>
              <a:t>provide a summary of results from carefully selected studies in a methodologically defined reproducible process </a:t>
            </a:r>
          </a:p>
          <a:p>
            <a:r>
              <a:rPr lang="en-GB" dirty="0"/>
              <a:t>typically it is more than  literature review</a:t>
            </a:r>
          </a:p>
          <a:p>
            <a:r>
              <a:rPr lang="en-GB" dirty="0"/>
              <a:t>based on following guidelines:</a:t>
            </a:r>
          </a:p>
          <a:p>
            <a:pPr lvl="1"/>
            <a:r>
              <a:rPr lang="en-GB" dirty="0"/>
              <a:t>MOHER, D. et al. </a:t>
            </a:r>
            <a:r>
              <a:rPr lang="en-GB" b="1" i="1" dirty="0"/>
              <a:t>Preferred reporting items for systematic review and meta-analysis protocols (PRISMA-P) 2015 statement</a:t>
            </a:r>
            <a:r>
              <a:rPr lang="en-GB" dirty="0"/>
              <a:t>. In </a:t>
            </a:r>
            <a:r>
              <a:rPr lang="en-GB" i="1" dirty="0"/>
              <a:t>Systematic reviews</a:t>
            </a:r>
            <a:r>
              <a:rPr lang="en-GB" dirty="0"/>
              <a:t> . 2015. Vol. 4, no. 1, s. 1. https://</a:t>
            </a:r>
            <a:r>
              <a:rPr lang="en-GB" dirty="0" err="1"/>
              <a:t>www.ncbi.nlm.nih.gov</a:t>
            </a:r>
            <a:r>
              <a:rPr lang="en-GB" dirty="0"/>
              <a:t>/</a:t>
            </a:r>
            <a:r>
              <a:rPr lang="en-GB" dirty="0" err="1"/>
              <a:t>pubmed</a:t>
            </a:r>
            <a:r>
              <a:rPr lang="en-GB" dirty="0"/>
              <a:t>/25554246</a:t>
            </a:r>
            <a:endParaRPr lang="en-GB" dirty="0">
              <a:highlight>
                <a:srgbClr val="000080"/>
              </a:highlight>
            </a:endParaRPr>
          </a:p>
          <a:p>
            <a:pPr lvl="1"/>
            <a:r>
              <a:rPr lang="en-GB" dirty="0"/>
              <a:t>Wong, G., </a:t>
            </a:r>
            <a:r>
              <a:rPr lang="en-GB" dirty="0" err="1"/>
              <a:t>Greenhagh</a:t>
            </a:r>
            <a:r>
              <a:rPr lang="en-GB" dirty="0"/>
              <a:t>, T., </a:t>
            </a:r>
            <a:r>
              <a:rPr lang="en-GB" dirty="0" err="1"/>
              <a:t>Westhorp</a:t>
            </a:r>
            <a:r>
              <a:rPr lang="en-GB" dirty="0"/>
              <a:t>, G., Buckingham, J., &amp; Pawson, R. (2013). </a:t>
            </a:r>
            <a:r>
              <a:rPr lang="en-GB" b="1" i="1" dirty="0"/>
              <a:t>RAMSESES publication standards: realist syntheses</a:t>
            </a:r>
            <a:r>
              <a:rPr lang="en-GB" dirty="0"/>
              <a:t>. </a:t>
            </a:r>
            <a:r>
              <a:rPr lang="en-GB" i="1" dirty="0"/>
              <a:t>BMC Medicine, 11</a:t>
            </a:r>
            <a:r>
              <a:rPr lang="en-GB" dirty="0"/>
              <a:t>:21. https://</a:t>
            </a:r>
            <a:r>
              <a:rPr lang="en-GB" dirty="0" err="1"/>
              <a:t>bmcmedicine.biomedcentral.com</a:t>
            </a:r>
            <a:r>
              <a:rPr lang="en-GB" dirty="0"/>
              <a:t>/articles/10.1186/1741-7015-11-21</a:t>
            </a:r>
          </a:p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2D16FCE-19BF-1641-90B7-F222A50F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E9BE03E-F6E1-724D-ADF5-DEF1E324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3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0D951-D9B0-2A4D-AD67-28E4E0770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br>
              <a:rPr lang="sk-SK" dirty="0"/>
            </a:b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A21C9F-4DD3-A544-ADE9-B8371A764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vision of the SUNI-SEA project is to have a set of evidence-based guidelines and instruments that can be used in South-East Asia and worldwide to scale-up hypertension and diabetes prevention and management programmes. </a:t>
            </a:r>
          </a:p>
          <a:p>
            <a:r>
              <a:rPr lang="en-GB" dirty="0"/>
              <a:t>It is expected  that the project results will be available for health institutions also in Slovakia to be applied for the same purpose.</a:t>
            </a:r>
          </a:p>
          <a:p>
            <a:r>
              <a:rPr lang="en-GB" dirty="0"/>
              <a:t>However,  the project team especially during  the first phases of the realisation of ambitious plan  see not only the benefits but also limitations of the work in the broad international environment.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5250586-08FD-974F-BE8F-4AC0F0D2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AD8B8AB-0414-B143-B72C-92451D46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6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9C292-252E-E142-A562-6BBAE192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ACBF0D-CFD4-1048-976C-F9E62117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559" y="1301467"/>
            <a:ext cx="8946541" cy="848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hlinkClick r:id="rId3"/>
              </a:rPr>
              <a:t>https://www.suni-sea.org/en/</a:t>
            </a:r>
            <a:r>
              <a:rPr lang="en-GB" sz="3200" dirty="0"/>
              <a:t> </a:t>
            </a:r>
          </a:p>
        </p:txBody>
      </p:sp>
      <p:pic>
        <p:nvPicPr>
          <p:cNvPr id="7" name="Obrázok 6" descr="Obrázok, na ktorom je osoba, muž, stôl, žena&#10;&#10;Automaticky generovaný popis">
            <a:extLst>
              <a:ext uri="{FF2B5EF4-FFF2-40B4-BE49-F238E27FC236}">
                <a16:creationId xmlns:a16="http://schemas.microsoft.com/office/drawing/2014/main" id="{6E9B14CE-47E7-CB46-97EC-9033B5CD2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783" y="2446461"/>
            <a:ext cx="9158514" cy="4226344"/>
          </a:xfrm>
          <a:prstGeom prst="rect">
            <a:avLst/>
          </a:prstGeom>
        </p:spPr>
      </p:pic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1AC1B8AB-F623-E64F-B38A-E51FF75F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2DA1CAD-DAA4-B549-8100-98238494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9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C999E-B734-224D-A9B1-0A3FA419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Presentation: </a:t>
            </a:r>
            <a:br>
              <a:rPr lang="en-GB" dirty="0"/>
            </a:br>
            <a:r>
              <a:rPr lang="en-GB" dirty="0"/>
              <a:t>Aims and Structure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3AF8C97-D9F9-6C47-9324-7F7D59D8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Aims:</a:t>
            </a:r>
          </a:p>
          <a:p>
            <a:pPr lvl="1"/>
            <a:r>
              <a:rPr lang="en-GB" dirty="0"/>
              <a:t>Set up the background for NCDs in developing world</a:t>
            </a:r>
          </a:p>
          <a:p>
            <a:pPr lvl="1"/>
            <a:r>
              <a:rPr lang="en-GB" dirty="0"/>
              <a:t>Describe the project SUNI SEA</a:t>
            </a:r>
          </a:p>
          <a:p>
            <a:pPr lvl="1"/>
            <a:endParaRPr lang="en-GB" dirty="0"/>
          </a:p>
          <a:p>
            <a:r>
              <a:rPr lang="en-GB" dirty="0"/>
              <a:t>Structure:</a:t>
            </a:r>
          </a:p>
          <a:p>
            <a:pPr lvl="1"/>
            <a:r>
              <a:rPr lang="en-GB" dirty="0"/>
              <a:t>The burden of NCDs in South East Asia</a:t>
            </a:r>
          </a:p>
          <a:p>
            <a:pPr lvl="1"/>
            <a:r>
              <a:rPr lang="en-GB" dirty="0"/>
              <a:t>The SUNI SEA Project</a:t>
            </a:r>
          </a:p>
          <a:p>
            <a:pPr lvl="1"/>
            <a:r>
              <a:rPr lang="en-GB" dirty="0"/>
              <a:t>The role of Trnava team</a:t>
            </a:r>
          </a:p>
          <a:p>
            <a:pPr lvl="1"/>
            <a:r>
              <a:rPr lang="en-GB" dirty="0"/>
              <a:t>Activities in the first year</a:t>
            </a:r>
          </a:p>
          <a:p>
            <a:pPr lvl="1"/>
            <a:r>
              <a:rPr lang="en-GB" dirty="0"/>
              <a:t>Next steps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84F65C6-C17A-DC4D-BD0D-5E625FADC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E66290C-DC99-8945-9168-14FC7C4C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7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0BCDB-846F-EC43-A6ED-DA29F390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noProof="0" dirty="0"/>
              <a:t>Background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EAA27B6-2125-DB41-BE75-7CBB8D4AA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Three quarters of all NCDs deaths are in Low- and Middle-Income Countries (LMIC). </a:t>
            </a:r>
          </a:p>
          <a:p>
            <a:r>
              <a:rPr lang="en-GB" noProof="0" dirty="0"/>
              <a:t>While countries in Europe struggle with ever-increasing costs of chronic diseases, Indonesia, Myanmar and Vietnam have developed innovative strategies to curb the epidemic of NCDs in an early phase. </a:t>
            </a:r>
          </a:p>
          <a:p>
            <a:r>
              <a:rPr lang="en-GB" noProof="0" dirty="0"/>
              <a:t> Horizon 2020 SUNISEA project role is  to  react  on  and support the exchange of experiences</a:t>
            </a:r>
          </a:p>
          <a:p>
            <a:endParaRPr lang="en-GB" noProof="0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FB2C951-B666-FF48-B605-B99E4B34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558992D-A563-DA41-B455-5C06B277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9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D533E-C92E-8043-9E6A-A3246C59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Vietnam</a:t>
            </a:r>
            <a:br>
              <a:rPr lang="en-GB" dirty="0"/>
            </a:br>
            <a:r>
              <a:rPr lang="sk-SK" sz="2400" dirty="0"/>
              <a:t>Top 10 </a:t>
            </a:r>
            <a:r>
              <a:rPr lang="sk-SK" sz="2400" dirty="0" err="1"/>
              <a:t>causes</a:t>
            </a:r>
            <a:r>
              <a:rPr lang="sk-SK" sz="2400" dirty="0"/>
              <a:t> of </a:t>
            </a:r>
            <a:r>
              <a:rPr lang="sk-SK" sz="2400" dirty="0" err="1"/>
              <a:t>years</a:t>
            </a:r>
            <a:r>
              <a:rPr lang="sk-SK" sz="2400" dirty="0"/>
              <a:t> of </a:t>
            </a:r>
            <a:r>
              <a:rPr lang="sk-SK" sz="2400" dirty="0" err="1"/>
              <a:t>life</a:t>
            </a:r>
            <a:r>
              <a:rPr lang="sk-SK" sz="2400" dirty="0"/>
              <a:t> </a:t>
            </a:r>
            <a:r>
              <a:rPr lang="sk-SK" sz="2400" dirty="0" err="1"/>
              <a:t>lost</a:t>
            </a:r>
            <a:r>
              <a:rPr lang="sk-SK" sz="2400" dirty="0"/>
              <a:t> (</a:t>
            </a:r>
            <a:r>
              <a:rPr lang="sk-SK" sz="2400" dirty="0" err="1"/>
              <a:t>YLLs</a:t>
            </a:r>
            <a:r>
              <a:rPr lang="sk-SK" sz="2400" dirty="0"/>
              <a:t>) in 2017 and percent change, 2007-2017, </a:t>
            </a:r>
            <a:r>
              <a:rPr lang="sk-SK" sz="2400" dirty="0" err="1"/>
              <a:t>all</a:t>
            </a:r>
            <a:r>
              <a:rPr lang="sk-SK" sz="2400" dirty="0"/>
              <a:t> </a:t>
            </a:r>
            <a:r>
              <a:rPr lang="sk-SK" sz="2400" dirty="0" err="1"/>
              <a:t>ages</a:t>
            </a:r>
            <a:endParaRPr lang="en-GB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FE2D4F6-02FC-E648-939A-914E3BE5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A773175-00EE-814A-BB94-AF7536A50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2000336"/>
            <a:ext cx="9055100" cy="4229100"/>
          </a:xfrm>
          <a:prstGeom prst="rect">
            <a:avLst/>
          </a:prstGeom>
        </p:spPr>
      </p:pic>
      <p:sp>
        <p:nvSpPr>
          <p:cNvPr id="6" name="Pravouholník 5">
            <a:extLst>
              <a:ext uri="{FF2B5EF4-FFF2-40B4-BE49-F238E27FC236}">
                <a16:creationId xmlns:a16="http://schemas.microsoft.com/office/drawing/2014/main" id="{01625F79-A07D-2948-B3F4-18D4EE0BF0FF}"/>
              </a:ext>
            </a:extLst>
          </p:cNvPr>
          <p:cNvSpPr/>
          <p:nvPr/>
        </p:nvSpPr>
        <p:spPr>
          <a:xfrm>
            <a:off x="343801" y="6405282"/>
            <a:ext cx="4272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</a:t>
            </a:r>
            <a:r>
              <a:rPr lang="en-GB" dirty="0" err="1"/>
              <a:t>www.healthdata.org</a:t>
            </a:r>
            <a:r>
              <a:rPr lang="en-GB" dirty="0"/>
              <a:t>/</a:t>
            </a:r>
            <a:r>
              <a:rPr lang="en-GB" dirty="0" err="1"/>
              <a:t>vietnam</a:t>
            </a:r>
            <a:endParaRPr lang="en-GB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84062FD-DA3F-434C-A268-3428C276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3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222C1-50BB-B845-82B3-F856A308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Myanmar</a:t>
            </a:r>
            <a:br>
              <a:rPr lang="en-GB" dirty="0"/>
            </a:br>
            <a:r>
              <a:rPr lang="sk-SK" sz="2400" dirty="0"/>
              <a:t>Top 10 </a:t>
            </a:r>
            <a:r>
              <a:rPr lang="sk-SK" sz="2400" dirty="0" err="1"/>
              <a:t>causes</a:t>
            </a:r>
            <a:r>
              <a:rPr lang="sk-SK" sz="2400" dirty="0"/>
              <a:t> of </a:t>
            </a:r>
            <a:r>
              <a:rPr lang="sk-SK" sz="2400" dirty="0" err="1"/>
              <a:t>years</a:t>
            </a:r>
            <a:r>
              <a:rPr lang="sk-SK" sz="2400" dirty="0"/>
              <a:t> of </a:t>
            </a:r>
            <a:r>
              <a:rPr lang="sk-SK" sz="2400" dirty="0" err="1"/>
              <a:t>life</a:t>
            </a:r>
            <a:r>
              <a:rPr lang="sk-SK" sz="2400" dirty="0"/>
              <a:t> </a:t>
            </a:r>
            <a:r>
              <a:rPr lang="sk-SK" sz="2400" dirty="0" err="1"/>
              <a:t>lost</a:t>
            </a:r>
            <a:r>
              <a:rPr lang="sk-SK" sz="2400" dirty="0"/>
              <a:t> (</a:t>
            </a:r>
            <a:r>
              <a:rPr lang="sk-SK" sz="2400" dirty="0" err="1"/>
              <a:t>YLLs</a:t>
            </a:r>
            <a:r>
              <a:rPr lang="sk-SK" sz="2400" dirty="0"/>
              <a:t>) in 2017 and percent change, 2007-2017, </a:t>
            </a:r>
            <a:r>
              <a:rPr lang="sk-SK" sz="2400" dirty="0" err="1"/>
              <a:t>all</a:t>
            </a:r>
            <a:r>
              <a:rPr lang="sk-SK" sz="2400" dirty="0"/>
              <a:t> </a:t>
            </a:r>
            <a:r>
              <a:rPr lang="sk-SK" sz="2400" dirty="0" err="1"/>
              <a:t>ages</a:t>
            </a:r>
            <a:endParaRPr lang="en-GB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C864CA7-F090-B649-8225-8D5BCA94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90D4E60-45BE-7A46-802D-9EE0D72EC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052770"/>
            <a:ext cx="9105900" cy="4432300"/>
          </a:xfrm>
          <a:prstGeom prst="rect">
            <a:avLst/>
          </a:prstGeom>
        </p:spPr>
      </p:pic>
      <p:sp>
        <p:nvSpPr>
          <p:cNvPr id="6" name="Pravouholník 5">
            <a:extLst>
              <a:ext uri="{FF2B5EF4-FFF2-40B4-BE49-F238E27FC236}">
                <a16:creationId xmlns:a16="http://schemas.microsoft.com/office/drawing/2014/main" id="{533ACEE8-1A89-0D4D-AAD0-771B9D081240}"/>
              </a:ext>
            </a:extLst>
          </p:cNvPr>
          <p:cNvSpPr/>
          <p:nvPr/>
        </p:nvSpPr>
        <p:spPr>
          <a:xfrm>
            <a:off x="143770" y="6485070"/>
            <a:ext cx="558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/>
              <a:t>Institute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Metrics</a:t>
            </a:r>
            <a:r>
              <a:rPr lang="sk-SK" dirty="0"/>
              <a:t> and </a:t>
            </a:r>
            <a:r>
              <a:rPr lang="sk-SK" dirty="0" err="1"/>
              <a:t>Evaluation</a:t>
            </a:r>
            <a:r>
              <a:rPr lang="sk-SK" dirty="0"/>
              <a:t> (IHME)</a:t>
            </a:r>
            <a:endParaRPr lang="en-GB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79F0D60-031D-AD4B-A625-83772FDE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1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518F4-F366-CB42-BA0B-531B9C25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sz="4400" dirty="0"/>
              <a:t>ndonesia</a:t>
            </a:r>
            <a:br>
              <a:rPr lang="en-GB" dirty="0"/>
            </a:br>
            <a:r>
              <a:rPr lang="sk-SK" sz="2400" dirty="0"/>
              <a:t>Top 10 </a:t>
            </a:r>
            <a:r>
              <a:rPr lang="sk-SK" sz="2400" dirty="0" err="1"/>
              <a:t>causes</a:t>
            </a:r>
            <a:r>
              <a:rPr lang="sk-SK" sz="2400" dirty="0"/>
              <a:t> of </a:t>
            </a:r>
            <a:r>
              <a:rPr lang="sk-SK" sz="2400" dirty="0" err="1"/>
              <a:t>years</a:t>
            </a:r>
            <a:r>
              <a:rPr lang="sk-SK" sz="2400" dirty="0"/>
              <a:t> of </a:t>
            </a:r>
            <a:r>
              <a:rPr lang="sk-SK" sz="2400" dirty="0" err="1"/>
              <a:t>life</a:t>
            </a:r>
            <a:r>
              <a:rPr lang="sk-SK" sz="2400" dirty="0"/>
              <a:t> </a:t>
            </a:r>
            <a:r>
              <a:rPr lang="sk-SK" sz="2400" dirty="0" err="1"/>
              <a:t>lost</a:t>
            </a:r>
            <a:r>
              <a:rPr lang="sk-SK" sz="2400" dirty="0"/>
              <a:t> (</a:t>
            </a:r>
            <a:r>
              <a:rPr lang="sk-SK" sz="2400" dirty="0" err="1"/>
              <a:t>YLLs</a:t>
            </a:r>
            <a:r>
              <a:rPr lang="sk-SK" sz="2400" dirty="0"/>
              <a:t>) in 2017 and percent change, 2007-2017, </a:t>
            </a:r>
            <a:r>
              <a:rPr lang="sk-SK" sz="2400" dirty="0" err="1"/>
              <a:t>all</a:t>
            </a:r>
            <a:r>
              <a:rPr lang="sk-SK" sz="2400" dirty="0"/>
              <a:t> </a:t>
            </a:r>
            <a:r>
              <a:rPr lang="sk-SK" sz="2400" dirty="0" err="1"/>
              <a:t>ages</a:t>
            </a:r>
            <a:endParaRPr lang="en-GB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73D037B-6F7A-9743-B72B-2EA1F044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A2F391E-FCFE-1A44-B3B2-9A6FEC798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2057264"/>
            <a:ext cx="9055100" cy="4140200"/>
          </a:xfrm>
          <a:prstGeom prst="rect">
            <a:avLst/>
          </a:prstGeom>
        </p:spPr>
      </p:pic>
      <p:sp>
        <p:nvSpPr>
          <p:cNvPr id="7" name="Zástupný objekt pre pätu 6">
            <a:extLst>
              <a:ext uri="{FF2B5EF4-FFF2-40B4-BE49-F238E27FC236}">
                <a16:creationId xmlns:a16="http://schemas.microsoft.com/office/drawing/2014/main" id="{064E62D1-0F66-4E4C-A4D0-B028CFFA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1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35107-4127-5643-9E27-5F314AB9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247" y="452718"/>
            <a:ext cx="5989586" cy="1400530"/>
          </a:xfrm>
        </p:spPr>
        <p:txBody>
          <a:bodyPr/>
          <a:lstStyle/>
          <a:p>
            <a:r>
              <a:rPr lang="en-GB" noProof="0" dirty="0"/>
              <a:t>Overall aim </a:t>
            </a:r>
            <a:r>
              <a:rPr lang="en-GB" dirty="0"/>
              <a:t>of the</a:t>
            </a:r>
            <a:br>
              <a:rPr lang="en-GB" dirty="0"/>
            </a:br>
            <a:r>
              <a:rPr lang="en-GB" dirty="0"/>
              <a:t>SUNI SEA project</a:t>
            </a:r>
            <a:endParaRPr lang="en-GB" noProof="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F15834-E28C-2F46-8A5B-33E893BEF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51774" cy="4195481"/>
          </a:xfrm>
        </p:spPr>
        <p:txBody>
          <a:bodyPr>
            <a:normAutofit/>
          </a:bodyPr>
          <a:lstStyle/>
          <a:p>
            <a:r>
              <a:rPr lang="en-GB" sz="2400" noProof="0" dirty="0"/>
              <a:t>Validate effective and cost-effective scaling-up strategies of evidence-based diabetes and hypertension prevention and management programmes and </a:t>
            </a:r>
          </a:p>
          <a:p>
            <a:r>
              <a:rPr lang="en-GB" sz="2400" noProof="0" dirty="0"/>
              <a:t>Apply results to enhance sustainable action. </a:t>
            </a:r>
          </a:p>
          <a:p>
            <a:endParaRPr lang="en-GB" sz="2400" noProof="0" dirty="0"/>
          </a:p>
          <a:p>
            <a:r>
              <a:rPr lang="en-GB" sz="2400" dirty="0"/>
              <a:t>Trnava University team is primarily involved in </a:t>
            </a:r>
            <a:r>
              <a:rPr lang="en-GB" sz="2400" noProof="0" dirty="0"/>
              <a:t>activities of the Work Package 3</a:t>
            </a:r>
            <a:r>
              <a:rPr lang="en-GB" sz="2400" dirty="0"/>
              <a:t> – internationalization of results</a:t>
            </a:r>
            <a:endParaRPr lang="en-GB" sz="2400" noProof="0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4874CF4-8AC7-1D43-8B10-77F2989E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851BFA-CDF0-C047-B0A3-7D5182FD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8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71A49-F20D-8946-BA94-6CEBDDCC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Project management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EBBF97-2EB7-DB48-BC3D-4D4FAF81E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89100"/>
            <a:ext cx="9621456" cy="49887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noProof="0" dirty="0"/>
              <a:t>Project coordinated by the University of Groningen </a:t>
            </a:r>
            <a:r>
              <a:rPr lang="en-GB" dirty="0"/>
              <a:t>with participation  </a:t>
            </a:r>
            <a:r>
              <a:rPr lang="en-GB" noProof="0" dirty="0"/>
              <a:t>of </a:t>
            </a:r>
          </a:p>
          <a:p>
            <a:r>
              <a:rPr lang="sk-SK" dirty="0" err="1"/>
              <a:t>University</a:t>
            </a:r>
            <a:r>
              <a:rPr lang="sk-SK" dirty="0"/>
              <a:t> </a:t>
            </a:r>
            <a:r>
              <a:rPr lang="sk-SK" dirty="0" err="1"/>
              <a:t>Medical</a:t>
            </a:r>
            <a:r>
              <a:rPr lang="sk-SK" dirty="0"/>
              <a:t> Center </a:t>
            </a:r>
            <a:r>
              <a:rPr lang="sk-SK" dirty="0" err="1"/>
              <a:t>Groningen</a:t>
            </a:r>
            <a:r>
              <a:rPr lang="sk-SK" dirty="0"/>
              <a:t>, </a:t>
            </a:r>
            <a:r>
              <a:rPr lang="sk-SK" dirty="0" err="1"/>
              <a:t>Netherlands</a:t>
            </a:r>
            <a:r>
              <a:rPr lang="en-GB" noProof="0" dirty="0"/>
              <a:t> </a:t>
            </a:r>
          </a:p>
          <a:p>
            <a:r>
              <a:rPr lang="sk-SK" dirty="0" err="1"/>
              <a:t>University</a:t>
            </a:r>
            <a:r>
              <a:rPr lang="sk-SK" dirty="0"/>
              <a:t> of </a:t>
            </a:r>
            <a:r>
              <a:rPr lang="sk-SK" dirty="0" err="1"/>
              <a:t>Groningen</a:t>
            </a:r>
            <a:r>
              <a:rPr lang="sk-SK" dirty="0"/>
              <a:t> (</a:t>
            </a:r>
            <a:r>
              <a:rPr lang="sk-SK" dirty="0" err="1"/>
              <a:t>Faculty</a:t>
            </a:r>
            <a:r>
              <a:rPr lang="sk-SK" dirty="0"/>
              <a:t> of </a:t>
            </a:r>
            <a:r>
              <a:rPr lang="sk-SK" dirty="0" err="1"/>
              <a:t>Economics</a:t>
            </a:r>
            <a:r>
              <a:rPr lang="sk-SK" dirty="0"/>
              <a:t> and Business), </a:t>
            </a:r>
            <a:r>
              <a:rPr lang="sk-SK" dirty="0" err="1"/>
              <a:t>Netherlands</a:t>
            </a:r>
            <a:endParaRPr lang="en-GB" noProof="0" dirty="0"/>
          </a:p>
          <a:p>
            <a:r>
              <a:rPr lang="sk-SK" dirty="0" err="1"/>
              <a:t>University</a:t>
            </a:r>
            <a:r>
              <a:rPr lang="sk-SK" dirty="0"/>
              <a:t> of </a:t>
            </a:r>
            <a:r>
              <a:rPr lang="sk-SK" dirty="0" err="1"/>
              <a:t>Passau</a:t>
            </a:r>
            <a:r>
              <a:rPr lang="sk-SK" dirty="0"/>
              <a:t>, </a:t>
            </a:r>
            <a:r>
              <a:rPr lang="sk-SK" dirty="0" err="1"/>
              <a:t>Germany</a:t>
            </a:r>
            <a:endParaRPr lang="sk-SK" dirty="0"/>
          </a:p>
          <a:p>
            <a:r>
              <a:rPr lang="sk-SK" dirty="0"/>
              <a:t>Trnava </a:t>
            </a:r>
            <a:r>
              <a:rPr lang="sk-SK" dirty="0" err="1"/>
              <a:t>University</a:t>
            </a:r>
            <a:r>
              <a:rPr lang="sk-SK" dirty="0"/>
              <a:t>, Slovak </a:t>
            </a:r>
            <a:r>
              <a:rPr lang="sk-SK" dirty="0" err="1"/>
              <a:t>Republic</a:t>
            </a:r>
            <a:endParaRPr lang="en-GB" noProof="0" dirty="0"/>
          </a:p>
          <a:p>
            <a:r>
              <a:rPr lang="sk-SK" dirty="0" err="1"/>
              <a:t>HelpAge</a:t>
            </a:r>
            <a:r>
              <a:rPr lang="sk-SK" dirty="0"/>
              <a:t> International</a:t>
            </a:r>
          </a:p>
          <a:p>
            <a:r>
              <a:rPr lang="sk-SK" dirty="0" err="1"/>
              <a:t>Age</a:t>
            </a:r>
            <a:r>
              <a:rPr lang="sk-SK" dirty="0"/>
              <a:t> International</a:t>
            </a: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Partners  in Indonesia, Myanmar and Vietnam  </a:t>
            </a:r>
          </a:p>
          <a:p>
            <a:r>
              <a:rPr lang="en-GB" dirty="0"/>
              <a:t>Thai Nguyen University of Medicine and Pharmacy, Vietnam</a:t>
            </a:r>
          </a:p>
          <a:p>
            <a:r>
              <a:rPr lang="en-GB" dirty="0"/>
              <a:t>Health Strategy and Policy Institute, Vietnam</a:t>
            </a:r>
          </a:p>
          <a:p>
            <a:r>
              <a:rPr lang="en-GB" dirty="0" err="1"/>
              <a:t>Sebelas</a:t>
            </a:r>
            <a:r>
              <a:rPr lang="en-GB" dirty="0"/>
              <a:t> </a:t>
            </a:r>
            <a:r>
              <a:rPr lang="en-GB" dirty="0" err="1"/>
              <a:t>Maret</a:t>
            </a:r>
            <a:r>
              <a:rPr lang="en-GB" dirty="0"/>
              <a:t> University, Indonesia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The project spans from 2019 to 2022.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A8892B6-8156-5549-BC6C-A56CA4B0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9CB2648-47BE-ED40-B219-7AE3964F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07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4A865-5401-FA42-8F98-7096CCC3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General approach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AB55C4-6190-A547-B834-06AE37A78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293" y="1726248"/>
            <a:ext cx="8946541" cy="46790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noProof="0" dirty="0"/>
              <a:t>Initial activities</a:t>
            </a:r>
          </a:p>
          <a:p>
            <a:r>
              <a:rPr lang="en-GB" noProof="0" dirty="0"/>
              <a:t>Identify a set of evidence-based interventions and based on systematic review of evidence</a:t>
            </a:r>
          </a:p>
          <a:p>
            <a:r>
              <a:rPr lang="en-GB" noProof="0" dirty="0"/>
              <a:t>scaling-up strategies for prevention and management of </a:t>
            </a:r>
            <a:r>
              <a:rPr lang="en-GB" b="1" noProof="0" dirty="0"/>
              <a:t>hypertension and diabetes.</a:t>
            </a:r>
          </a:p>
          <a:p>
            <a:pPr marL="0" indent="0">
              <a:buNone/>
            </a:pPr>
            <a:r>
              <a:rPr lang="en-GB" noProof="0" dirty="0"/>
              <a:t>In parallel</a:t>
            </a:r>
          </a:p>
          <a:p>
            <a:r>
              <a:rPr lang="en-GB" noProof="0" dirty="0"/>
              <a:t>perform cost-effectiveness analysis of ongoing interventions to identify the most cost-effective strategies.</a:t>
            </a:r>
          </a:p>
          <a:p>
            <a:r>
              <a:rPr lang="en-GB" noProof="0" dirty="0"/>
              <a:t>Collect data on baseline performance and after intervention based on guidelines recommendations</a:t>
            </a:r>
          </a:p>
          <a:p>
            <a:pPr marL="0" indent="0">
              <a:buNone/>
            </a:pPr>
            <a:r>
              <a:rPr lang="en-GB" noProof="0" dirty="0"/>
              <a:t>Finally</a:t>
            </a:r>
          </a:p>
          <a:p>
            <a:r>
              <a:rPr lang="en-GB" noProof="0" dirty="0"/>
              <a:t>improve and test guidelines and instruments for scaling-up prevention and management of hypertension and diabetes worldwide. The component is being coordinated from Trnava University.</a:t>
            </a:r>
          </a:p>
          <a:p>
            <a:endParaRPr lang="en-GB" noProof="0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3C5D297-DA4A-C54B-8439-CDE6730AB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CA650D4-5069-3343-ABCC-6DE9E54F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viera.rusnakova@truni.sk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65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Ión</Template>
  <TotalTime>745</TotalTime>
  <Words>1106</Words>
  <Application>Microsoft Macintosh PowerPoint</Application>
  <PresentationFormat>Širokouhlá</PresentationFormat>
  <Paragraphs>134</Paragraphs>
  <Slides>15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Helvetica</vt:lpstr>
      <vt:lpstr>Wingdings 3</vt:lpstr>
      <vt:lpstr>Ión</vt:lpstr>
      <vt:lpstr>Scaling-up strategies of EB diabetes and hypertension  prevention and management</vt:lpstr>
      <vt:lpstr>Presentation:  Aims and Structure</vt:lpstr>
      <vt:lpstr>Background</vt:lpstr>
      <vt:lpstr>Vietnam Top 10 causes of years of life lost (YLLs) in 2017 and percent change, 2007-2017, all ages</vt:lpstr>
      <vt:lpstr>Myanmar Top 10 causes of years of life lost (YLLs) in 2017 and percent change, 2007-2017, all ages</vt:lpstr>
      <vt:lpstr>Indonesia Top 10 causes of years of life lost (YLLs) in 2017 and percent change, 2007-2017, all ages</vt:lpstr>
      <vt:lpstr>Overall aim of the SUNI SEA project</vt:lpstr>
      <vt:lpstr>Project management </vt:lpstr>
      <vt:lpstr>General approach</vt:lpstr>
      <vt:lpstr>Expected results for Work Package 3  </vt:lpstr>
      <vt:lpstr>Work package 3</vt:lpstr>
      <vt:lpstr>Current activities </vt:lpstr>
      <vt:lpstr>Systematic reviews </vt:lpstr>
      <vt:lpstr>Conclusions </vt:lpstr>
      <vt:lpstr>More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Scaling-up strategies of evidence-based diabetes and hypertension prevention and management</dc:title>
  <dc:creator>Rusnáková Viera</dc:creator>
  <cp:lastModifiedBy>Martin Rusnak</cp:lastModifiedBy>
  <cp:revision>62</cp:revision>
  <dcterms:created xsi:type="dcterms:W3CDTF">2019-10-06T15:31:14Z</dcterms:created>
  <dcterms:modified xsi:type="dcterms:W3CDTF">2019-10-19T16:34:57Z</dcterms:modified>
</cp:coreProperties>
</file>