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20"/>
  </p:notesMasterIdLst>
  <p:sldIdLst>
    <p:sldId id="256" r:id="rId2"/>
    <p:sldId id="257" r:id="rId3"/>
    <p:sldId id="258" r:id="rId4"/>
    <p:sldId id="263" r:id="rId5"/>
    <p:sldId id="260" r:id="rId6"/>
    <p:sldId id="261" r:id="rId7"/>
    <p:sldId id="262" r:id="rId8"/>
    <p:sldId id="259" r:id="rId9"/>
    <p:sldId id="264" r:id="rId10"/>
    <p:sldId id="266" r:id="rId11"/>
    <p:sldId id="268" r:id="rId12"/>
    <p:sldId id="269" r:id="rId13"/>
    <p:sldId id="270" r:id="rId14"/>
    <p:sldId id="271" r:id="rId15"/>
    <p:sldId id="267" r:id="rId16"/>
    <p:sldId id="272" r:id="rId17"/>
    <p:sldId id="273" r:id="rId18"/>
    <p:sldId id="274" r:id="rId19"/>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17" d="100"/>
          <a:sy n="117" d="100"/>
        </p:scale>
        <p:origin x="2864" y="184"/>
      </p:cViewPr>
      <p:guideLst>
        <p:guide orient="horz" pos="2382"/>
        <p:guide pos="3173"/>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533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24DD0669-3EAC-F842-850C-1FFAE37E1C17}" type="datetimeFigureOut">
              <a:rPr lang="en-US" smtClean="0"/>
              <a:t>10/16/19</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8EDDD769-0A41-C44D-A74F-F9371E2120B1}" type="slidenum">
              <a:rPr lang="sk-SK" smtClean="0"/>
              <a:t>‹#›</a:t>
            </a:fld>
            <a:endParaRPr lang="sk-SK"/>
          </a:p>
        </p:txBody>
      </p:sp>
    </p:spTree>
    <p:extLst>
      <p:ext uri="{BB962C8B-B14F-4D97-AF65-F5344CB8AC3E}">
        <p14:creationId xmlns:p14="http://schemas.microsoft.com/office/powerpoint/2010/main" val="22733372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dirty="0"/>
              <a:t>https://</a:t>
            </a:r>
            <a:r>
              <a:rPr lang="en-GB" dirty="0" err="1"/>
              <a:t>www.thelancet.com</a:t>
            </a:r>
            <a:r>
              <a:rPr lang="en-GB" dirty="0"/>
              <a:t>/lancet/visualisations/</a:t>
            </a:r>
            <a:r>
              <a:rPr lang="en-GB" dirty="0" err="1"/>
              <a:t>gbd</a:t>
            </a:r>
            <a:r>
              <a:rPr lang="en-GB" dirty="0"/>
              <a:t>-compare</a:t>
            </a:r>
          </a:p>
        </p:txBody>
      </p:sp>
      <p:sp>
        <p:nvSpPr>
          <p:cNvPr id="4" name="Zástupný objekt pre číslo snímky 3"/>
          <p:cNvSpPr>
            <a:spLocks noGrp="1"/>
          </p:cNvSpPr>
          <p:nvPr>
            <p:ph type="sldNum" sz="quarter" idx="5"/>
          </p:nvPr>
        </p:nvSpPr>
        <p:spPr/>
        <p:txBody>
          <a:bodyPr/>
          <a:lstStyle/>
          <a:p>
            <a:fld id="{8EDDD769-0A41-C44D-A74F-F9371E2120B1}" type="slidenum">
              <a:rPr lang="sk-SK" smtClean="0"/>
              <a:t>4</a:t>
            </a:fld>
            <a:endParaRPr lang="sk-SK"/>
          </a:p>
        </p:txBody>
      </p:sp>
    </p:spTree>
    <p:extLst>
      <p:ext uri="{BB962C8B-B14F-4D97-AF65-F5344CB8AC3E}">
        <p14:creationId xmlns:p14="http://schemas.microsoft.com/office/powerpoint/2010/main" val="27599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JAMES, S.L. et al. </a:t>
            </a:r>
            <a:r>
              <a:rPr lang="sk-SK" dirty="0" err="1"/>
              <a:t>Global</a:t>
            </a:r>
            <a:r>
              <a:rPr lang="sk-SK" dirty="0"/>
              <a:t>, </a:t>
            </a:r>
            <a:r>
              <a:rPr lang="sk-SK" dirty="0" err="1"/>
              <a:t>regional</a:t>
            </a:r>
            <a:r>
              <a:rPr lang="sk-SK" dirty="0"/>
              <a:t>, and </a:t>
            </a:r>
            <a:r>
              <a:rPr lang="sk-SK" dirty="0" err="1"/>
              <a:t>national</a:t>
            </a:r>
            <a:r>
              <a:rPr lang="sk-SK" dirty="0"/>
              <a:t> </a:t>
            </a:r>
            <a:r>
              <a:rPr lang="sk-SK" dirty="0" err="1"/>
              <a:t>burden</a:t>
            </a:r>
            <a:r>
              <a:rPr lang="sk-SK" dirty="0"/>
              <a:t> of </a:t>
            </a:r>
            <a:r>
              <a:rPr lang="sk-SK" dirty="0" err="1"/>
              <a:t>traumatic</a:t>
            </a:r>
            <a:r>
              <a:rPr lang="sk-SK" dirty="0"/>
              <a:t> </a:t>
            </a:r>
            <a:r>
              <a:rPr lang="sk-SK" dirty="0" err="1"/>
              <a:t>brain</a:t>
            </a:r>
            <a:r>
              <a:rPr lang="sk-SK" dirty="0"/>
              <a:t> </a:t>
            </a:r>
            <a:r>
              <a:rPr lang="sk-SK" dirty="0" err="1"/>
              <a:t>injury</a:t>
            </a:r>
            <a:r>
              <a:rPr lang="sk-SK" dirty="0"/>
              <a:t> and </a:t>
            </a:r>
            <a:r>
              <a:rPr lang="sk-SK" dirty="0" err="1"/>
              <a:t>spinal</a:t>
            </a:r>
            <a:r>
              <a:rPr lang="sk-SK" dirty="0"/>
              <a:t> </a:t>
            </a:r>
            <a:r>
              <a:rPr lang="sk-SK" dirty="0" err="1"/>
              <a:t>cord</a:t>
            </a:r>
            <a:r>
              <a:rPr lang="sk-SK" dirty="0"/>
              <a:t> </a:t>
            </a:r>
            <a:r>
              <a:rPr lang="sk-SK" dirty="0" err="1"/>
              <a:t>injury</a:t>
            </a:r>
            <a:r>
              <a:rPr lang="sk-SK" dirty="0"/>
              <a:t>, 1990–2016: a </a:t>
            </a:r>
            <a:r>
              <a:rPr lang="sk-SK" dirty="0" err="1"/>
              <a:t>systematic</a:t>
            </a:r>
            <a:r>
              <a:rPr lang="sk-SK" dirty="0"/>
              <a:t> </a:t>
            </a:r>
            <a:r>
              <a:rPr lang="sk-SK" dirty="0" err="1"/>
              <a:t>analysis</a:t>
            </a:r>
            <a:r>
              <a:rPr lang="sk-SK" dirty="0"/>
              <a:t> </a:t>
            </a:r>
            <a:r>
              <a:rPr lang="sk-SK" dirty="0" err="1"/>
              <a:t>for</a:t>
            </a:r>
            <a:r>
              <a:rPr lang="sk-SK" dirty="0"/>
              <a:t> </a:t>
            </a:r>
            <a:r>
              <a:rPr lang="sk-SK" dirty="0" err="1"/>
              <a:t>the</a:t>
            </a:r>
            <a:r>
              <a:rPr lang="sk-SK" dirty="0"/>
              <a:t> </a:t>
            </a:r>
            <a:r>
              <a:rPr lang="sk-SK" dirty="0" err="1"/>
              <a:t>Global</a:t>
            </a:r>
            <a:r>
              <a:rPr lang="sk-SK" dirty="0"/>
              <a:t> </a:t>
            </a:r>
            <a:r>
              <a:rPr lang="sk-SK" dirty="0" err="1"/>
              <a:t>Burden</a:t>
            </a:r>
            <a:r>
              <a:rPr lang="sk-SK" dirty="0"/>
              <a:t> of </a:t>
            </a:r>
            <a:r>
              <a:rPr lang="sk-SK" dirty="0" err="1"/>
              <a:t>Disease</a:t>
            </a:r>
            <a:r>
              <a:rPr lang="sk-SK" dirty="0"/>
              <a:t> Study 2016. In </a:t>
            </a:r>
            <a:r>
              <a:rPr lang="sk-SK" i="1" dirty="0" err="1"/>
              <a:t>The</a:t>
            </a:r>
            <a:r>
              <a:rPr lang="sk-SK" i="1" dirty="0"/>
              <a:t> </a:t>
            </a:r>
            <a:r>
              <a:rPr lang="sk-SK" i="1" dirty="0" err="1"/>
              <a:t>Lancet</a:t>
            </a:r>
            <a:r>
              <a:rPr lang="sk-SK" i="1" dirty="0"/>
              <a:t> </a:t>
            </a:r>
            <a:r>
              <a:rPr lang="sk-SK" i="1" dirty="0" err="1"/>
              <a:t>Neurology</a:t>
            </a:r>
            <a:r>
              <a:rPr lang="sk-SK" dirty="0"/>
              <a:t> [online]. 2019. </a:t>
            </a:r>
            <a:r>
              <a:rPr lang="sk-SK" dirty="0" err="1"/>
              <a:t>Vol</a:t>
            </a:r>
            <a:r>
              <a:rPr lang="sk-SK" dirty="0"/>
              <a:t>. 18, no. 1, s. 56–87. Dostupné na internete: &lt;</a:t>
            </a:r>
            <a:r>
              <a:rPr lang="sk-SK" dirty="0" err="1"/>
              <a:t>https</a:t>
            </a:r>
            <a:r>
              <a:rPr lang="sk-SK" dirty="0"/>
              <a:t>://</a:t>
            </a:r>
            <a:r>
              <a:rPr lang="sk-SK" dirty="0" err="1"/>
              <a:t>www.thelancet.com</a:t>
            </a:r>
            <a:r>
              <a:rPr lang="sk-SK" dirty="0"/>
              <a:t>/</a:t>
            </a:r>
            <a:r>
              <a:rPr lang="sk-SK" dirty="0" err="1"/>
              <a:t>action</a:t>
            </a:r>
            <a:r>
              <a:rPr lang="sk-SK" dirty="0"/>
              <a:t>/</a:t>
            </a:r>
            <a:r>
              <a:rPr lang="sk-SK" dirty="0" err="1"/>
              <a:t>showPdf?pii</a:t>
            </a:r>
            <a:r>
              <a:rPr lang="sk-SK" dirty="0"/>
              <a:t>=S1474-4422%2818%2930415-0&gt;.</a:t>
            </a:r>
            <a:endParaRPr lang="en-GB" dirty="0"/>
          </a:p>
        </p:txBody>
      </p:sp>
      <p:sp>
        <p:nvSpPr>
          <p:cNvPr id="4" name="Zástupný objekt pre číslo snímky 3"/>
          <p:cNvSpPr>
            <a:spLocks noGrp="1"/>
          </p:cNvSpPr>
          <p:nvPr>
            <p:ph type="sldNum" sz="quarter" idx="5"/>
          </p:nvPr>
        </p:nvSpPr>
        <p:spPr/>
        <p:txBody>
          <a:bodyPr/>
          <a:lstStyle/>
          <a:p>
            <a:fld id="{8EDDD769-0A41-C44D-A74F-F9371E2120B1}" type="slidenum">
              <a:rPr lang="sk-SK" smtClean="0"/>
              <a:t>5</a:t>
            </a:fld>
            <a:endParaRPr lang="sk-SK"/>
          </a:p>
        </p:txBody>
      </p:sp>
    </p:spTree>
    <p:extLst>
      <p:ext uri="{BB962C8B-B14F-4D97-AF65-F5344CB8AC3E}">
        <p14:creationId xmlns:p14="http://schemas.microsoft.com/office/powerpoint/2010/main" val="71395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a:xfrm>
            <a:off x="629587" y="7659974"/>
            <a:ext cx="6364937" cy="1644364"/>
          </a:xfrm>
        </p:spPr>
        <p:txBody>
          <a:bodyPr/>
          <a:lstStyle/>
          <a:p>
            <a:r>
              <a:rPr lang="en-GB" dirty="0"/>
              <a:t>https://</a:t>
            </a:r>
            <a:r>
              <a:rPr lang="en-GB" dirty="0" err="1"/>
              <a:t>emedicine.medscape.com</a:t>
            </a:r>
            <a:r>
              <a:rPr lang="en-GB" dirty="0"/>
              <a:t>/article/326510-overview#a2</a:t>
            </a:r>
          </a:p>
        </p:txBody>
      </p:sp>
      <p:sp>
        <p:nvSpPr>
          <p:cNvPr id="4" name="Zástupný objekt pre číslo snímky 3"/>
          <p:cNvSpPr>
            <a:spLocks noGrp="1"/>
          </p:cNvSpPr>
          <p:nvPr>
            <p:ph type="sldNum" sz="quarter" idx="5"/>
          </p:nvPr>
        </p:nvSpPr>
        <p:spPr/>
        <p:txBody>
          <a:bodyPr/>
          <a:lstStyle/>
          <a:p>
            <a:fld id="{8EDDD769-0A41-C44D-A74F-F9371E2120B1}" type="slidenum">
              <a:rPr lang="sk-SK" smtClean="0"/>
              <a:t>8</a:t>
            </a:fld>
            <a:endParaRPr lang="sk-SK"/>
          </a:p>
        </p:txBody>
      </p:sp>
    </p:spTree>
    <p:extLst>
      <p:ext uri="{BB962C8B-B14F-4D97-AF65-F5344CB8AC3E}">
        <p14:creationId xmlns:p14="http://schemas.microsoft.com/office/powerpoint/2010/main" val="121244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1870616" y="396768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noProof="0"/>
              <a:t>Kliknutím upravte štýl predlohy nadpisu</a:t>
            </a:r>
            <a:endParaRPr lang="en-GB" noProof="0" dirty="0"/>
          </a:p>
        </p:txBody>
      </p:sp>
      <p:sp>
        <p:nvSpPr>
          <p:cNvPr id="3" name="Subtitle 2"/>
          <p:cNvSpPr>
            <a:spLocks noGrp="1"/>
          </p:cNvSpPr>
          <p:nvPr>
            <p:ph type="subTitle" idx="1"/>
          </p:nvPr>
        </p:nvSpPr>
        <p:spPr>
          <a:xfrm>
            <a:off x="2351034" y="3722416"/>
            <a:ext cx="6801208" cy="1597168"/>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noProof="0"/>
              <a:t>Kliknutím upravte štýl predlohy podnadpisu</a:t>
            </a:r>
            <a:endParaRPr lang="en-GB" noProof="0" dirty="0"/>
          </a:p>
        </p:txBody>
      </p:sp>
      <p:sp>
        <p:nvSpPr>
          <p:cNvPr id="15" name="Date Placeholder 14"/>
          <p:cNvSpPr>
            <a:spLocks noGrp="1"/>
          </p:cNvSpPr>
          <p:nvPr>
            <p:ph type="dt" sz="half" idx="10"/>
          </p:nvPr>
        </p:nvSpPr>
        <p:spPr/>
        <p:txBody>
          <a:bodyPr/>
          <a:lstStyle/>
          <a:p>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rusnakm@truni.sk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rusnakm@truni.sk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rusnakm@truni.sk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noProof="0"/>
              <a:t>Kliknite sem a upravte štýly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endParaRPr lang="en-GB" noProof="0" dirty="0"/>
          </a:p>
        </p:txBody>
      </p:sp>
      <p:sp>
        <p:nvSpPr>
          <p:cNvPr id="13" name="Title 12"/>
          <p:cNvSpPr>
            <a:spLocks noGrp="1"/>
          </p:cNvSpPr>
          <p:nvPr>
            <p:ph type="title"/>
          </p:nvPr>
        </p:nvSpPr>
        <p:spPr/>
        <p:txBody>
          <a:bodyPr/>
          <a:lstStyle/>
          <a:p>
            <a:r>
              <a:rPr lang="sk-SK" noProof="0"/>
              <a:t>Kliknutím upravte štýl predlohy nadpisu</a:t>
            </a:r>
            <a:endParaRPr lang="en-GB" noProof="0" dirty="0"/>
          </a:p>
        </p:txBody>
      </p:sp>
      <p:sp>
        <p:nvSpPr>
          <p:cNvPr id="14" name="Date Placeholder 13"/>
          <p:cNvSpPr>
            <a:spLocks noGrp="1"/>
          </p:cNvSpPr>
          <p:nvPr>
            <p:ph type="dt" sz="half" idx="10"/>
          </p:nvPr>
        </p:nvSpPr>
        <p:spPr/>
        <p:txBody>
          <a:bodyPr/>
          <a:lstStyle/>
          <a:p>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dirty="0" err="1"/>
              <a:t>rusnakm@truni.sk</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Kliknite sem a upravte štýly predlohy textu</a:t>
            </a:r>
          </a:p>
        </p:txBody>
      </p:sp>
      <p:sp>
        <p:nvSpPr>
          <p:cNvPr id="12" name="Date Placeholder 11"/>
          <p:cNvSpPr>
            <a:spLocks noGrp="1"/>
          </p:cNvSpPr>
          <p:nvPr>
            <p:ph type="dt" sz="half" idx="10"/>
          </p:nvPr>
        </p:nvSpPr>
        <p:spPr/>
        <p:txBody>
          <a:bodyPr/>
          <a:lstStyle/>
          <a:p>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rusnakm@truni.sk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rusnakm@truni.sk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Kliknite sem a upravte štýly predlohy textu</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Kliknite sem a upravte štýly predlohy textu</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rusnakm@truni.sk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rusnakm@truni.sk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rusnakm@truni.sk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Kliknite sem a upravte štýly predlohy textu</a:t>
            </a:r>
          </a:p>
        </p:txBody>
      </p:sp>
      <p:sp>
        <p:nvSpPr>
          <p:cNvPr id="15" name="Date Placeholder 14"/>
          <p:cNvSpPr>
            <a:spLocks noGrp="1"/>
          </p:cNvSpPr>
          <p:nvPr>
            <p:ph type="dt" sz="half" idx="10"/>
          </p:nvPr>
        </p:nvSpPr>
        <p:spPr/>
        <p:txBody>
          <a:bodyPr/>
          <a:lstStyle/>
          <a:p>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rusnakm@truni.sk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Kliknite sem a upravte štýly predlohy textu</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rusnakm@truni.sk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noProof="0"/>
              <a:t>Kliknutím upravte štýl predlohy nadpisu</a:t>
            </a:r>
            <a:endParaRPr lang="en-GB" noProof="0"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noProof="0"/>
              <a:t>Kliknite sem a upravte štýly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endParaRPr lang="en-GB" noProof="0" dirty="0"/>
          </a:p>
        </p:txBody>
      </p:sp>
      <p:sp>
        <p:nvSpPr>
          <p:cNvPr id="4" name="Date Placeholder 3"/>
          <p:cNvSpPr>
            <a:spLocks noGrp="1"/>
          </p:cNvSpPr>
          <p:nvPr>
            <p:ph type="dt" sz="half" idx="2"/>
          </p:nvPr>
        </p:nvSpPr>
        <p:spPr>
          <a:xfrm>
            <a:off x="7987308" y="6787309"/>
            <a:ext cx="1164934"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endParaRPr lang="en-GB"/>
          </a:p>
        </p:txBody>
      </p:sp>
      <p:sp>
        <p:nvSpPr>
          <p:cNvPr id="5" name="Footer Placeholder 4"/>
          <p:cNvSpPr>
            <a:spLocks noGrp="1"/>
          </p:cNvSpPr>
          <p:nvPr>
            <p:ph type="ftr" sz="quarter" idx="3"/>
          </p:nvPr>
        </p:nvSpPr>
        <p:spPr>
          <a:xfrm>
            <a:off x="2145002" y="6787309"/>
            <a:ext cx="5475399"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dirty="0" err="1"/>
              <a:t>rusnakm@truni.sk</a:t>
            </a:r>
            <a:endParaRPr lang="en-GB" dirty="0"/>
          </a:p>
        </p:txBody>
      </p:sp>
      <p:sp>
        <p:nvSpPr>
          <p:cNvPr id="6" name="Slide Number Placeholder 5"/>
          <p:cNvSpPr>
            <a:spLocks noGrp="1"/>
          </p:cNvSpPr>
          <p:nvPr>
            <p:ph type="sldNum" sz="quarter" idx="4"/>
          </p:nvPr>
        </p:nvSpPr>
        <p:spPr>
          <a:xfrm>
            <a:off x="856449" y="6787310"/>
            <a:ext cx="822862" cy="402652"/>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dirty="0">
                <a:effectLst/>
              </a:rPr>
              <a:t>Traumatic Brain Injuries – Silent Epidemics and How to React?</a:t>
            </a:r>
            <a:r>
              <a:rPr lang="sk-SK" sz="5400" dirty="0">
                <a:effectLst/>
              </a:rPr>
              <a:t> </a:t>
            </a:r>
            <a:endParaRPr lang="sk-SK" sz="5400" dirty="0"/>
          </a:p>
        </p:txBody>
      </p:sp>
      <p:sp>
        <p:nvSpPr>
          <p:cNvPr id="3" name="Subtitle 2"/>
          <p:cNvSpPr>
            <a:spLocks noGrp="1"/>
          </p:cNvSpPr>
          <p:nvPr>
            <p:ph type="subTitle" idx="1"/>
          </p:nvPr>
        </p:nvSpPr>
        <p:spPr>
          <a:xfrm>
            <a:off x="2351034" y="3722416"/>
            <a:ext cx="6801208" cy="2591298"/>
          </a:xfrm>
        </p:spPr>
        <p:txBody>
          <a:bodyPr>
            <a:normAutofit/>
          </a:bodyPr>
          <a:lstStyle/>
          <a:p>
            <a:r>
              <a:rPr lang="sk-SK" dirty="0"/>
              <a:t>Martin Rusnák</a:t>
            </a:r>
          </a:p>
          <a:p>
            <a:r>
              <a:rPr lang="sk-SK" dirty="0"/>
              <a:t>Marek </a:t>
            </a:r>
            <a:r>
              <a:rPr lang="sk-SK" dirty="0" err="1"/>
              <a:t>Majdan</a:t>
            </a:r>
            <a:endParaRPr lang="sk-SK" dirty="0"/>
          </a:p>
          <a:p>
            <a:r>
              <a:rPr lang="sk-SK" dirty="0"/>
              <a:t>Trnava </a:t>
            </a:r>
            <a:r>
              <a:rPr lang="sk-SK" dirty="0" err="1"/>
              <a:t>University</a:t>
            </a:r>
            <a:r>
              <a:rPr lang="sk-SK" dirty="0"/>
              <a:t> in Trnava, </a:t>
            </a:r>
            <a:r>
              <a:rPr lang="sk-SK" dirty="0" err="1"/>
              <a:t>Faculty</a:t>
            </a:r>
            <a:r>
              <a:rPr lang="sk-SK" dirty="0"/>
              <a:t> of </a:t>
            </a:r>
            <a:r>
              <a:rPr lang="sk-SK" dirty="0" err="1"/>
              <a:t>Health</a:t>
            </a:r>
            <a:r>
              <a:rPr lang="sk-SK" dirty="0"/>
              <a:t> </a:t>
            </a:r>
            <a:r>
              <a:rPr lang="sk-SK" dirty="0" err="1"/>
              <a:t>Sciences</a:t>
            </a:r>
            <a:r>
              <a:rPr lang="sk-SK" dirty="0"/>
              <a:t> and </a:t>
            </a:r>
            <a:r>
              <a:rPr lang="sk-SK" dirty="0" err="1"/>
              <a:t>Social</a:t>
            </a:r>
            <a:r>
              <a:rPr lang="sk-SK" dirty="0"/>
              <a:t> </a:t>
            </a:r>
            <a:r>
              <a:rPr lang="sk-SK" dirty="0" err="1"/>
              <a:t>Work</a:t>
            </a:r>
            <a:endParaRPr lang="sk-SK" dirty="0"/>
          </a:p>
          <a:p>
            <a:r>
              <a:rPr lang="sk-SK" dirty="0" err="1"/>
              <a:t>contact</a:t>
            </a:r>
            <a:r>
              <a:rPr lang="sk-SK" dirty="0"/>
              <a:t>: </a:t>
            </a:r>
            <a:r>
              <a:rPr lang="sk-SK" dirty="0" err="1"/>
              <a:t>rusnakm@truni.sk</a:t>
            </a:r>
            <a:endParaRPr lang="sk-SK" dirty="0"/>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16D7CCFE-0C2F-8B42-8E31-A1D2B034F9D7}"/>
              </a:ext>
            </a:extLst>
          </p:cNvPr>
          <p:cNvSpPr>
            <a:spLocks noGrp="1"/>
          </p:cNvSpPr>
          <p:nvPr>
            <p:ph type="body" idx="1"/>
          </p:nvPr>
        </p:nvSpPr>
        <p:spPr/>
        <p:txBody>
          <a:bodyPr/>
          <a:lstStyle/>
          <a:p>
            <a:endParaRPr lang="en-GB"/>
          </a:p>
        </p:txBody>
      </p:sp>
      <p:pic>
        <p:nvPicPr>
          <p:cNvPr id="5" name="Obrázok 4">
            <a:extLst>
              <a:ext uri="{FF2B5EF4-FFF2-40B4-BE49-F238E27FC236}">
                <a16:creationId xmlns:a16="http://schemas.microsoft.com/office/drawing/2014/main" id="{8E4BB479-EF6C-5545-AA8C-B5C8DEF62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58" y="446314"/>
            <a:ext cx="9016327" cy="6769311"/>
          </a:xfrm>
          <a:prstGeom prst="rect">
            <a:avLst/>
          </a:prstGeom>
        </p:spPr>
      </p:pic>
      <p:sp>
        <p:nvSpPr>
          <p:cNvPr id="3" name="Zástupný objekt pre pätu 2">
            <a:extLst>
              <a:ext uri="{FF2B5EF4-FFF2-40B4-BE49-F238E27FC236}">
                <a16:creationId xmlns:a16="http://schemas.microsoft.com/office/drawing/2014/main" id="{AEBE6778-1184-F749-8192-06A07A0B0978}"/>
              </a:ext>
            </a:extLst>
          </p:cNvPr>
          <p:cNvSpPr>
            <a:spLocks noGrp="1"/>
          </p:cNvSpPr>
          <p:nvPr>
            <p:ph type="ftr" sz="quarter" idx="12"/>
          </p:nvPr>
        </p:nvSpPr>
        <p:spPr/>
        <p:txBody>
          <a:bodyPr/>
          <a:lstStyle/>
          <a:p>
            <a:r>
              <a:rPr lang="en-GB"/>
              <a:t>rusnakm@truni.sk</a:t>
            </a:r>
          </a:p>
        </p:txBody>
      </p:sp>
      <p:sp>
        <p:nvSpPr>
          <p:cNvPr id="4" name="Zástupný objekt pre číslo snímky 3">
            <a:extLst>
              <a:ext uri="{FF2B5EF4-FFF2-40B4-BE49-F238E27FC236}">
                <a16:creationId xmlns:a16="http://schemas.microsoft.com/office/drawing/2014/main" id="{EC57F5AA-154D-BB4E-8913-AA522EB864D9}"/>
              </a:ext>
            </a:extLst>
          </p:cNvPr>
          <p:cNvSpPr>
            <a:spLocks noGrp="1"/>
          </p:cNvSpPr>
          <p:nvPr>
            <p:ph type="sldNum" sz="quarter" idx="11"/>
          </p:nvPr>
        </p:nvSpPr>
        <p:spPr/>
        <p:txBody>
          <a:bodyPr/>
          <a:lstStyle/>
          <a:p>
            <a:fld id="{B7D8D926-BC77-48DB-9B94-D8C2D2386DFA}" type="slidenum">
              <a:rPr lang="en-GB" smtClean="0"/>
              <a:pPr/>
              <a:t>10</a:t>
            </a:fld>
            <a:endParaRPr lang="en-GB"/>
          </a:p>
        </p:txBody>
      </p:sp>
    </p:spTree>
    <p:extLst>
      <p:ext uri="{BB962C8B-B14F-4D97-AF65-F5344CB8AC3E}">
        <p14:creationId xmlns:p14="http://schemas.microsoft.com/office/powerpoint/2010/main" val="294444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3EA7E034-B291-5F44-84FC-2B26C8318F5C}"/>
              </a:ext>
            </a:extLst>
          </p:cNvPr>
          <p:cNvSpPr>
            <a:spLocks noGrp="1"/>
          </p:cNvSpPr>
          <p:nvPr>
            <p:ph idx="1"/>
          </p:nvPr>
        </p:nvSpPr>
        <p:spPr>
          <a:xfrm>
            <a:off x="1306286" y="756287"/>
            <a:ext cx="7761991" cy="4033519"/>
          </a:xfrm>
        </p:spPr>
        <p:txBody>
          <a:bodyPr/>
          <a:lstStyle/>
          <a:p>
            <a:r>
              <a:rPr lang="en-GB" dirty="0"/>
              <a:t>﻿Change Human Factors Voluntarily </a:t>
            </a:r>
          </a:p>
          <a:p>
            <a:r>
              <a:rPr lang="en-GB" dirty="0"/>
              <a:t>Laws and Rules Directed at Individual </a:t>
            </a:r>
            <a:r>
              <a:rPr lang="en-GB" dirty="0" err="1"/>
              <a:t>Behavior</a:t>
            </a:r>
            <a:endParaRPr lang="en-GB" dirty="0"/>
          </a:p>
          <a:p>
            <a:r>
              <a:rPr lang="en-GB" dirty="0"/>
              <a:t>Agent, Vehicle, and Environmental Modifications </a:t>
            </a:r>
          </a:p>
          <a:p>
            <a:r>
              <a:rPr lang="en-GB" dirty="0"/>
              <a:t>Postinjury Treatment and Rehabilitation </a:t>
            </a:r>
          </a:p>
          <a:p>
            <a:r>
              <a:rPr lang="en-GB" dirty="0"/>
              <a:t>Injury Epidemiology and Economics</a:t>
            </a:r>
          </a:p>
        </p:txBody>
      </p:sp>
      <p:sp>
        <p:nvSpPr>
          <p:cNvPr id="4" name="Nadpis 3">
            <a:extLst>
              <a:ext uri="{FF2B5EF4-FFF2-40B4-BE49-F238E27FC236}">
                <a16:creationId xmlns:a16="http://schemas.microsoft.com/office/drawing/2014/main" id="{7184C580-6D12-A247-8ABF-8189DBD17132}"/>
              </a:ext>
            </a:extLst>
          </p:cNvPr>
          <p:cNvSpPr>
            <a:spLocks noGrp="1"/>
          </p:cNvSpPr>
          <p:nvPr>
            <p:ph type="title"/>
          </p:nvPr>
        </p:nvSpPr>
        <p:spPr/>
        <p:txBody>
          <a:bodyPr/>
          <a:lstStyle/>
          <a:p>
            <a:r>
              <a:rPr lang="en-GB" sz="4800" dirty="0"/>
              <a:t>From prevention to treatment and rehabilitation</a:t>
            </a:r>
          </a:p>
        </p:txBody>
      </p:sp>
      <p:sp>
        <p:nvSpPr>
          <p:cNvPr id="6" name="Pravouholník 5">
            <a:extLst>
              <a:ext uri="{FF2B5EF4-FFF2-40B4-BE49-F238E27FC236}">
                <a16:creationId xmlns:a16="http://schemas.microsoft.com/office/drawing/2014/main" id="{EEF15CCE-8785-9949-8972-1637DE5105EE}"/>
              </a:ext>
            </a:extLst>
          </p:cNvPr>
          <p:cNvSpPr/>
          <p:nvPr/>
        </p:nvSpPr>
        <p:spPr>
          <a:xfrm>
            <a:off x="656431" y="6596562"/>
            <a:ext cx="8763000" cy="574260"/>
          </a:xfrm>
          <a:prstGeom prst="rect">
            <a:avLst/>
          </a:prstGeom>
        </p:spPr>
        <p:txBody>
          <a:bodyPr wrap="square">
            <a:spAutoFit/>
          </a:bodyPr>
          <a:lstStyle/>
          <a:p>
            <a:r>
              <a:rPr lang="sk-SK" dirty="0">
                <a:solidFill>
                  <a:schemeClr val="tx1"/>
                </a:solidFill>
              </a:rPr>
              <a:t>ROBERTSON, L.S. </a:t>
            </a:r>
            <a:r>
              <a:rPr lang="sk-SK" i="1" dirty="0" err="1">
                <a:solidFill>
                  <a:schemeClr val="tx1"/>
                </a:solidFill>
              </a:rPr>
              <a:t>Injury</a:t>
            </a:r>
            <a:r>
              <a:rPr lang="sk-SK" i="1" dirty="0">
                <a:solidFill>
                  <a:schemeClr val="tx1"/>
                </a:solidFill>
              </a:rPr>
              <a:t> </a:t>
            </a:r>
            <a:r>
              <a:rPr lang="sk-SK" i="1" dirty="0" err="1">
                <a:solidFill>
                  <a:schemeClr val="tx1"/>
                </a:solidFill>
              </a:rPr>
              <a:t>Epidemiology</a:t>
            </a:r>
            <a:r>
              <a:rPr lang="sk-SK" i="1" dirty="0">
                <a:solidFill>
                  <a:schemeClr val="tx1"/>
                </a:solidFill>
              </a:rPr>
              <a:t>: </a:t>
            </a:r>
            <a:r>
              <a:rPr lang="sk-SK" i="1" dirty="0" err="1">
                <a:solidFill>
                  <a:schemeClr val="tx1"/>
                </a:solidFill>
              </a:rPr>
              <a:t>Research</a:t>
            </a:r>
            <a:r>
              <a:rPr lang="sk-SK" i="1" dirty="0">
                <a:solidFill>
                  <a:schemeClr val="tx1"/>
                </a:solidFill>
              </a:rPr>
              <a:t> and </a:t>
            </a:r>
            <a:r>
              <a:rPr lang="sk-SK" i="1" dirty="0" err="1">
                <a:solidFill>
                  <a:schemeClr val="tx1"/>
                </a:solidFill>
              </a:rPr>
              <a:t>Control</a:t>
            </a:r>
            <a:r>
              <a:rPr lang="sk-SK" i="1" dirty="0">
                <a:solidFill>
                  <a:schemeClr val="tx1"/>
                </a:solidFill>
              </a:rPr>
              <a:t> </a:t>
            </a:r>
            <a:r>
              <a:rPr lang="sk-SK" i="1" dirty="0" err="1">
                <a:solidFill>
                  <a:schemeClr val="tx1"/>
                </a:solidFill>
              </a:rPr>
              <a:t>Strategies</a:t>
            </a:r>
            <a:r>
              <a:rPr lang="sk-SK" dirty="0">
                <a:solidFill>
                  <a:schemeClr val="tx1"/>
                </a:solidFill>
              </a:rPr>
              <a:t> [online]. . [</a:t>
            </a:r>
            <a:r>
              <a:rPr lang="sk-SK" dirty="0" err="1">
                <a:solidFill>
                  <a:schemeClr val="tx1"/>
                </a:solidFill>
              </a:rPr>
              <a:t>s.l</a:t>
            </a:r>
            <a:r>
              <a:rPr lang="sk-SK" dirty="0">
                <a:solidFill>
                  <a:schemeClr val="tx1"/>
                </a:solidFill>
              </a:rPr>
              <a:t>.]: </a:t>
            </a:r>
            <a:r>
              <a:rPr lang="sk-SK" dirty="0" err="1">
                <a:solidFill>
                  <a:schemeClr val="tx1"/>
                </a:solidFill>
              </a:rPr>
              <a:t>Oxford</a:t>
            </a:r>
            <a:r>
              <a:rPr lang="sk-SK" dirty="0">
                <a:solidFill>
                  <a:schemeClr val="tx1"/>
                </a:solidFill>
              </a:rPr>
              <a:t> </a:t>
            </a:r>
            <a:r>
              <a:rPr lang="sk-SK" dirty="0" err="1">
                <a:solidFill>
                  <a:schemeClr val="tx1"/>
                </a:solidFill>
              </a:rPr>
              <a:t>University</a:t>
            </a:r>
            <a:r>
              <a:rPr lang="sk-SK" dirty="0">
                <a:solidFill>
                  <a:schemeClr val="tx1"/>
                </a:solidFill>
              </a:rPr>
              <a:t> Press, 1998. ISBN 9780195122022.</a:t>
            </a:r>
            <a:endParaRPr lang="en-GB" dirty="0">
              <a:solidFill>
                <a:schemeClr val="tx1"/>
              </a:solidFill>
            </a:endParaRPr>
          </a:p>
        </p:txBody>
      </p:sp>
      <p:sp>
        <p:nvSpPr>
          <p:cNvPr id="2" name="Zástupný objekt pre pätu 1">
            <a:extLst>
              <a:ext uri="{FF2B5EF4-FFF2-40B4-BE49-F238E27FC236}">
                <a16:creationId xmlns:a16="http://schemas.microsoft.com/office/drawing/2014/main" id="{3DD730BA-8275-1B4F-9EC4-74FE05F60EE3}"/>
              </a:ext>
            </a:extLst>
          </p:cNvPr>
          <p:cNvSpPr>
            <a:spLocks noGrp="1"/>
          </p:cNvSpPr>
          <p:nvPr>
            <p:ph type="ftr" sz="quarter" idx="12"/>
          </p:nvPr>
        </p:nvSpPr>
        <p:spPr/>
        <p:txBody>
          <a:bodyPr/>
          <a:lstStyle/>
          <a:p>
            <a:r>
              <a:rPr lang="en-GB"/>
              <a:t>rusnakm@truni.sk</a:t>
            </a:r>
            <a:endParaRPr lang="en-GB" dirty="0"/>
          </a:p>
        </p:txBody>
      </p:sp>
      <p:sp>
        <p:nvSpPr>
          <p:cNvPr id="3" name="Zástupný objekt pre číslo snímky 2">
            <a:extLst>
              <a:ext uri="{FF2B5EF4-FFF2-40B4-BE49-F238E27FC236}">
                <a16:creationId xmlns:a16="http://schemas.microsoft.com/office/drawing/2014/main" id="{FE9A1281-97B0-5C45-8352-2EFD0983CC24}"/>
              </a:ext>
            </a:extLst>
          </p:cNvPr>
          <p:cNvSpPr>
            <a:spLocks noGrp="1"/>
          </p:cNvSpPr>
          <p:nvPr>
            <p:ph type="sldNum" sz="quarter" idx="11"/>
          </p:nvPr>
        </p:nvSpPr>
        <p:spPr/>
        <p:txBody>
          <a:bodyPr/>
          <a:lstStyle/>
          <a:p>
            <a:fld id="{20C92893-8C51-46CF-9D47-24B3C575AFAA}" type="slidenum">
              <a:rPr lang="en-GB" smtClean="0"/>
              <a:pPr/>
              <a:t>11</a:t>
            </a:fld>
            <a:endParaRPr lang="en-GB"/>
          </a:p>
        </p:txBody>
      </p:sp>
    </p:spTree>
    <p:extLst>
      <p:ext uri="{BB962C8B-B14F-4D97-AF65-F5344CB8AC3E}">
        <p14:creationId xmlns:p14="http://schemas.microsoft.com/office/powerpoint/2010/main" val="75170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5A5EE07-13B5-394A-8EFC-68CF8E1E5D0B}"/>
              </a:ext>
            </a:extLst>
          </p:cNvPr>
          <p:cNvSpPr>
            <a:spLocks noGrp="1"/>
          </p:cNvSpPr>
          <p:nvPr>
            <p:ph idx="1"/>
          </p:nvPr>
        </p:nvSpPr>
        <p:spPr>
          <a:xfrm>
            <a:off x="993649" y="386173"/>
            <a:ext cx="8088563" cy="4185827"/>
          </a:xfrm>
        </p:spPr>
        <p:txBody>
          <a:bodyPr>
            <a:normAutofit/>
          </a:bodyPr>
          <a:lstStyle/>
          <a:p>
            <a:r>
              <a:rPr lang="en-GB" sz="2400" dirty="0"/>
              <a:t>﻿ Attempts to change abilities, such as driving skills among drivers and strength and gait among the elderly; </a:t>
            </a:r>
          </a:p>
          <a:p>
            <a:r>
              <a:rPr lang="en-GB" sz="2400" dirty="0"/>
              <a:t>Attempts to change </a:t>
            </a:r>
            <a:r>
              <a:rPr lang="en-GB" sz="2400" dirty="0" err="1"/>
              <a:t>behaviors</a:t>
            </a:r>
            <a:r>
              <a:rPr lang="en-GB" sz="2400" dirty="0"/>
              <a:t> that are presumed or known to contribute to risk, such as storage of materials hazardous to children, violent responses to peer challenges, speeding, and alcohol use; </a:t>
            </a:r>
          </a:p>
          <a:p>
            <a:r>
              <a:rPr lang="en-GB" sz="2400" dirty="0"/>
              <a:t>Attempts to increase use of protection, such as child restraints, seat belts, motorcycle and bicycle helmets, and certain sports equipment.</a:t>
            </a:r>
          </a:p>
        </p:txBody>
      </p:sp>
      <p:sp>
        <p:nvSpPr>
          <p:cNvPr id="3" name="Nadpis 2">
            <a:extLst>
              <a:ext uri="{FF2B5EF4-FFF2-40B4-BE49-F238E27FC236}">
                <a16:creationId xmlns:a16="http://schemas.microsoft.com/office/drawing/2014/main" id="{216FC9E0-1FE7-694E-8C26-292F7085C4EE}"/>
              </a:ext>
            </a:extLst>
          </p:cNvPr>
          <p:cNvSpPr>
            <a:spLocks noGrp="1"/>
          </p:cNvSpPr>
          <p:nvPr>
            <p:ph type="title"/>
          </p:nvPr>
        </p:nvSpPr>
        <p:spPr>
          <a:xfrm>
            <a:off x="769625" y="4691287"/>
            <a:ext cx="8312587" cy="1008380"/>
          </a:xfrm>
        </p:spPr>
        <p:txBody>
          <a:bodyPr/>
          <a:lstStyle/>
          <a:p>
            <a:r>
              <a:rPr lang="en-GB" sz="4000" dirty="0"/>
              <a:t>Programs aimed at changing human factors without resort to law</a:t>
            </a:r>
          </a:p>
        </p:txBody>
      </p:sp>
      <p:sp>
        <p:nvSpPr>
          <p:cNvPr id="4" name="Zástupný objekt pre pätu 3">
            <a:extLst>
              <a:ext uri="{FF2B5EF4-FFF2-40B4-BE49-F238E27FC236}">
                <a16:creationId xmlns:a16="http://schemas.microsoft.com/office/drawing/2014/main" id="{F22BDF5B-D094-624F-BF90-E32D9F1470E0}"/>
              </a:ext>
            </a:extLst>
          </p:cNvPr>
          <p:cNvSpPr>
            <a:spLocks noGrp="1"/>
          </p:cNvSpPr>
          <p:nvPr>
            <p:ph type="ftr" sz="quarter" idx="12"/>
          </p:nvPr>
        </p:nvSpPr>
        <p:spPr/>
        <p:txBody>
          <a:bodyPr/>
          <a:lstStyle/>
          <a:p>
            <a:r>
              <a:rPr lang="en-GB"/>
              <a:t>rusnakm@truni.sk</a:t>
            </a:r>
            <a:endParaRPr lang="en-GB" dirty="0"/>
          </a:p>
        </p:txBody>
      </p:sp>
      <p:sp>
        <p:nvSpPr>
          <p:cNvPr id="5" name="Zástupný objekt pre číslo snímky 4">
            <a:extLst>
              <a:ext uri="{FF2B5EF4-FFF2-40B4-BE49-F238E27FC236}">
                <a16:creationId xmlns:a16="http://schemas.microsoft.com/office/drawing/2014/main" id="{15109181-7E65-614C-8412-A9082D964313}"/>
              </a:ext>
            </a:extLst>
          </p:cNvPr>
          <p:cNvSpPr>
            <a:spLocks noGrp="1"/>
          </p:cNvSpPr>
          <p:nvPr>
            <p:ph type="sldNum" sz="quarter" idx="11"/>
          </p:nvPr>
        </p:nvSpPr>
        <p:spPr/>
        <p:txBody>
          <a:bodyPr/>
          <a:lstStyle/>
          <a:p>
            <a:fld id="{20C92893-8C51-46CF-9D47-24B3C575AFAA}" type="slidenum">
              <a:rPr lang="en-GB" smtClean="0"/>
              <a:pPr/>
              <a:t>12</a:t>
            </a:fld>
            <a:endParaRPr lang="en-GB"/>
          </a:p>
        </p:txBody>
      </p:sp>
    </p:spTree>
    <p:extLst>
      <p:ext uri="{BB962C8B-B14F-4D97-AF65-F5344CB8AC3E}">
        <p14:creationId xmlns:p14="http://schemas.microsoft.com/office/powerpoint/2010/main" val="422902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5B72E10-FCD5-3E4E-841F-772F0A96BB02}"/>
              </a:ext>
            </a:extLst>
          </p:cNvPr>
          <p:cNvSpPr>
            <a:spLocks noGrp="1"/>
          </p:cNvSpPr>
          <p:nvPr>
            <p:ph idx="1"/>
          </p:nvPr>
        </p:nvSpPr>
        <p:spPr>
          <a:xfrm>
            <a:off x="755690" y="756287"/>
            <a:ext cx="8312587" cy="4262027"/>
          </a:xfrm>
        </p:spPr>
        <p:txBody>
          <a:bodyPr/>
          <a:lstStyle/>
          <a:p>
            <a:r>
              <a:rPr lang="en-GB" dirty="0"/>
              <a:t>﻿Epidemiological data may provide lawmakers and administrators with information to justify, change, or repeal laws or rules;</a:t>
            </a:r>
          </a:p>
          <a:p>
            <a:r>
              <a:rPr lang="en-GB" dirty="0"/>
              <a:t>﻿Examples of </a:t>
            </a:r>
            <a:r>
              <a:rPr lang="en-GB" b="1" i="1" dirty="0"/>
              <a:t>proscribed </a:t>
            </a:r>
            <a:r>
              <a:rPr lang="en-GB" b="1" i="1" dirty="0" err="1"/>
              <a:t>behaviors</a:t>
            </a:r>
            <a:r>
              <a:rPr lang="en-GB" b="1" i="1" dirty="0"/>
              <a:t> </a:t>
            </a:r>
            <a:r>
              <a:rPr lang="en-GB" dirty="0"/>
              <a:t>are drunk driving and exceeding posted speed limits in motor vehicles. </a:t>
            </a:r>
          </a:p>
          <a:p>
            <a:r>
              <a:rPr lang="en-GB" dirty="0"/>
              <a:t>Examples of </a:t>
            </a:r>
            <a:r>
              <a:rPr lang="en-GB" b="1" i="1" dirty="0"/>
              <a:t>protective laws </a:t>
            </a:r>
            <a:r>
              <a:rPr lang="en-GB" dirty="0"/>
              <a:t>include required use of hardhats at work- sites, required use of helmets by motorcyclists, and required use of seat belts or child restraints by vehicle occupants.</a:t>
            </a:r>
          </a:p>
          <a:p>
            <a:endParaRPr lang="en-GB" dirty="0"/>
          </a:p>
        </p:txBody>
      </p:sp>
      <p:sp>
        <p:nvSpPr>
          <p:cNvPr id="3" name="Nadpis 2">
            <a:extLst>
              <a:ext uri="{FF2B5EF4-FFF2-40B4-BE49-F238E27FC236}">
                <a16:creationId xmlns:a16="http://schemas.microsoft.com/office/drawing/2014/main" id="{C6923E9E-482D-F646-8C76-DC739791B395}"/>
              </a:ext>
            </a:extLst>
          </p:cNvPr>
          <p:cNvSpPr>
            <a:spLocks noGrp="1"/>
          </p:cNvSpPr>
          <p:nvPr>
            <p:ph type="title"/>
          </p:nvPr>
        </p:nvSpPr>
        <p:spPr>
          <a:xfrm>
            <a:off x="881637" y="5798183"/>
            <a:ext cx="8312587" cy="1008380"/>
          </a:xfrm>
        </p:spPr>
        <p:txBody>
          <a:bodyPr/>
          <a:lstStyle/>
          <a:p>
            <a:r>
              <a:rPr lang="en-GB" dirty="0"/>
              <a:t>Enforcement of laws and regulations</a:t>
            </a:r>
          </a:p>
        </p:txBody>
      </p:sp>
      <p:sp>
        <p:nvSpPr>
          <p:cNvPr id="4" name="Zástupný objekt pre pätu 3">
            <a:extLst>
              <a:ext uri="{FF2B5EF4-FFF2-40B4-BE49-F238E27FC236}">
                <a16:creationId xmlns:a16="http://schemas.microsoft.com/office/drawing/2014/main" id="{4F35E609-45A0-7E45-9EDA-D4FB7CB37538}"/>
              </a:ext>
            </a:extLst>
          </p:cNvPr>
          <p:cNvSpPr>
            <a:spLocks noGrp="1"/>
          </p:cNvSpPr>
          <p:nvPr>
            <p:ph type="ftr" sz="quarter" idx="12"/>
          </p:nvPr>
        </p:nvSpPr>
        <p:spPr/>
        <p:txBody>
          <a:bodyPr/>
          <a:lstStyle/>
          <a:p>
            <a:r>
              <a:rPr lang="en-GB"/>
              <a:t>rusnakm@truni.sk</a:t>
            </a:r>
            <a:endParaRPr lang="en-GB" dirty="0"/>
          </a:p>
        </p:txBody>
      </p:sp>
      <p:sp>
        <p:nvSpPr>
          <p:cNvPr id="5" name="Zástupný objekt pre číslo snímky 4">
            <a:extLst>
              <a:ext uri="{FF2B5EF4-FFF2-40B4-BE49-F238E27FC236}">
                <a16:creationId xmlns:a16="http://schemas.microsoft.com/office/drawing/2014/main" id="{7BEC3FC7-1E07-EB44-8DE8-75335F2C5580}"/>
              </a:ext>
            </a:extLst>
          </p:cNvPr>
          <p:cNvSpPr>
            <a:spLocks noGrp="1"/>
          </p:cNvSpPr>
          <p:nvPr>
            <p:ph type="sldNum" sz="quarter" idx="11"/>
          </p:nvPr>
        </p:nvSpPr>
        <p:spPr/>
        <p:txBody>
          <a:bodyPr/>
          <a:lstStyle/>
          <a:p>
            <a:fld id="{20C92893-8C51-46CF-9D47-24B3C575AFAA}" type="slidenum">
              <a:rPr lang="en-GB" smtClean="0"/>
              <a:pPr/>
              <a:t>13</a:t>
            </a:fld>
            <a:endParaRPr lang="en-GB"/>
          </a:p>
        </p:txBody>
      </p:sp>
    </p:spTree>
    <p:extLst>
      <p:ext uri="{BB962C8B-B14F-4D97-AF65-F5344CB8AC3E}">
        <p14:creationId xmlns:p14="http://schemas.microsoft.com/office/powerpoint/2010/main" val="292252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56A1362-D648-5447-9B51-CD7DF41F5C6D}"/>
              </a:ext>
            </a:extLst>
          </p:cNvPr>
          <p:cNvSpPr>
            <a:spLocks noGrp="1"/>
          </p:cNvSpPr>
          <p:nvPr>
            <p:ph idx="1"/>
          </p:nvPr>
        </p:nvSpPr>
        <p:spPr>
          <a:xfrm>
            <a:off x="881637" y="756287"/>
            <a:ext cx="8186640" cy="4751884"/>
          </a:xfrm>
        </p:spPr>
        <p:txBody>
          <a:bodyPr/>
          <a:lstStyle/>
          <a:p>
            <a:pPr marL="20158" indent="0">
              <a:buNone/>
            </a:pPr>
            <a:r>
              <a:rPr lang="en-GB" dirty="0"/>
              <a:t>The sources of the vast majority of serious injuries are the products of industry and builders in everyday or frequent use, among them motor vehicles, roads, guns, agricultural and industrial machines, stairs, cigarettes, matches, propane lighters, stoves and space heaters, clothing, bedding, swimming pools, and watercraft.</a:t>
            </a:r>
          </a:p>
        </p:txBody>
      </p:sp>
      <p:sp>
        <p:nvSpPr>
          <p:cNvPr id="3" name="Nadpis 2">
            <a:extLst>
              <a:ext uri="{FF2B5EF4-FFF2-40B4-BE49-F238E27FC236}">
                <a16:creationId xmlns:a16="http://schemas.microsoft.com/office/drawing/2014/main" id="{907321D3-493F-4041-984C-3F2179AAC270}"/>
              </a:ext>
            </a:extLst>
          </p:cNvPr>
          <p:cNvSpPr>
            <a:spLocks noGrp="1"/>
          </p:cNvSpPr>
          <p:nvPr>
            <p:ph type="title"/>
          </p:nvPr>
        </p:nvSpPr>
        <p:spPr>
          <a:xfrm>
            <a:off x="881637" y="6150913"/>
            <a:ext cx="8312587" cy="1008380"/>
          </a:xfrm>
        </p:spPr>
        <p:txBody>
          <a:bodyPr/>
          <a:lstStyle/>
          <a:p>
            <a:r>
              <a:rPr lang="en-GB" sz="4800" dirty="0"/>
              <a:t>Agent, Vehicle, and Environmental Modifications</a:t>
            </a:r>
          </a:p>
        </p:txBody>
      </p:sp>
      <p:sp>
        <p:nvSpPr>
          <p:cNvPr id="4" name="Zástupný objekt pre pätu 3">
            <a:extLst>
              <a:ext uri="{FF2B5EF4-FFF2-40B4-BE49-F238E27FC236}">
                <a16:creationId xmlns:a16="http://schemas.microsoft.com/office/drawing/2014/main" id="{EBFF8786-3AB1-3147-9349-394E387D9D2D}"/>
              </a:ext>
            </a:extLst>
          </p:cNvPr>
          <p:cNvSpPr>
            <a:spLocks noGrp="1"/>
          </p:cNvSpPr>
          <p:nvPr>
            <p:ph type="ftr" sz="quarter" idx="12"/>
          </p:nvPr>
        </p:nvSpPr>
        <p:spPr/>
        <p:txBody>
          <a:bodyPr/>
          <a:lstStyle/>
          <a:p>
            <a:r>
              <a:rPr lang="en-GB"/>
              <a:t>rusnakm@truni.sk</a:t>
            </a:r>
            <a:endParaRPr lang="en-GB" dirty="0"/>
          </a:p>
        </p:txBody>
      </p:sp>
      <p:sp>
        <p:nvSpPr>
          <p:cNvPr id="5" name="Zástupný objekt pre číslo snímky 4">
            <a:extLst>
              <a:ext uri="{FF2B5EF4-FFF2-40B4-BE49-F238E27FC236}">
                <a16:creationId xmlns:a16="http://schemas.microsoft.com/office/drawing/2014/main" id="{57DE8AB0-6C42-B247-8CF2-CB63ADACA209}"/>
              </a:ext>
            </a:extLst>
          </p:cNvPr>
          <p:cNvSpPr>
            <a:spLocks noGrp="1"/>
          </p:cNvSpPr>
          <p:nvPr>
            <p:ph type="sldNum" sz="quarter" idx="11"/>
          </p:nvPr>
        </p:nvSpPr>
        <p:spPr/>
        <p:txBody>
          <a:bodyPr/>
          <a:lstStyle/>
          <a:p>
            <a:fld id="{20C92893-8C51-46CF-9D47-24B3C575AFAA}" type="slidenum">
              <a:rPr lang="en-GB" smtClean="0"/>
              <a:pPr/>
              <a:t>14</a:t>
            </a:fld>
            <a:endParaRPr lang="en-GB"/>
          </a:p>
        </p:txBody>
      </p:sp>
    </p:spTree>
    <p:extLst>
      <p:ext uri="{BB962C8B-B14F-4D97-AF65-F5344CB8AC3E}">
        <p14:creationId xmlns:p14="http://schemas.microsoft.com/office/powerpoint/2010/main" val="271926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6303B12-03D3-6744-BFB9-8F62DB58B717}"/>
              </a:ext>
            </a:extLst>
          </p:cNvPr>
          <p:cNvSpPr>
            <a:spLocks noGrp="1"/>
          </p:cNvSpPr>
          <p:nvPr>
            <p:ph type="title"/>
          </p:nvPr>
        </p:nvSpPr>
        <p:spPr>
          <a:xfrm>
            <a:off x="500744" y="6341293"/>
            <a:ext cx="9020158" cy="1008380"/>
          </a:xfrm>
        </p:spPr>
        <p:txBody>
          <a:bodyPr/>
          <a:lstStyle/>
          <a:p>
            <a:r>
              <a:rPr lang="en-GB" sz="1800" dirty="0"/>
              <a:t>Brescia Valerio, et al.: </a:t>
            </a:r>
            <a:r>
              <a:rPr lang="en-GB" sz="1800" i="1" dirty="0" err="1"/>
              <a:t>Multidisciplinarity</a:t>
            </a:r>
            <a:r>
              <a:rPr lang="en-GB" sz="1800" i="1" dirty="0"/>
              <a:t> in the Treatment Process: An Essential Element in Clinical Governance</a:t>
            </a:r>
            <a:r>
              <a:rPr lang="en-GB" sz="1800" dirty="0"/>
              <a:t>. International Journal of Management Sciences and Business Research, March-2019 ISSN (2226-8235) Vol-8, Issue 3 http://</a:t>
            </a:r>
            <a:r>
              <a:rPr lang="en-GB" sz="1800" dirty="0" err="1"/>
              <a:t>www.ijmsbr.com</a:t>
            </a:r>
            <a:r>
              <a:rPr lang="en-GB" sz="1800" dirty="0"/>
              <a:t> Page 47</a:t>
            </a:r>
          </a:p>
        </p:txBody>
      </p:sp>
      <p:pic>
        <p:nvPicPr>
          <p:cNvPr id="7" name="Obrázok 6">
            <a:extLst>
              <a:ext uri="{FF2B5EF4-FFF2-40B4-BE49-F238E27FC236}">
                <a16:creationId xmlns:a16="http://schemas.microsoft.com/office/drawing/2014/main" id="{3D2D68D2-2095-6C43-99A7-CBE9DE238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8" y="550634"/>
            <a:ext cx="5969567" cy="5562148"/>
          </a:xfrm>
          <a:prstGeom prst="rect">
            <a:avLst/>
          </a:prstGeom>
        </p:spPr>
      </p:pic>
      <p:sp>
        <p:nvSpPr>
          <p:cNvPr id="8" name="Pravouholník 7">
            <a:extLst>
              <a:ext uri="{FF2B5EF4-FFF2-40B4-BE49-F238E27FC236}">
                <a16:creationId xmlns:a16="http://schemas.microsoft.com/office/drawing/2014/main" id="{D7EA50B3-1DB5-4449-9E05-199A946F6665}"/>
              </a:ext>
            </a:extLst>
          </p:cNvPr>
          <p:cNvSpPr/>
          <p:nvPr/>
        </p:nvSpPr>
        <p:spPr>
          <a:xfrm>
            <a:off x="7062681" y="2673429"/>
            <a:ext cx="2582062" cy="1591718"/>
          </a:xfrm>
          <a:prstGeom prst="rect">
            <a:avLst/>
          </a:prstGeom>
        </p:spPr>
        <p:txBody>
          <a:bodyPr wrap="square">
            <a:spAutoFit/>
          </a:bodyPr>
          <a:lstStyle/>
          <a:p>
            <a:r>
              <a:rPr lang="en-GB" sz="2800" b="1" dirty="0">
                <a:solidFill>
                  <a:schemeClr val="tx1"/>
                </a:solidFill>
              </a:rPr>
              <a:t>Postinjury Treatment and Rehabilitation</a:t>
            </a:r>
          </a:p>
        </p:txBody>
      </p:sp>
      <p:sp>
        <p:nvSpPr>
          <p:cNvPr id="2" name="Zástupný objekt pre pätu 1">
            <a:extLst>
              <a:ext uri="{FF2B5EF4-FFF2-40B4-BE49-F238E27FC236}">
                <a16:creationId xmlns:a16="http://schemas.microsoft.com/office/drawing/2014/main" id="{1C1EE3DF-B83F-D54B-A0DE-A99BF116C452}"/>
              </a:ext>
            </a:extLst>
          </p:cNvPr>
          <p:cNvSpPr>
            <a:spLocks noGrp="1"/>
          </p:cNvSpPr>
          <p:nvPr>
            <p:ph type="ftr" sz="quarter" idx="12"/>
          </p:nvPr>
        </p:nvSpPr>
        <p:spPr/>
        <p:txBody>
          <a:bodyPr/>
          <a:lstStyle/>
          <a:p>
            <a:r>
              <a:rPr lang="en-GB"/>
              <a:t>rusnakm@truni.sk</a:t>
            </a:r>
            <a:endParaRPr lang="en-GB" dirty="0"/>
          </a:p>
        </p:txBody>
      </p:sp>
      <p:sp>
        <p:nvSpPr>
          <p:cNvPr id="3" name="Zástupný objekt pre číslo snímky 2">
            <a:extLst>
              <a:ext uri="{FF2B5EF4-FFF2-40B4-BE49-F238E27FC236}">
                <a16:creationId xmlns:a16="http://schemas.microsoft.com/office/drawing/2014/main" id="{32049075-3422-0845-BFDC-683D02A39631}"/>
              </a:ext>
            </a:extLst>
          </p:cNvPr>
          <p:cNvSpPr>
            <a:spLocks noGrp="1"/>
          </p:cNvSpPr>
          <p:nvPr>
            <p:ph type="sldNum" sz="quarter" idx="11"/>
          </p:nvPr>
        </p:nvSpPr>
        <p:spPr/>
        <p:txBody>
          <a:bodyPr/>
          <a:lstStyle/>
          <a:p>
            <a:fld id="{20C92893-8C51-46CF-9D47-24B3C575AFAA}" type="slidenum">
              <a:rPr lang="en-GB" smtClean="0"/>
              <a:pPr/>
              <a:t>15</a:t>
            </a:fld>
            <a:endParaRPr lang="en-GB"/>
          </a:p>
        </p:txBody>
      </p:sp>
    </p:spTree>
    <p:extLst>
      <p:ext uri="{BB962C8B-B14F-4D97-AF65-F5344CB8AC3E}">
        <p14:creationId xmlns:p14="http://schemas.microsoft.com/office/powerpoint/2010/main" val="70412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A1EC619-0AA0-9247-8837-0761C3A37539}"/>
              </a:ext>
            </a:extLst>
          </p:cNvPr>
          <p:cNvSpPr>
            <a:spLocks noGrp="1"/>
          </p:cNvSpPr>
          <p:nvPr>
            <p:ph idx="1"/>
          </p:nvPr>
        </p:nvSpPr>
        <p:spPr>
          <a:xfrm>
            <a:off x="881637" y="1093744"/>
            <a:ext cx="8312587" cy="4033519"/>
          </a:xfrm>
        </p:spPr>
        <p:txBody>
          <a:bodyPr>
            <a:normAutofit fontScale="92500"/>
          </a:bodyPr>
          <a:lstStyle/>
          <a:p>
            <a:r>
              <a:rPr lang="sk-SK" dirty="0"/>
              <a:t>MAURITZ, W. et al. </a:t>
            </a:r>
            <a:r>
              <a:rPr lang="sk-SK" dirty="0" err="1"/>
              <a:t>Outcome</a:t>
            </a:r>
            <a:r>
              <a:rPr lang="sk-SK" dirty="0"/>
              <a:t> of </a:t>
            </a:r>
            <a:r>
              <a:rPr lang="sk-SK" dirty="0" err="1"/>
              <a:t>brain</a:t>
            </a:r>
            <a:r>
              <a:rPr lang="sk-SK" dirty="0"/>
              <a:t> trauma </a:t>
            </a:r>
            <a:r>
              <a:rPr lang="sk-SK" dirty="0" err="1"/>
              <a:t>patients</a:t>
            </a:r>
            <a:r>
              <a:rPr lang="sk-SK" dirty="0"/>
              <a:t> </a:t>
            </a:r>
            <a:r>
              <a:rPr lang="sk-SK" dirty="0" err="1"/>
              <a:t>who</a:t>
            </a:r>
            <a:r>
              <a:rPr lang="sk-SK" dirty="0"/>
              <a:t> </a:t>
            </a:r>
            <a:r>
              <a:rPr lang="sk-SK" dirty="0" err="1"/>
              <a:t>have</a:t>
            </a:r>
            <a:r>
              <a:rPr lang="sk-SK" dirty="0"/>
              <a:t> a Glasgow </a:t>
            </a:r>
            <a:r>
              <a:rPr lang="sk-SK" dirty="0" err="1"/>
              <a:t>Coma</a:t>
            </a:r>
            <a:r>
              <a:rPr lang="sk-SK" dirty="0"/>
              <a:t> </a:t>
            </a:r>
            <a:r>
              <a:rPr lang="sk-SK" dirty="0" err="1"/>
              <a:t>Scale</a:t>
            </a:r>
            <a:r>
              <a:rPr lang="sk-SK" dirty="0"/>
              <a:t> </a:t>
            </a:r>
            <a:r>
              <a:rPr lang="sk-SK" dirty="0" err="1"/>
              <a:t>score</a:t>
            </a:r>
            <a:r>
              <a:rPr lang="sk-SK" dirty="0"/>
              <a:t> of 3 and </a:t>
            </a:r>
            <a:r>
              <a:rPr lang="sk-SK" dirty="0" err="1"/>
              <a:t>bilateral</a:t>
            </a:r>
            <a:r>
              <a:rPr lang="sk-SK" dirty="0"/>
              <a:t> </a:t>
            </a:r>
            <a:r>
              <a:rPr lang="sk-SK" dirty="0" err="1"/>
              <a:t>fixed</a:t>
            </a:r>
            <a:r>
              <a:rPr lang="sk-SK" dirty="0"/>
              <a:t> and </a:t>
            </a:r>
            <a:r>
              <a:rPr lang="sk-SK" dirty="0" err="1"/>
              <a:t>dilated</a:t>
            </a:r>
            <a:r>
              <a:rPr lang="sk-SK" dirty="0"/>
              <a:t> </a:t>
            </a:r>
            <a:r>
              <a:rPr lang="sk-SK" dirty="0" err="1"/>
              <a:t>pupils</a:t>
            </a:r>
            <a:r>
              <a:rPr lang="sk-SK" dirty="0"/>
              <a:t> in </a:t>
            </a:r>
            <a:r>
              <a:rPr lang="sk-SK" dirty="0" err="1"/>
              <a:t>the</a:t>
            </a:r>
            <a:r>
              <a:rPr lang="sk-SK" dirty="0"/>
              <a:t> </a:t>
            </a:r>
            <a:r>
              <a:rPr lang="sk-SK" dirty="0" err="1"/>
              <a:t>field</a:t>
            </a:r>
            <a:r>
              <a:rPr lang="sk-SK" dirty="0"/>
              <a:t>. In </a:t>
            </a:r>
            <a:r>
              <a:rPr lang="sk-SK" i="1" dirty="0" err="1"/>
              <a:t>European</a:t>
            </a:r>
            <a:r>
              <a:rPr lang="sk-SK" i="1" dirty="0"/>
              <a:t> </a:t>
            </a:r>
            <a:r>
              <a:rPr lang="sk-SK" i="1" dirty="0" err="1"/>
              <a:t>Journal</a:t>
            </a:r>
            <a:r>
              <a:rPr lang="sk-SK" i="1" dirty="0"/>
              <a:t> of </a:t>
            </a:r>
            <a:r>
              <a:rPr lang="sk-SK" i="1" dirty="0" err="1"/>
              <a:t>Emergency</a:t>
            </a:r>
            <a:r>
              <a:rPr lang="sk-SK" i="1" dirty="0"/>
              <a:t> </a:t>
            </a:r>
            <a:r>
              <a:rPr lang="sk-SK" i="1" dirty="0" err="1"/>
              <a:t>Medicine</a:t>
            </a:r>
            <a:r>
              <a:rPr lang="sk-SK" dirty="0"/>
              <a:t> [online]. 2009/03/14. vyd.2009. </a:t>
            </a:r>
            <a:r>
              <a:rPr lang="sk-SK" dirty="0" err="1"/>
              <a:t>Vol</a:t>
            </a:r>
            <a:r>
              <a:rPr lang="sk-SK" dirty="0"/>
              <a:t>. 16, no. 3, s. 153–158. </a:t>
            </a:r>
          </a:p>
          <a:p>
            <a:r>
              <a:rPr lang="sk-SK" dirty="0"/>
              <a:t>RUSNAK, M. et al. </a:t>
            </a:r>
            <a:r>
              <a:rPr lang="sk-SK" dirty="0" err="1"/>
              <a:t>Evaluation</a:t>
            </a:r>
            <a:r>
              <a:rPr lang="sk-SK" dirty="0"/>
              <a:t> of </a:t>
            </a:r>
            <a:r>
              <a:rPr lang="sk-SK" dirty="0" err="1"/>
              <a:t>traumatic</a:t>
            </a:r>
            <a:r>
              <a:rPr lang="sk-SK" dirty="0"/>
              <a:t> </a:t>
            </a:r>
            <a:r>
              <a:rPr lang="sk-SK" dirty="0" err="1"/>
              <a:t>brain</a:t>
            </a:r>
            <a:r>
              <a:rPr lang="sk-SK" dirty="0"/>
              <a:t> </a:t>
            </a:r>
            <a:r>
              <a:rPr lang="sk-SK" dirty="0" err="1"/>
              <a:t>injury</a:t>
            </a:r>
            <a:r>
              <a:rPr lang="sk-SK" dirty="0"/>
              <a:t> guidelines </a:t>
            </a:r>
            <a:r>
              <a:rPr lang="sk-SK" dirty="0" err="1"/>
              <a:t>using</a:t>
            </a:r>
            <a:r>
              <a:rPr lang="sk-SK" dirty="0"/>
              <a:t> AGREE </a:t>
            </a:r>
            <a:r>
              <a:rPr lang="sk-SK" dirty="0" err="1"/>
              <a:t>instrument</a:t>
            </a:r>
            <a:r>
              <a:rPr lang="sk-SK" dirty="0"/>
              <a:t>. In </a:t>
            </a:r>
            <a:r>
              <a:rPr lang="sk-SK" i="1" dirty="0"/>
              <a:t>Bratislava </a:t>
            </a:r>
            <a:r>
              <a:rPr lang="sk-SK" i="1" dirty="0" err="1"/>
              <a:t>Medical</a:t>
            </a:r>
            <a:r>
              <a:rPr lang="sk-SK" i="1" dirty="0"/>
              <a:t> </a:t>
            </a:r>
            <a:r>
              <a:rPr lang="sk-SK" i="1" dirty="0" err="1"/>
              <a:t>Journal</a:t>
            </a:r>
            <a:r>
              <a:rPr lang="sk-SK" dirty="0"/>
              <a:t> [online]. 2008/10/08. vyd.2008. </a:t>
            </a:r>
            <a:r>
              <a:rPr lang="sk-SK" dirty="0" err="1"/>
              <a:t>Vol</a:t>
            </a:r>
            <a:r>
              <a:rPr lang="sk-SK" dirty="0"/>
              <a:t>. 109, no. 8, s. 374–380. </a:t>
            </a:r>
            <a:endParaRPr lang="en-GB" dirty="0"/>
          </a:p>
          <a:p>
            <a:r>
              <a:rPr lang="en-GB" dirty="0"/>
              <a:t>﻿RUSNAK, M. et al. Severe traumatic brain injury in Austria VI: Effects of guideline-based management. In </a:t>
            </a:r>
            <a:r>
              <a:rPr lang="en-GB" i="1" dirty="0"/>
              <a:t>Wiener </a:t>
            </a:r>
            <a:r>
              <a:rPr lang="en-GB" i="1" dirty="0" err="1"/>
              <a:t>Klinische</a:t>
            </a:r>
            <a:r>
              <a:rPr lang="en-GB" i="1" dirty="0"/>
              <a:t> </a:t>
            </a:r>
            <a:r>
              <a:rPr lang="en-GB" i="1" dirty="0" err="1"/>
              <a:t>Wochenschrift</a:t>
            </a:r>
            <a:r>
              <a:rPr lang="en-GB" dirty="0"/>
              <a:t> [online]. 2007. Vol. 119, no. 1–2, s. 64–71.</a:t>
            </a:r>
          </a:p>
          <a:p>
            <a:endParaRPr lang="en-GB" dirty="0"/>
          </a:p>
          <a:p>
            <a:endParaRPr lang="en-GB" dirty="0"/>
          </a:p>
        </p:txBody>
      </p:sp>
      <p:sp>
        <p:nvSpPr>
          <p:cNvPr id="3" name="Nadpis 2">
            <a:extLst>
              <a:ext uri="{FF2B5EF4-FFF2-40B4-BE49-F238E27FC236}">
                <a16:creationId xmlns:a16="http://schemas.microsoft.com/office/drawing/2014/main" id="{ED50A0F8-8521-A147-AABA-A1210908955F}"/>
              </a:ext>
            </a:extLst>
          </p:cNvPr>
          <p:cNvSpPr>
            <a:spLocks noGrp="1"/>
          </p:cNvSpPr>
          <p:nvPr>
            <p:ph type="title"/>
          </p:nvPr>
        </p:nvSpPr>
        <p:spPr>
          <a:xfrm>
            <a:off x="881637" y="6052942"/>
            <a:ext cx="8312587" cy="1008380"/>
          </a:xfrm>
        </p:spPr>
        <p:txBody>
          <a:bodyPr/>
          <a:lstStyle/>
          <a:p>
            <a:r>
              <a:rPr lang="en-GB" dirty="0"/>
              <a:t>TBI Management Guidelines</a:t>
            </a:r>
          </a:p>
        </p:txBody>
      </p:sp>
      <p:sp>
        <p:nvSpPr>
          <p:cNvPr id="4" name="Zástupný objekt pre pätu 3">
            <a:extLst>
              <a:ext uri="{FF2B5EF4-FFF2-40B4-BE49-F238E27FC236}">
                <a16:creationId xmlns:a16="http://schemas.microsoft.com/office/drawing/2014/main" id="{A0289C73-E8C1-DA44-8ABD-5E2C8FC238CD}"/>
              </a:ext>
            </a:extLst>
          </p:cNvPr>
          <p:cNvSpPr>
            <a:spLocks noGrp="1"/>
          </p:cNvSpPr>
          <p:nvPr>
            <p:ph type="ftr" sz="quarter" idx="12"/>
          </p:nvPr>
        </p:nvSpPr>
        <p:spPr/>
        <p:txBody>
          <a:bodyPr/>
          <a:lstStyle/>
          <a:p>
            <a:r>
              <a:rPr lang="en-GB"/>
              <a:t>rusnakm@truni.sk</a:t>
            </a:r>
            <a:endParaRPr lang="en-GB" dirty="0"/>
          </a:p>
        </p:txBody>
      </p:sp>
      <p:sp>
        <p:nvSpPr>
          <p:cNvPr id="5" name="Zástupný objekt pre číslo snímky 4">
            <a:extLst>
              <a:ext uri="{FF2B5EF4-FFF2-40B4-BE49-F238E27FC236}">
                <a16:creationId xmlns:a16="http://schemas.microsoft.com/office/drawing/2014/main" id="{8D7C83FD-A801-534B-9EF1-F200BA104F5B}"/>
              </a:ext>
            </a:extLst>
          </p:cNvPr>
          <p:cNvSpPr>
            <a:spLocks noGrp="1"/>
          </p:cNvSpPr>
          <p:nvPr>
            <p:ph type="sldNum" sz="quarter" idx="11"/>
          </p:nvPr>
        </p:nvSpPr>
        <p:spPr/>
        <p:txBody>
          <a:bodyPr/>
          <a:lstStyle/>
          <a:p>
            <a:fld id="{20C92893-8C51-46CF-9D47-24B3C575AFAA}" type="slidenum">
              <a:rPr lang="en-GB" smtClean="0"/>
              <a:pPr/>
              <a:t>16</a:t>
            </a:fld>
            <a:endParaRPr lang="en-GB"/>
          </a:p>
        </p:txBody>
      </p:sp>
    </p:spTree>
    <p:extLst>
      <p:ext uri="{BB962C8B-B14F-4D97-AF65-F5344CB8AC3E}">
        <p14:creationId xmlns:p14="http://schemas.microsoft.com/office/powerpoint/2010/main" val="146952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6D845C9-EE23-A540-9FAA-96520E48CA6D}"/>
              </a:ext>
            </a:extLst>
          </p:cNvPr>
          <p:cNvSpPr>
            <a:spLocks noGrp="1"/>
          </p:cNvSpPr>
          <p:nvPr>
            <p:ph idx="1"/>
          </p:nvPr>
        </p:nvSpPr>
        <p:spPr>
          <a:xfrm>
            <a:off x="755690" y="756287"/>
            <a:ext cx="8312587" cy="4795427"/>
          </a:xfrm>
        </p:spPr>
        <p:txBody>
          <a:bodyPr>
            <a:normAutofit lnSpcReduction="10000"/>
          </a:bodyPr>
          <a:lstStyle/>
          <a:p>
            <a:r>
              <a:rPr lang="en-GB" dirty="0"/>
              <a:t>﻿One of the most controversial uses of epidemiological data is the assignment of economic costs to distributions of injury and disease, and the balancing of such costs against the costs of reducing risk. </a:t>
            </a:r>
          </a:p>
          <a:p>
            <a:r>
              <a:rPr lang="en-GB" dirty="0"/>
              <a:t>The controversy arises both from repugnance on the part of some people at the notion that all aspects of injury and death can be expressed in monetary values, and from widespread disagreement over the methods when such expression is attempted.</a:t>
            </a:r>
          </a:p>
          <a:p>
            <a:r>
              <a:rPr lang="en-GB" dirty="0"/>
              <a:t>﻿MAURITZ, W. et al. Epidemiology, treatment and outcome of patients after severe traumatic brain injury in European regions with different economic status. In </a:t>
            </a:r>
            <a:r>
              <a:rPr lang="en-GB" i="1" dirty="0"/>
              <a:t>European Journal of Public Health</a:t>
            </a:r>
            <a:r>
              <a:rPr lang="en-GB" dirty="0"/>
              <a:t> [online]. 2008. Vol. 18, no. 6, s. 575–580. </a:t>
            </a:r>
          </a:p>
        </p:txBody>
      </p:sp>
      <p:sp>
        <p:nvSpPr>
          <p:cNvPr id="3" name="Nadpis 2">
            <a:extLst>
              <a:ext uri="{FF2B5EF4-FFF2-40B4-BE49-F238E27FC236}">
                <a16:creationId xmlns:a16="http://schemas.microsoft.com/office/drawing/2014/main" id="{E0EC4EF8-BC7F-0B41-8626-47858A79E6E5}"/>
              </a:ext>
            </a:extLst>
          </p:cNvPr>
          <p:cNvSpPr>
            <a:spLocks noGrp="1"/>
          </p:cNvSpPr>
          <p:nvPr>
            <p:ph type="title"/>
          </p:nvPr>
        </p:nvSpPr>
        <p:spPr>
          <a:xfrm>
            <a:off x="755690" y="6205342"/>
            <a:ext cx="8312587" cy="1008380"/>
          </a:xfrm>
        </p:spPr>
        <p:txBody>
          <a:bodyPr/>
          <a:lstStyle/>
          <a:p>
            <a:r>
              <a:rPr lang="en-GB" dirty="0"/>
              <a:t>Injury Epidemiology and Economics</a:t>
            </a:r>
          </a:p>
        </p:txBody>
      </p:sp>
      <p:sp>
        <p:nvSpPr>
          <p:cNvPr id="4" name="Zástupný objekt pre pätu 3">
            <a:extLst>
              <a:ext uri="{FF2B5EF4-FFF2-40B4-BE49-F238E27FC236}">
                <a16:creationId xmlns:a16="http://schemas.microsoft.com/office/drawing/2014/main" id="{C080D5E7-FE15-F049-869B-34AEC63E22B6}"/>
              </a:ext>
            </a:extLst>
          </p:cNvPr>
          <p:cNvSpPr>
            <a:spLocks noGrp="1"/>
          </p:cNvSpPr>
          <p:nvPr>
            <p:ph type="ftr" sz="quarter" idx="12"/>
          </p:nvPr>
        </p:nvSpPr>
        <p:spPr/>
        <p:txBody>
          <a:bodyPr/>
          <a:lstStyle/>
          <a:p>
            <a:r>
              <a:rPr lang="en-GB"/>
              <a:t>rusnakm@truni.sk</a:t>
            </a:r>
            <a:endParaRPr lang="en-GB" dirty="0"/>
          </a:p>
        </p:txBody>
      </p:sp>
      <p:sp>
        <p:nvSpPr>
          <p:cNvPr id="5" name="Zástupný objekt pre číslo snímky 4">
            <a:extLst>
              <a:ext uri="{FF2B5EF4-FFF2-40B4-BE49-F238E27FC236}">
                <a16:creationId xmlns:a16="http://schemas.microsoft.com/office/drawing/2014/main" id="{C3823525-BFFD-EB45-9846-39C4D96CFF15}"/>
              </a:ext>
            </a:extLst>
          </p:cNvPr>
          <p:cNvSpPr>
            <a:spLocks noGrp="1"/>
          </p:cNvSpPr>
          <p:nvPr>
            <p:ph type="sldNum" sz="quarter" idx="11"/>
          </p:nvPr>
        </p:nvSpPr>
        <p:spPr/>
        <p:txBody>
          <a:bodyPr/>
          <a:lstStyle/>
          <a:p>
            <a:fld id="{20C92893-8C51-46CF-9D47-24B3C575AFAA}" type="slidenum">
              <a:rPr lang="en-GB" smtClean="0"/>
              <a:pPr/>
              <a:t>17</a:t>
            </a:fld>
            <a:endParaRPr lang="en-GB"/>
          </a:p>
        </p:txBody>
      </p:sp>
    </p:spTree>
    <p:extLst>
      <p:ext uri="{BB962C8B-B14F-4D97-AF65-F5344CB8AC3E}">
        <p14:creationId xmlns:p14="http://schemas.microsoft.com/office/powerpoint/2010/main" val="94391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14000"/>
                <a:satMod val="280000"/>
              </a:schemeClr>
              <a:schemeClr val="bg2">
                <a:tint val="60000"/>
                <a:satMod val="120000"/>
              </a:schemeClr>
            </a:duotone>
          </a:blip>
          <a:stretch/>
        </a:blipFill>
        <a:effectLst/>
      </p:bgPr>
    </p:bg>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D20A633-6569-5C42-B9C4-4266A625B765}"/>
              </a:ext>
            </a:extLst>
          </p:cNvPr>
          <p:cNvSpPr>
            <a:spLocks noGrp="1"/>
          </p:cNvSpPr>
          <p:nvPr>
            <p:ph type="title"/>
          </p:nvPr>
        </p:nvSpPr>
        <p:spPr>
          <a:xfrm>
            <a:off x="856448" y="5378027"/>
            <a:ext cx="8312587" cy="1008380"/>
          </a:xfrm>
          <a:prstGeom prst="rect">
            <a:avLst/>
          </a:prstGeom>
        </p:spPr>
        <p:txBody>
          <a:bodyPr anchor="b">
            <a:normAutofit/>
          </a:bodyPr>
          <a:lstStyle/>
          <a:p>
            <a:r>
              <a:rPr lang="en-GB" sz="5400" dirty="0">
                <a:solidFill>
                  <a:schemeClr val="tx1"/>
                </a:solidFill>
              </a:rPr>
              <a:t>Conclusion</a:t>
            </a:r>
          </a:p>
        </p:txBody>
      </p:sp>
      <p:pic>
        <p:nvPicPr>
          <p:cNvPr id="1026" name="Picture 2" descr="Výsledok vyhľadávania obrázkov pre dopyt traumatic brain injury">
            <a:extLst>
              <a:ext uri="{FF2B5EF4-FFF2-40B4-BE49-F238E27FC236}">
                <a16:creationId xmlns:a16="http://schemas.microsoft.com/office/drawing/2014/main" id="{73B0B239-10F3-6749-92E2-A887722D9D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81152" y="858256"/>
            <a:ext cx="3607159" cy="351698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objekt pre obsah 1">
            <a:extLst>
              <a:ext uri="{FF2B5EF4-FFF2-40B4-BE49-F238E27FC236}">
                <a16:creationId xmlns:a16="http://schemas.microsoft.com/office/drawing/2014/main" id="{C3E5D9EE-B95C-A94E-B503-60144CDD3BAC}"/>
              </a:ext>
            </a:extLst>
          </p:cNvPr>
          <p:cNvSpPr>
            <a:spLocks noGrp="1"/>
          </p:cNvSpPr>
          <p:nvPr>
            <p:ph sz="quarter" idx="14"/>
          </p:nvPr>
        </p:nvSpPr>
        <p:spPr>
          <a:xfrm>
            <a:off x="5541725" y="726034"/>
            <a:ext cx="3607159" cy="3784926"/>
          </a:xfrm>
          <a:prstGeom prst="rect">
            <a:avLst/>
          </a:prstGeom>
        </p:spPr>
        <p:txBody>
          <a:bodyPr anchor="ctr">
            <a:normAutofit/>
          </a:bodyPr>
          <a:lstStyle/>
          <a:p>
            <a:pPr marL="20158" indent="0">
              <a:buNone/>
            </a:pPr>
            <a:r>
              <a:rPr lang="en-GB" sz="3600" dirty="0">
                <a:solidFill>
                  <a:schemeClr val="tx1"/>
                </a:solidFill>
              </a:rPr>
              <a:t>Give Voice </a:t>
            </a:r>
            <a:r>
              <a:rPr lang="en-GB" sz="3600" dirty="0"/>
              <a:t>to TBI Silent </a:t>
            </a:r>
            <a:r>
              <a:rPr lang="en-GB" sz="3600" dirty="0">
                <a:solidFill>
                  <a:schemeClr val="tx1"/>
                </a:solidFill>
              </a:rPr>
              <a:t>Epidemic by Including into All Policies</a:t>
            </a:r>
          </a:p>
        </p:txBody>
      </p:sp>
      <p:sp>
        <p:nvSpPr>
          <p:cNvPr id="4" name="Zástupný objekt pre pätu 3">
            <a:extLst>
              <a:ext uri="{FF2B5EF4-FFF2-40B4-BE49-F238E27FC236}">
                <a16:creationId xmlns:a16="http://schemas.microsoft.com/office/drawing/2014/main" id="{7F406C5E-BDA3-9D42-8888-0CB96A7B9718}"/>
              </a:ext>
            </a:extLst>
          </p:cNvPr>
          <p:cNvSpPr>
            <a:spLocks noGrp="1"/>
          </p:cNvSpPr>
          <p:nvPr>
            <p:ph type="ftr" sz="quarter" idx="12"/>
          </p:nvPr>
        </p:nvSpPr>
        <p:spPr/>
        <p:txBody>
          <a:bodyPr/>
          <a:lstStyle/>
          <a:p>
            <a:r>
              <a:rPr lang="en-GB"/>
              <a:t>rusnakm@truni.sk</a:t>
            </a:r>
          </a:p>
        </p:txBody>
      </p:sp>
      <p:sp>
        <p:nvSpPr>
          <p:cNvPr id="5" name="Zástupný objekt pre číslo snímky 4">
            <a:extLst>
              <a:ext uri="{FF2B5EF4-FFF2-40B4-BE49-F238E27FC236}">
                <a16:creationId xmlns:a16="http://schemas.microsoft.com/office/drawing/2014/main" id="{CA02E627-0A23-AD43-A648-F8858135C70E}"/>
              </a:ext>
            </a:extLst>
          </p:cNvPr>
          <p:cNvSpPr>
            <a:spLocks noGrp="1"/>
          </p:cNvSpPr>
          <p:nvPr>
            <p:ph type="sldNum" sz="quarter" idx="11"/>
          </p:nvPr>
        </p:nvSpPr>
        <p:spPr/>
        <p:txBody>
          <a:bodyPr/>
          <a:lstStyle/>
          <a:p>
            <a:fld id="{5C6CE37E-CBC8-4448-B085-1F6586CB95B8}" type="slidenum">
              <a:rPr lang="en-GB" smtClean="0"/>
              <a:pPr/>
              <a:t>18</a:t>
            </a:fld>
            <a:endParaRPr lang="en-GB"/>
          </a:p>
        </p:txBody>
      </p:sp>
    </p:spTree>
    <p:extLst>
      <p:ext uri="{BB962C8B-B14F-4D97-AF65-F5344CB8AC3E}">
        <p14:creationId xmlns:p14="http://schemas.microsoft.com/office/powerpoint/2010/main" val="38231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24A41A4-05B5-7541-9DE6-A6666F2052CD}"/>
              </a:ext>
            </a:extLst>
          </p:cNvPr>
          <p:cNvSpPr>
            <a:spLocks noGrp="1"/>
          </p:cNvSpPr>
          <p:nvPr>
            <p:ph idx="1"/>
          </p:nvPr>
        </p:nvSpPr>
        <p:spPr>
          <a:xfrm>
            <a:off x="937260" y="756287"/>
            <a:ext cx="8131017" cy="4033519"/>
          </a:xfrm>
        </p:spPr>
        <p:txBody>
          <a:bodyPr/>
          <a:lstStyle/>
          <a:p>
            <a:r>
              <a:rPr lang="en-GB" b="1" i="1" dirty="0"/>
              <a:t>Traumatic Brain Injury (TBI) </a:t>
            </a:r>
            <a:r>
              <a:rPr lang="en-GB" dirty="0"/>
              <a:t>is a nondegenerative, </a:t>
            </a:r>
            <a:r>
              <a:rPr lang="en-GB" dirty="0" err="1"/>
              <a:t>noncongenital</a:t>
            </a:r>
            <a:r>
              <a:rPr lang="en-GB" dirty="0"/>
              <a:t> insult to the brain from an external mechanical force, possibly leading to permanent or temporary impairment of cognitive, physical, and psychosocial functions, with an associated diminished or altered state of consciousness.</a:t>
            </a:r>
            <a:endParaRPr lang="en-GB" b="1" i="1" dirty="0"/>
          </a:p>
          <a:p>
            <a:r>
              <a:rPr lang="en-GB" b="1" i="1" dirty="0"/>
              <a:t>Silent epidemic </a:t>
            </a:r>
            <a:r>
              <a:rPr lang="en-GB" dirty="0"/>
              <a:t>is used to characterize the incidence of traumatic brain injury (TBI) worldwide, in part because many cases are not recognized and are, therefore, excluded from official statistics.</a:t>
            </a:r>
          </a:p>
        </p:txBody>
      </p:sp>
      <p:sp>
        <p:nvSpPr>
          <p:cNvPr id="3" name="Nadpis 2">
            <a:extLst>
              <a:ext uri="{FF2B5EF4-FFF2-40B4-BE49-F238E27FC236}">
                <a16:creationId xmlns:a16="http://schemas.microsoft.com/office/drawing/2014/main" id="{F4EC8119-5EDF-AD48-930F-F614A4BB7C79}"/>
              </a:ext>
            </a:extLst>
          </p:cNvPr>
          <p:cNvSpPr>
            <a:spLocks noGrp="1"/>
          </p:cNvSpPr>
          <p:nvPr>
            <p:ph type="title"/>
          </p:nvPr>
        </p:nvSpPr>
        <p:spPr/>
        <p:txBody>
          <a:bodyPr/>
          <a:lstStyle/>
          <a:p>
            <a:r>
              <a:rPr lang="en-GB" dirty="0"/>
              <a:t>Some definitions</a:t>
            </a:r>
          </a:p>
        </p:txBody>
      </p:sp>
      <p:sp>
        <p:nvSpPr>
          <p:cNvPr id="4" name="Zástupný objekt pre pätu 3">
            <a:extLst>
              <a:ext uri="{FF2B5EF4-FFF2-40B4-BE49-F238E27FC236}">
                <a16:creationId xmlns:a16="http://schemas.microsoft.com/office/drawing/2014/main" id="{7778EA55-7BA2-B647-B680-FA6521D9C2DB}"/>
              </a:ext>
            </a:extLst>
          </p:cNvPr>
          <p:cNvSpPr>
            <a:spLocks noGrp="1"/>
          </p:cNvSpPr>
          <p:nvPr>
            <p:ph type="ftr" sz="quarter" idx="12"/>
          </p:nvPr>
        </p:nvSpPr>
        <p:spPr/>
        <p:txBody>
          <a:bodyPr/>
          <a:lstStyle/>
          <a:p>
            <a:r>
              <a:rPr lang="en-GB"/>
              <a:t>rusnakm@truni.sk</a:t>
            </a:r>
            <a:endParaRPr lang="en-GB" dirty="0"/>
          </a:p>
        </p:txBody>
      </p:sp>
      <p:sp>
        <p:nvSpPr>
          <p:cNvPr id="5" name="Zástupný objekt pre číslo snímky 4">
            <a:extLst>
              <a:ext uri="{FF2B5EF4-FFF2-40B4-BE49-F238E27FC236}">
                <a16:creationId xmlns:a16="http://schemas.microsoft.com/office/drawing/2014/main" id="{81611969-3696-D24D-A4C5-A1A52A675E17}"/>
              </a:ext>
            </a:extLst>
          </p:cNvPr>
          <p:cNvSpPr>
            <a:spLocks noGrp="1"/>
          </p:cNvSpPr>
          <p:nvPr>
            <p:ph type="sldNum" sz="quarter" idx="11"/>
          </p:nvPr>
        </p:nvSpPr>
        <p:spPr/>
        <p:txBody>
          <a:bodyPr/>
          <a:lstStyle/>
          <a:p>
            <a:fld id="{20C92893-8C51-46CF-9D47-24B3C575AFAA}" type="slidenum">
              <a:rPr lang="en-GB" smtClean="0"/>
              <a:pPr/>
              <a:t>2</a:t>
            </a:fld>
            <a:endParaRPr lang="en-GB"/>
          </a:p>
        </p:txBody>
      </p:sp>
    </p:spTree>
    <p:extLst>
      <p:ext uri="{BB962C8B-B14F-4D97-AF65-F5344CB8AC3E}">
        <p14:creationId xmlns:p14="http://schemas.microsoft.com/office/powerpoint/2010/main" val="313957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14000"/>
                <a:satMod val="280000"/>
              </a:schemeClr>
              <a:schemeClr val="bg2">
                <a:tint val="60000"/>
                <a:satMod val="120000"/>
              </a:schemeClr>
            </a:duotone>
          </a:blip>
          <a:stretch/>
        </a:blipFill>
        <a:effectLst/>
      </p:bgPr>
    </p:bg>
    <p:spTree>
      <p:nvGrpSpPr>
        <p:cNvPr id="1" name=""/>
        <p:cNvGrpSpPr/>
        <p:nvPr/>
      </p:nvGrpSpPr>
      <p:grpSpPr>
        <a:xfrm>
          <a:off x="0" y="0"/>
          <a:ext cx="0" cy="0"/>
          <a:chOff x="0" y="0"/>
          <a:chExt cx="0" cy="0"/>
        </a:xfrm>
      </p:grpSpPr>
      <p:pic>
        <p:nvPicPr>
          <p:cNvPr id="2050" name="Picture 2" descr="Výsledok vyhľadávania obrázkov pre dopyt burden traumatic brain injury">
            <a:extLst>
              <a:ext uri="{FF2B5EF4-FFF2-40B4-BE49-F238E27FC236}">
                <a16:creationId xmlns:a16="http://schemas.microsoft.com/office/drawing/2014/main" id="{7B2B10DB-9C90-3345-B793-CEA383B490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36" r="1" b="35374"/>
          <a:stretch/>
        </p:blipFill>
        <p:spPr bwMode="auto">
          <a:xfrm>
            <a:off x="2351035" y="756287"/>
            <a:ext cx="6717242" cy="4033519"/>
          </a:xfrm>
          <a:prstGeom prst="rect">
            <a:avLst/>
          </a:prstGeom>
          <a:solidFill>
            <a:srgbClr val="FFFFFF"/>
          </a:solidFill>
        </p:spPr>
      </p:pic>
      <p:sp>
        <p:nvSpPr>
          <p:cNvPr id="3" name="Nadpis 2">
            <a:extLst>
              <a:ext uri="{FF2B5EF4-FFF2-40B4-BE49-F238E27FC236}">
                <a16:creationId xmlns:a16="http://schemas.microsoft.com/office/drawing/2014/main" id="{FBD677B4-82BD-E648-A8FA-EFE0BE5E0199}"/>
              </a:ext>
            </a:extLst>
          </p:cNvPr>
          <p:cNvSpPr>
            <a:spLocks noGrp="1"/>
          </p:cNvSpPr>
          <p:nvPr>
            <p:ph type="title"/>
          </p:nvPr>
        </p:nvSpPr>
        <p:spPr>
          <a:xfrm>
            <a:off x="856448" y="5378027"/>
            <a:ext cx="8312587" cy="1008380"/>
          </a:xfrm>
          <a:prstGeom prst="rect">
            <a:avLst/>
          </a:prstGeom>
        </p:spPr>
        <p:txBody>
          <a:bodyPr anchor="b">
            <a:normAutofit/>
          </a:bodyPr>
          <a:lstStyle/>
          <a:p>
            <a:r>
              <a:rPr lang="en-GB" sz="5400">
                <a:solidFill>
                  <a:schemeClr val="tx1"/>
                </a:solidFill>
              </a:rPr>
              <a:t>Burden of TBI</a:t>
            </a:r>
          </a:p>
        </p:txBody>
      </p:sp>
      <p:sp>
        <p:nvSpPr>
          <p:cNvPr id="2" name="Zástupný objekt pre pätu 1">
            <a:extLst>
              <a:ext uri="{FF2B5EF4-FFF2-40B4-BE49-F238E27FC236}">
                <a16:creationId xmlns:a16="http://schemas.microsoft.com/office/drawing/2014/main" id="{B704BEB0-5C48-A24D-8D41-1B5C568C4693}"/>
              </a:ext>
            </a:extLst>
          </p:cNvPr>
          <p:cNvSpPr>
            <a:spLocks noGrp="1"/>
          </p:cNvSpPr>
          <p:nvPr>
            <p:ph type="ftr" sz="quarter" idx="12"/>
          </p:nvPr>
        </p:nvSpPr>
        <p:spPr/>
        <p:txBody>
          <a:bodyPr/>
          <a:lstStyle/>
          <a:p>
            <a:r>
              <a:rPr lang="en-GB"/>
              <a:t>rusnakm@truni.sk</a:t>
            </a:r>
            <a:endParaRPr lang="en-GB" dirty="0"/>
          </a:p>
        </p:txBody>
      </p:sp>
      <p:sp>
        <p:nvSpPr>
          <p:cNvPr id="4" name="Zástupný objekt pre číslo snímky 3">
            <a:extLst>
              <a:ext uri="{FF2B5EF4-FFF2-40B4-BE49-F238E27FC236}">
                <a16:creationId xmlns:a16="http://schemas.microsoft.com/office/drawing/2014/main" id="{C011AC7A-4441-2145-816B-536A88B240BF}"/>
              </a:ext>
            </a:extLst>
          </p:cNvPr>
          <p:cNvSpPr>
            <a:spLocks noGrp="1"/>
          </p:cNvSpPr>
          <p:nvPr>
            <p:ph type="sldNum" sz="quarter" idx="11"/>
          </p:nvPr>
        </p:nvSpPr>
        <p:spPr/>
        <p:txBody>
          <a:bodyPr/>
          <a:lstStyle/>
          <a:p>
            <a:fld id="{20C92893-8C51-46CF-9D47-24B3C575AFAA}" type="slidenum">
              <a:rPr lang="en-GB" smtClean="0"/>
              <a:pPr/>
              <a:t>3</a:t>
            </a:fld>
            <a:endParaRPr lang="en-GB"/>
          </a:p>
        </p:txBody>
      </p:sp>
    </p:spTree>
    <p:extLst>
      <p:ext uri="{BB962C8B-B14F-4D97-AF65-F5344CB8AC3E}">
        <p14:creationId xmlns:p14="http://schemas.microsoft.com/office/powerpoint/2010/main" val="425190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2FC4E7C-A580-7D4E-A9D9-2DDAA19A5432}"/>
              </a:ext>
            </a:extLst>
          </p:cNvPr>
          <p:cNvSpPr>
            <a:spLocks noGrp="1"/>
          </p:cNvSpPr>
          <p:nvPr>
            <p:ph type="title"/>
          </p:nvPr>
        </p:nvSpPr>
        <p:spPr>
          <a:xfrm>
            <a:off x="703785" y="6208586"/>
            <a:ext cx="8668292" cy="1008380"/>
          </a:xfrm>
        </p:spPr>
        <p:txBody>
          <a:bodyPr/>
          <a:lstStyle/>
          <a:p>
            <a:r>
              <a:rPr lang="en-GB" sz="4400" dirty="0"/>
              <a:t>Global DALYs, both sexes, 2017</a:t>
            </a:r>
          </a:p>
        </p:txBody>
      </p:sp>
      <p:grpSp>
        <p:nvGrpSpPr>
          <p:cNvPr id="10" name="Skupina 9">
            <a:extLst>
              <a:ext uri="{FF2B5EF4-FFF2-40B4-BE49-F238E27FC236}">
                <a16:creationId xmlns:a16="http://schemas.microsoft.com/office/drawing/2014/main" id="{828CA3C4-FA48-7145-A758-13109215AE6C}"/>
              </a:ext>
            </a:extLst>
          </p:cNvPr>
          <p:cNvGrpSpPr/>
          <p:nvPr/>
        </p:nvGrpSpPr>
        <p:grpSpPr>
          <a:xfrm>
            <a:off x="1193573" y="491127"/>
            <a:ext cx="7014256" cy="5717459"/>
            <a:chOff x="1193573" y="491127"/>
            <a:chExt cx="7014256" cy="5717459"/>
          </a:xfrm>
        </p:grpSpPr>
        <p:pic>
          <p:nvPicPr>
            <p:cNvPr id="5" name="Obrázok 4">
              <a:extLst>
                <a:ext uri="{FF2B5EF4-FFF2-40B4-BE49-F238E27FC236}">
                  <a16:creationId xmlns:a16="http://schemas.microsoft.com/office/drawing/2014/main" id="{973846E9-2F9D-DB4E-A22F-4A8AA1669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573" y="491127"/>
              <a:ext cx="5667598" cy="5717459"/>
            </a:xfrm>
            <a:prstGeom prst="rect">
              <a:avLst/>
            </a:prstGeom>
          </p:spPr>
        </p:pic>
        <p:cxnSp>
          <p:nvCxnSpPr>
            <p:cNvPr id="7" name="Priama spojnica 6">
              <a:extLst>
                <a:ext uri="{FF2B5EF4-FFF2-40B4-BE49-F238E27FC236}">
                  <a16:creationId xmlns:a16="http://schemas.microsoft.com/office/drawing/2014/main" id="{D835C769-B471-E74B-BC09-5B8C0D881949}"/>
                </a:ext>
              </a:extLst>
            </p:cNvPr>
            <p:cNvCxnSpPr>
              <a:cxnSpLocks/>
            </p:cNvCxnSpPr>
            <p:nvPr/>
          </p:nvCxnSpPr>
          <p:spPr>
            <a:xfrm flipH="1">
              <a:off x="6349541" y="4855029"/>
              <a:ext cx="1858288" cy="326570"/>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1" name="Pravouholník 10">
            <a:extLst>
              <a:ext uri="{FF2B5EF4-FFF2-40B4-BE49-F238E27FC236}">
                <a16:creationId xmlns:a16="http://schemas.microsoft.com/office/drawing/2014/main" id="{7D5A58D5-FB1E-314B-996A-C669AB8F7CE2}"/>
              </a:ext>
            </a:extLst>
          </p:cNvPr>
          <p:cNvSpPr/>
          <p:nvPr/>
        </p:nvSpPr>
        <p:spPr>
          <a:xfrm>
            <a:off x="7278685" y="4078564"/>
            <a:ext cx="2333401" cy="1077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Injuries</a:t>
            </a:r>
          </a:p>
        </p:txBody>
      </p:sp>
      <p:sp>
        <p:nvSpPr>
          <p:cNvPr id="2" name="Zástupný objekt pre pätu 1">
            <a:extLst>
              <a:ext uri="{FF2B5EF4-FFF2-40B4-BE49-F238E27FC236}">
                <a16:creationId xmlns:a16="http://schemas.microsoft.com/office/drawing/2014/main" id="{F9B90424-05F9-0349-BFB1-AAA8EA9CB35B}"/>
              </a:ext>
            </a:extLst>
          </p:cNvPr>
          <p:cNvSpPr>
            <a:spLocks noGrp="1"/>
          </p:cNvSpPr>
          <p:nvPr>
            <p:ph type="ftr" sz="quarter" idx="12"/>
          </p:nvPr>
        </p:nvSpPr>
        <p:spPr/>
        <p:txBody>
          <a:bodyPr/>
          <a:lstStyle/>
          <a:p>
            <a:r>
              <a:rPr lang="en-GB"/>
              <a:t>rusnakm@truni.sk</a:t>
            </a:r>
            <a:endParaRPr lang="en-GB" dirty="0"/>
          </a:p>
        </p:txBody>
      </p:sp>
      <p:sp>
        <p:nvSpPr>
          <p:cNvPr id="4" name="Zástupný objekt pre číslo snímky 3">
            <a:extLst>
              <a:ext uri="{FF2B5EF4-FFF2-40B4-BE49-F238E27FC236}">
                <a16:creationId xmlns:a16="http://schemas.microsoft.com/office/drawing/2014/main" id="{92AA7CBE-0DBA-8646-A12E-C1645BB8D54F}"/>
              </a:ext>
            </a:extLst>
          </p:cNvPr>
          <p:cNvSpPr>
            <a:spLocks noGrp="1"/>
          </p:cNvSpPr>
          <p:nvPr>
            <p:ph type="sldNum" sz="quarter" idx="11"/>
          </p:nvPr>
        </p:nvSpPr>
        <p:spPr/>
        <p:txBody>
          <a:bodyPr/>
          <a:lstStyle/>
          <a:p>
            <a:fld id="{20C92893-8C51-46CF-9D47-24B3C575AFAA}" type="slidenum">
              <a:rPr lang="en-GB" smtClean="0"/>
              <a:pPr/>
              <a:t>4</a:t>
            </a:fld>
            <a:endParaRPr lang="en-GB"/>
          </a:p>
        </p:txBody>
      </p:sp>
    </p:spTree>
    <p:extLst>
      <p:ext uri="{BB962C8B-B14F-4D97-AF65-F5344CB8AC3E}">
        <p14:creationId xmlns:p14="http://schemas.microsoft.com/office/powerpoint/2010/main" val="278179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EE1E4A8-1F47-F841-8982-CBB2677DE91B}"/>
              </a:ext>
            </a:extLst>
          </p:cNvPr>
          <p:cNvSpPr>
            <a:spLocks noGrp="1"/>
          </p:cNvSpPr>
          <p:nvPr>
            <p:ph idx="1"/>
          </p:nvPr>
        </p:nvSpPr>
        <p:spPr>
          <a:xfrm>
            <a:off x="304800" y="756287"/>
            <a:ext cx="8763477" cy="4338227"/>
          </a:xfrm>
        </p:spPr>
        <p:txBody>
          <a:bodyPr>
            <a:normAutofit fontScale="85000" lnSpcReduction="20000"/>
          </a:bodyPr>
          <a:lstStyle/>
          <a:p>
            <a:pPr marL="20158" indent="0">
              <a:buNone/>
            </a:pPr>
            <a:r>
              <a:rPr lang="en-GB" dirty="0"/>
              <a:t>Methodology used to estimate the burden of TBI:</a:t>
            </a:r>
          </a:p>
          <a:p>
            <a:r>
              <a:rPr lang="en-GB" dirty="0"/>
              <a:t>Results from the Global Burden of Diseases, Injuries, and Risk Factors (GBD) Study 2016 </a:t>
            </a:r>
          </a:p>
          <a:p>
            <a:r>
              <a:rPr lang="en-GB" dirty="0"/>
              <a:t>Incidence and prevalence of all causes of injury requiring medical care in inpatient and outpatient records, literature studies, and survey data. </a:t>
            </a:r>
          </a:p>
          <a:p>
            <a:r>
              <a:rPr lang="en-GB" dirty="0"/>
              <a:t>Literature studies to establish standardised mortality ratios and applied differential equations to convert incidence to prevalence of long-term disability. </a:t>
            </a:r>
          </a:p>
          <a:p>
            <a:r>
              <a:rPr lang="en-GB" dirty="0"/>
              <a:t>Applied GBD disability weights to calculate YLDs. </a:t>
            </a:r>
          </a:p>
          <a:p>
            <a:r>
              <a:rPr lang="en-GB" dirty="0"/>
              <a:t>Bayesian meta-regression tool for epidemiological modelling, used cause specific mortality rates for non-fatal estimation, and adjusted our results for disability experienced with comorbid</a:t>
            </a:r>
          </a:p>
          <a:p>
            <a:r>
              <a:rPr lang="en-GB" dirty="0"/>
              <a:t>conditions. </a:t>
            </a:r>
          </a:p>
          <a:p>
            <a:r>
              <a:rPr lang="en-GB" dirty="0"/>
              <a:t>Analysed results on the basis of the Socio-demographic Index, a compound measure of income per capita, education, and fertility.</a:t>
            </a:r>
          </a:p>
        </p:txBody>
      </p:sp>
      <p:pic>
        <p:nvPicPr>
          <p:cNvPr id="7" name="Obrázok 6">
            <a:extLst>
              <a:ext uri="{FF2B5EF4-FFF2-40B4-BE49-F238E27FC236}">
                <a16:creationId xmlns:a16="http://schemas.microsoft.com/office/drawing/2014/main" id="{C350DCE7-AAF3-F34B-A892-111B3CFAC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52661"/>
            <a:ext cx="10075863" cy="2210189"/>
          </a:xfrm>
          <a:prstGeom prst="rect">
            <a:avLst/>
          </a:prstGeom>
        </p:spPr>
      </p:pic>
      <p:sp>
        <p:nvSpPr>
          <p:cNvPr id="3" name="Zástupný objekt pre pätu 2">
            <a:extLst>
              <a:ext uri="{FF2B5EF4-FFF2-40B4-BE49-F238E27FC236}">
                <a16:creationId xmlns:a16="http://schemas.microsoft.com/office/drawing/2014/main" id="{04ED88D7-8834-F041-B39C-01FF89D37C9F}"/>
              </a:ext>
            </a:extLst>
          </p:cNvPr>
          <p:cNvSpPr>
            <a:spLocks noGrp="1"/>
          </p:cNvSpPr>
          <p:nvPr>
            <p:ph type="ftr" sz="quarter" idx="12"/>
          </p:nvPr>
        </p:nvSpPr>
        <p:spPr/>
        <p:txBody>
          <a:bodyPr/>
          <a:lstStyle/>
          <a:p>
            <a:r>
              <a:rPr lang="en-GB"/>
              <a:t>rusnakm@truni.sk</a:t>
            </a:r>
            <a:endParaRPr lang="en-GB" dirty="0"/>
          </a:p>
        </p:txBody>
      </p:sp>
      <p:sp>
        <p:nvSpPr>
          <p:cNvPr id="4" name="Zástupný objekt pre číslo snímky 3">
            <a:extLst>
              <a:ext uri="{FF2B5EF4-FFF2-40B4-BE49-F238E27FC236}">
                <a16:creationId xmlns:a16="http://schemas.microsoft.com/office/drawing/2014/main" id="{2D282D15-B015-4A47-8D7C-2F4AF306B0A6}"/>
              </a:ext>
            </a:extLst>
          </p:cNvPr>
          <p:cNvSpPr>
            <a:spLocks noGrp="1"/>
          </p:cNvSpPr>
          <p:nvPr>
            <p:ph type="sldNum" sz="quarter" idx="11"/>
          </p:nvPr>
        </p:nvSpPr>
        <p:spPr/>
        <p:txBody>
          <a:bodyPr/>
          <a:lstStyle/>
          <a:p>
            <a:fld id="{20C92893-8C51-46CF-9D47-24B3C575AFAA}" type="slidenum">
              <a:rPr lang="en-GB" smtClean="0"/>
              <a:pPr/>
              <a:t>5</a:t>
            </a:fld>
            <a:endParaRPr lang="en-GB"/>
          </a:p>
        </p:txBody>
      </p:sp>
    </p:spTree>
    <p:extLst>
      <p:ext uri="{BB962C8B-B14F-4D97-AF65-F5344CB8AC3E}">
        <p14:creationId xmlns:p14="http://schemas.microsoft.com/office/powerpoint/2010/main" val="33071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07F74FD-3F4F-B44B-9BC0-B157BAAF1CC0}"/>
              </a:ext>
            </a:extLst>
          </p:cNvPr>
          <p:cNvSpPr>
            <a:spLocks noGrp="1"/>
          </p:cNvSpPr>
          <p:nvPr>
            <p:ph type="title"/>
          </p:nvPr>
        </p:nvSpPr>
        <p:spPr>
          <a:xfrm>
            <a:off x="498588" y="4669970"/>
            <a:ext cx="9078685" cy="1036755"/>
          </a:xfrm>
        </p:spPr>
        <p:txBody>
          <a:bodyPr/>
          <a:lstStyle/>
          <a:p>
            <a:r>
              <a:rPr lang="en-GB" sz="2800" dirty="0"/>
              <a:t>Age-standardised incidence of traumatic brain injury per 100 000 population by location for both sexes, 2016</a:t>
            </a:r>
            <a:endParaRPr lang="en-GB" sz="6600" dirty="0"/>
          </a:p>
        </p:txBody>
      </p:sp>
      <p:pic>
        <p:nvPicPr>
          <p:cNvPr id="5" name="Obrázok 4">
            <a:extLst>
              <a:ext uri="{FF2B5EF4-FFF2-40B4-BE49-F238E27FC236}">
                <a16:creationId xmlns:a16="http://schemas.microsoft.com/office/drawing/2014/main" id="{2AE1FDAE-77C4-8045-AF71-EB978BF73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353"/>
            <a:ext cx="10075863" cy="3741744"/>
          </a:xfrm>
          <a:prstGeom prst="rect">
            <a:avLst/>
          </a:prstGeom>
        </p:spPr>
      </p:pic>
      <p:sp>
        <p:nvSpPr>
          <p:cNvPr id="6" name="Pravouholník 5">
            <a:extLst>
              <a:ext uri="{FF2B5EF4-FFF2-40B4-BE49-F238E27FC236}">
                <a16:creationId xmlns:a16="http://schemas.microsoft.com/office/drawing/2014/main" id="{719F73F3-075B-C041-9219-7AEB926ED77A}"/>
              </a:ext>
            </a:extLst>
          </p:cNvPr>
          <p:cNvSpPr/>
          <p:nvPr/>
        </p:nvSpPr>
        <p:spPr>
          <a:xfrm>
            <a:off x="498588" y="6463885"/>
            <a:ext cx="9078684" cy="815223"/>
          </a:xfrm>
          <a:prstGeom prst="rect">
            <a:avLst/>
          </a:prstGeom>
        </p:spPr>
        <p:txBody>
          <a:bodyPr wrap="square">
            <a:spAutoFit/>
          </a:bodyPr>
          <a:lstStyle/>
          <a:p>
            <a:r>
              <a:rPr lang="sk-SK" dirty="0">
                <a:solidFill>
                  <a:schemeClr val="tx1"/>
                </a:solidFill>
              </a:rPr>
              <a:t>JAMES, S.L. et al. </a:t>
            </a:r>
            <a:r>
              <a:rPr lang="sk-SK" dirty="0" err="1">
                <a:solidFill>
                  <a:schemeClr val="tx1"/>
                </a:solidFill>
              </a:rPr>
              <a:t>Global</a:t>
            </a:r>
            <a:r>
              <a:rPr lang="sk-SK" dirty="0">
                <a:solidFill>
                  <a:schemeClr val="tx1"/>
                </a:solidFill>
              </a:rPr>
              <a:t>, </a:t>
            </a:r>
            <a:r>
              <a:rPr lang="sk-SK" dirty="0" err="1">
                <a:solidFill>
                  <a:schemeClr val="tx1"/>
                </a:solidFill>
              </a:rPr>
              <a:t>regional</a:t>
            </a:r>
            <a:r>
              <a:rPr lang="sk-SK" dirty="0">
                <a:solidFill>
                  <a:schemeClr val="tx1"/>
                </a:solidFill>
              </a:rPr>
              <a:t>, and </a:t>
            </a:r>
            <a:r>
              <a:rPr lang="sk-SK" dirty="0" err="1">
                <a:solidFill>
                  <a:schemeClr val="tx1"/>
                </a:solidFill>
              </a:rPr>
              <a:t>national</a:t>
            </a:r>
            <a:r>
              <a:rPr lang="sk-SK" dirty="0">
                <a:solidFill>
                  <a:schemeClr val="tx1"/>
                </a:solidFill>
              </a:rPr>
              <a:t> </a:t>
            </a:r>
            <a:r>
              <a:rPr lang="sk-SK" dirty="0" err="1">
                <a:solidFill>
                  <a:schemeClr val="tx1"/>
                </a:solidFill>
              </a:rPr>
              <a:t>burden</a:t>
            </a:r>
            <a:r>
              <a:rPr lang="sk-SK" dirty="0">
                <a:solidFill>
                  <a:schemeClr val="tx1"/>
                </a:solidFill>
              </a:rPr>
              <a:t> of </a:t>
            </a:r>
            <a:r>
              <a:rPr lang="sk-SK" dirty="0" err="1">
                <a:solidFill>
                  <a:schemeClr val="tx1"/>
                </a:solidFill>
              </a:rPr>
              <a:t>traumatic</a:t>
            </a:r>
            <a:r>
              <a:rPr lang="sk-SK" dirty="0">
                <a:solidFill>
                  <a:schemeClr val="tx1"/>
                </a:solidFill>
              </a:rPr>
              <a:t> </a:t>
            </a:r>
            <a:r>
              <a:rPr lang="sk-SK" dirty="0" err="1">
                <a:solidFill>
                  <a:schemeClr val="tx1"/>
                </a:solidFill>
              </a:rPr>
              <a:t>brain</a:t>
            </a:r>
            <a:r>
              <a:rPr lang="sk-SK" dirty="0">
                <a:solidFill>
                  <a:schemeClr val="tx1"/>
                </a:solidFill>
              </a:rPr>
              <a:t> </a:t>
            </a:r>
            <a:r>
              <a:rPr lang="sk-SK" dirty="0" err="1">
                <a:solidFill>
                  <a:schemeClr val="tx1"/>
                </a:solidFill>
              </a:rPr>
              <a:t>injury</a:t>
            </a:r>
            <a:r>
              <a:rPr lang="sk-SK" dirty="0">
                <a:solidFill>
                  <a:schemeClr val="tx1"/>
                </a:solidFill>
              </a:rPr>
              <a:t> and </a:t>
            </a:r>
            <a:r>
              <a:rPr lang="sk-SK" dirty="0" err="1">
                <a:solidFill>
                  <a:schemeClr val="tx1"/>
                </a:solidFill>
              </a:rPr>
              <a:t>spinal</a:t>
            </a:r>
            <a:r>
              <a:rPr lang="sk-SK" dirty="0">
                <a:solidFill>
                  <a:schemeClr val="tx1"/>
                </a:solidFill>
              </a:rPr>
              <a:t> </a:t>
            </a:r>
            <a:r>
              <a:rPr lang="sk-SK" dirty="0" err="1">
                <a:solidFill>
                  <a:schemeClr val="tx1"/>
                </a:solidFill>
              </a:rPr>
              <a:t>cord</a:t>
            </a:r>
            <a:r>
              <a:rPr lang="sk-SK" dirty="0">
                <a:solidFill>
                  <a:schemeClr val="tx1"/>
                </a:solidFill>
              </a:rPr>
              <a:t> </a:t>
            </a:r>
            <a:r>
              <a:rPr lang="sk-SK" dirty="0" err="1">
                <a:solidFill>
                  <a:schemeClr val="tx1"/>
                </a:solidFill>
              </a:rPr>
              <a:t>injury</a:t>
            </a:r>
            <a:r>
              <a:rPr lang="sk-SK" dirty="0">
                <a:solidFill>
                  <a:schemeClr val="tx1"/>
                </a:solidFill>
              </a:rPr>
              <a:t>, 1990–2016: a </a:t>
            </a:r>
            <a:r>
              <a:rPr lang="sk-SK" dirty="0" err="1">
                <a:solidFill>
                  <a:schemeClr val="tx1"/>
                </a:solidFill>
              </a:rPr>
              <a:t>systematic</a:t>
            </a:r>
            <a:r>
              <a:rPr lang="sk-SK" dirty="0">
                <a:solidFill>
                  <a:schemeClr val="tx1"/>
                </a:solidFill>
              </a:rPr>
              <a:t> </a:t>
            </a:r>
            <a:r>
              <a:rPr lang="sk-SK" dirty="0" err="1">
                <a:solidFill>
                  <a:schemeClr val="tx1"/>
                </a:solidFill>
              </a:rPr>
              <a:t>analysis</a:t>
            </a:r>
            <a:r>
              <a:rPr lang="sk-SK" dirty="0">
                <a:solidFill>
                  <a:schemeClr val="tx1"/>
                </a:solidFill>
              </a:rPr>
              <a:t> </a:t>
            </a:r>
            <a:r>
              <a:rPr lang="sk-SK" dirty="0" err="1">
                <a:solidFill>
                  <a:schemeClr val="tx1"/>
                </a:solidFill>
              </a:rPr>
              <a:t>for</a:t>
            </a:r>
            <a:r>
              <a:rPr lang="sk-SK" dirty="0">
                <a:solidFill>
                  <a:schemeClr val="tx1"/>
                </a:solidFill>
              </a:rPr>
              <a:t> </a:t>
            </a:r>
            <a:r>
              <a:rPr lang="sk-SK" dirty="0" err="1">
                <a:solidFill>
                  <a:schemeClr val="tx1"/>
                </a:solidFill>
              </a:rPr>
              <a:t>the</a:t>
            </a:r>
            <a:r>
              <a:rPr lang="sk-SK" dirty="0">
                <a:solidFill>
                  <a:schemeClr val="tx1"/>
                </a:solidFill>
              </a:rPr>
              <a:t> </a:t>
            </a:r>
            <a:r>
              <a:rPr lang="sk-SK" dirty="0" err="1">
                <a:solidFill>
                  <a:schemeClr val="tx1"/>
                </a:solidFill>
              </a:rPr>
              <a:t>Global</a:t>
            </a:r>
            <a:r>
              <a:rPr lang="sk-SK" dirty="0">
                <a:solidFill>
                  <a:schemeClr val="tx1"/>
                </a:solidFill>
              </a:rPr>
              <a:t> </a:t>
            </a:r>
            <a:r>
              <a:rPr lang="sk-SK" dirty="0" err="1">
                <a:solidFill>
                  <a:schemeClr val="tx1"/>
                </a:solidFill>
              </a:rPr>
              <a:t>Burden</a:t>
            </a:r>
            <a:r>
              <a:rPr lang="sk-SK" dirty="0">
                <a:solidFill>
                  <a:schemeClr val="tx1"/>
                </a:solidFill>
              </a:rPr>
              <a:t> of </a:t>
            </a:r>
            <a:r>
              <a:rPr lang="sk-SK" dirty="0" err="1">
                <a:solidFill>
                  <a:schemeClr val="tx1"/>
                </a:solidFill>
              </a:rPr>
              <a:t>Disease</a:t>
            </a:r>
            <a:r>
              <a:rPr lang="sk-SK" dirty="0">
                <a:solidFill>
                  <a:schemeClr val="tx1"/>
                </a:solidFill>
              </a:rPr>
              <a:t> Study 2016. In </a:t>
            </a:r>
            <a:r>
              <a:rPr lang="sk-SK" i="1" dirty="0" err="1">
                <a:solidFill>
                  <a:schemeClr val="tx1"/>
                </a:solidFill>
              </a:rPr>
              <a:t>The</a:t>
            </a:r>
            <a:r>
              <a:rPr lang="sk-SK" i="1" dirty="0">
                <a:solidFill>
                  <a:schemeClr val="tx1"/>
                </a:solidFill>
              </a:rPr>
              <a:t> </a:t>
            </a:r>
            <a:r>
              <a:rPr lang="sk-SK" i="1" dirty="0" err="1">
                <a:solidFill>
                  <a:schemeClr val="tx1"/>
                </a:solidFill>
              </a:rPr>
              <a:t>Lancet</a:t>
            </a:r>
            <a:r>
              <a:rPr lang="sk-SK" i="1" dirty="0">
                <a:solidFill>
                  <a:schemeClr val="tx1"/>
                </a:solidFill>
              </a:rPr>
              <a:t> </a:t>
            </a:r>
            <a:r>
              <a:rPr lang="sk-SK" i="1" dirty="0" err="1">
                <a:solidFill>
                  <a:schemeClr val="tx1"/>
                </a:solidFill>
              </a:rPr>
              <a:t>Neurology</a:t>
            </a:r>
            <a:r>
              <a:rPr lang="sk-SK" dirty="0">
                <a:solidFill>
                  <a:schemeClr val="tx1"/>
                </a:solidFill>
              </a:rPr>
              <a:t> [online]. 2019. </a:t>
            </a:r>
            <a:r>
              <a:rPr lang="sk-SK" dirty="0" err="1">
                <a:solidFill>
                  <a:schemeClr val="tx1"/>
                </a:solidFill>
              </a:rPr>
              <a:t>Vol</a:t>
            </a:r>
            <a:r>
              <a:rPr lang="sk-SK" dirty="0">
                <a:solidFill>
                  <a:schemeClr val="tx1"/>
                </a:solidFill>
              </a:rPr>
              <a:t>. 18, no. 1, s. 56–87. </a:t>
            </a:r>
            <a:endParaRPr lang="en-GB" dirty="0">
              <a:solidFill>
                <a:schemeClr val="tx1"/>
              </a:solidFill>
            </a:endParaRPr>
          </a:p>
        </p:txBody>
      </p:sp>
      <p:sp>
        <p:nvSpPr>
          <p:cNvPr id="2" name="Zástupný objekt pre pätu 1">
            <a:extLst>
              <a:ext uri="{FF2B5EF4-FFF2-40B4-BE49-F238E27FC236}">
                <a16:creationId xmlns:a16="http://schemas.microsoft.com/office/drawing/2014/main" id="{D64CC39C-43FE-174F-A562-C3F50E5A9DD3}"/>
              </a:ext>
            </a:extLst>
          </p:cNvPr>
          <p:cNvSpPr>
            <a:spLocks noGrp="1"/>
          </p:cNvSpPr>
          <p:nvPr>
            <p:ph type="ftr" sz="quarter" idx="12"/>
          </p:nvPr>
        </p:nvSpPr>
        <p:spPr/>
        <p:txBody>
          <a:bodyPr/>
          <a:lstStyle/>
          <a:p>
            <a:r>
              <a:rPr lang="en-GB"/>
              <a:t>rusnakm@truni.sk</a:t>
            </a:r>
            <a:endParaRPr lang="en-GB" dirty="0"/>
          </a:p>
        </p:txBody>
      </p:sp>
      <p:sp>
        <p:nvSpPr>
          <p:cNvPr id="4" name="Zástupný objekt pre číslo snímky 3">
            <a:extLst>
              <a:ext uri="{FF2B5EF4-FFF2-40B4-BE49-F238E27FC236}">
                <a16:creationId xmlns:a16="http://schemas.microsoft.com/office/drawing/2014/main" id="{E19E8FA1-EC28-4B4B-AB31-C7B904AA6181}"/>
              </a:ext>
            </a:extLst>
          </p:cNvPr>
          <p:cNvSpPr>
            <a:spLocks noGrp="1"/>
          </p:cNvSpPr>
          <p:nvPr>
            <p:ph type="sldNum" sz="quarter" idx="11"/>
          </p:nvPr>
        </p:nvSpPr>
        <p:spPr/>
        <p:txBody>
          <a:bodyPr/>
          <a:lstStyle/>
          <a:p>
            <a:fld id="{20C92893-8C51-46CF-9D47-24B3C575AFAA}" type="slidenum">
              <a:rPr lang="en-GB" smtClean="0"/>
              <a:pPr/>
              <a:t>6</a:t>
            </a:fld>
            <a:endParaRPr lang="en-GB"/>
          </a:p>
        </p:txBody>
      </p:sp>
    </p:spTree>
    <p:extLst>
      <p:ext uri="{BB962C8B-B14F-4D97-AF65-F5344CB8AC3E}">
        <p14:creationId xmlns:p14="http://schemas.microsoft.com/office/powerpoint/2010/main" val="112520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a:extLst>
              <a:ext uri="{FF2B5EF4-FFF2-40B4-BE49-F238E27FC236}">
                <a16:creationId xmlns:a16="http://schemas.microsoft.com/office/drawing/2014/main" id="{445CC09E-4941-C74C-A291-561646123B7A}"/>
              </a:ext>
            </a:extLst>
          </p:cNvPr>
          <p:cNvGrpSpPr/>
          <p:nvPr/>
        </p:nvGrpSpPr>
        <p:grpSpPr>
          <a:xfrm>
            <a:off x="1328058" y="118060"/>
            <a:ext cx="6466113" cy="7213356"/>
            <a:chOff x="1328058" y="118060"/>
            <a:chExt cx="6466113" cy="7213356"/>
          </a:xfrm>
        </p:grpSpPr>
        <p:pic>
          <p:nvPicPr>
            <p:cNvPr id="5" name="Obrázok 4">
              <a:extLst>
                <a:ext uri="{FF2B5EF4-FFF2-40B4-BE49-F238E27FC236}">
                  <a16:creationId xmlns:a16="http://schemas.microsoft.com/office/drawing/2014/main" id="{3C9DB3B4-2339-064E-943B-CEC35862A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672" y="118060"/>
              <a:ext cx="6000499" cy="5700942"/>
            </a:xfrm>
            <a:prstGeom prst="rect">
              <a:avLst/>
            </a:prstGeom>
          </p:spPr>
        </p:pic>
        <p:pic>
          <p:nvPicPr>
            <p:cNvPr id="7" name="Obrázok 6">
              <a:extLst>
                <a:ext uri="{FF2B5EF4-FFF2-40B4-BE49-F238E27FC236}">
                  <a16:creationId xmlns:a16="http://schemas.microsoft.com/office/drawing/2014/main" id="{DA1E92C3-E62B-FF4F-9F6C-EEC5A66C7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058" y="5819002"/>
              <a:ext cx="6466113" cy="1512414"/>
            </a:xfrm>
            <a:prstGeom prst="rect">
              <a:avLst/>
            </a:prstGeom>
          </p:spPr>
        </p:pic>
      </p:grpSp>
      <p:sp>
        <p:nvSpPr>
          <p:cNvPr id="2" name="Zástupný objekt pre pätu 1">
            <a:extLst>
              <a:ext uri="{FF2B5EF4-FFF2-40B4-BE49-F238E27FC236}">
                <a16:creationId xmlns:a16="http://schemas.microsoft.com/office/drawing/2014/main" id="{71407F26-9DA1-D540-B4CE-BF87EDD64B68}"/>
              </a:ext>
            </a:extLst>
          </p:cNvPr>
          <p:cNvSpPr>
            <a:spLocks noGrp="1"/>
          </p:cNvSpPr>
          <p:nvPr>
            <p:ph type="ftr" sz="quarter" idx="12"/>
          </p:nvPr>
        </p:nvSpPr>
        <p:spPr/>
        <p:txBody>
          <a:bodyPr/>
          <a:lstStyle/>
          <a:p>
            <a:r>
              <a:rPr lang="en-GB"/>
              <a:t>rusnakm@truni.sk</a:t>
            </a:r>
            <a:endParaRPr lang="en-GB" dirty="0"/>
          </a:p>
        </p:txBody>
      </p:sp>
      <p:sp>
        <p:nvSpPr>
          <p:cNvPr id="3" name="Zástupný objekt pre číslo snímky 2">
            <a:extLst>
              <a:ext uri="{FF2B5EF4-FFF2-40B4-BE49-F238E27FC236}">
                <a16:creationId xmlns:a16="http://schemas.microsoft.com/office/drawing/2014/main" id="{F9B40434-F2EA-7D4F-BFAD-3681C0F30CBA}"/>
              </a:ext>
            </a:extLst>
          </p:cNvPr>
          <p:cNvSpPr>
            <a:spLocks noGrp="1"/>
          </p:cNvSpPr>
          <p:nvPr>
            <p:ph type="sldNum" sz="quarter" idx="11"/>
          </p:nvPr>
        </p:nvSpPr>
        <p:spPr/>
        <p:txBody>
          <a:bodyPr/>
          <a:lstStyle/>
          <a:p>
            <a:fld id="{20C92893-8C51-46CF-9D47-24B3C575AFAA}" type="slidenum">
              <a:rPr lang="en-GB" smtClean="0"/>
              <a:pPr/>
              <a:t>7</a:t>
            </a:fld>
            <a:endParaRPr lang="en-GB"/>
          </a:p>
        </p:txBody>
      </p:sp>
    </p:spTree>
    <p:extLst>
      <p:ext uri="{BB962C8B-B14F-4D97-AF65-F5344CB8AC3E}">
        <p14:creationId xmlns:p14="http://schemas.microsoft.com/office/powerpoint/2010/main" val="411161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E046FB2-657C-9948-BA47-F8C9422D6832}"/>
              </a:ext>
            </a:extLst>
          </p:cNvPr>
          <p:cNvSpPr>
            <a:spLocks noGrp="1"/>
          </p:cNvSpPr>
          <p:nvPr>
            <p:ph idx="1"/>
          </p:nvPr>
        </p:nvSpPr>
        <p:spPr>
          <a:xfrm>
            <a:off x="856448" y="756287"/>
            <a:ext cx="8211829" cy="4773656"/>
          </a:xfrm>
        </p:spPr>
        <p:txBody>
          <a:bodyPr>
            <a:normAutofit fontScale="92500"/>
          </a:bodyPr>
          <a:lstStyle/>
          <a:p>
            <a:r>
              <a:rPr lang="en-GB" dirty="0"/>
              <a:t>Approximately 52,000 US deaths per year result from TBI. </a:t>
            </a:r>
          </a:p>
          <a:p>
            <a:r>
              <a:rPr lang="en-GB" dirty="0"/>
              <a:t>The </a:t>
            </a:r>
            <a:r>
              <a:rPr lang="en-GB" b="1" i="1" dirty="0"/>
              <a:t>mortality rate</a:t>
            </a:r>
            <a:r>
              <a:rPr lang="en-GB" dirty="0"/>
              <a:t> for deaths outside of the hospital is approximately 17 per 100,000 people; it is approximately 6 per 100,000 people for patients who are hospitalized.</a:t>
            </a:r>
          </a:p>
          <a:p>
            <a:r>
              <a:rPr lang="en-GB" b="1" i="1" dirty="0"/>
              <a:t>Prevalence</a:t>
            </a:r>
            <a:r>
              <a:rPr lang="en-GB" dirty="0"/>
              <a:t> estimates often are based on existing disabilities. A National Health Interview Survey estimated that annually, 1.9 million persons sustain a skull fracture or intracranial injury, with such trauma making up approximately 1% of all injuries.</a:t>
            </a:r>
          </a:p>
          <a:p>
            <a:r>
              <a:rPr lang="sk-SK" b="1" i="1" dirty="0" err="1"/>
              <a:t>Incidence</a:t>
            </a:r>
            <a:r>
              <a:rPr lang="sk-SK" dirty="0"/>
              <a:t> of </a:t>
            </a:r>
            <a:r>
              <a:rPr lang="sk-SK" dirty="0" err="1"/>
              <a:t>mild</a:t>
            </a:r>
            <a:r>
              <a:rPr lang="sk-SK" dirty="0"/>
              <a:t> TBI </a:t>
            </a:r>
            <a:r>
              <a:rPr lang="sk-SK" dirty="0" err="1"/>
              <a:t>is</a:t>
            </a:r>
            <a:r>
              <a:rPr lang="sk-SK" dirty="0"/>
              <a:t> </a:t>
            </a:r>
            <a:r>
              <a:rPr lang="sk-SK" dirty="0" err="1"/>
              <a:t>about</a:t>
            </a:r>
            <a:r>
              <a:rPr lang="sk-SK" dirty="0"/>
              <a:t> 131 </a:t>
            </a:r>
            <a:r>
              <a:rPr lang="sk-SK" dirty="0" err="1"/>
              <a:t>cases</a:t>
            </a:r>
            <a:r>
              <a:rPr lang="sk-SK" dirty="0"/>
              <a:t> per 100,000 </a:t>
            </a:r>
            <a:r>
              <a:rPr lang="sk-SK" dirty="0" err="1"/>
              <a:t>people</a:t>
            </a:r>
            <a:r>
              <a:rPr lang="sk-SK" dirty="0"/>
              <a:t>, </a:t>
            </a:r>
            <a:r>
              <a:rPr lang="sk-SK" dirty="0" err="1"/>
              <a:t>the</a:t>
            </a:r>
            <a:r>
              <a:rPr lang="sk-SK" dirty="0"/>
              <a:t> </a:t>
            </a:r>
            <a:r>
              <a:rPr lang="sk-SK" dirty="0" err="1"/>
              <a:t>incidence</a:t>
            </a:r>
            <a:r>
              <a:rPr lang="sk-SK" dirty="0"/>
              <a:t> of </a:t>
            </a:r>
            <a:r>
              <a:rPr lang="sk-SK" dirty="0" err="1"/>
              <a:t>moderate</a:t>
            </a:r>
            <a:r>
              <a:rPr lang="sk-SK" dirty="0"/>
              <a:t> TBI </a:t>
            </a:r>
            <a:r>
              <a:rPr lang="sk-SK" dirty="0" err="1"/>
              <a:t>is</a:t>
            </a:r>
            <a:r>
              <a:rPr lang="sk-SK" dirty="0"/>
              <a:t> </a:t>
            </a:r>
            <a:r>
              <a:rPr lang="sk-SK" dirty="0" err="1"/>
              <a:t>about</a:t>
            </a:r>
            <a:r>
              <a:rPr lang="sk-SK" dirty="0"/>
              <a:t> 15 </a:t>
            </a:r>
            <a:r>
              <a:rPr lang="sk-SK" dirty="0" err="1"/>
              <a:t>cases</a:t>
            </a:r>
            <a:r>
              <a:rPr lang="sk-SK" dirty="0"/>
              <a:t> per 100,000 </a:t>
            </a:r>
            <a:r>
              <a:rPr lang="sk-SK" dirty="0" err="1"/>
              <a:t>people</a:t>
            </a:r>
            <a:r>
              <a:rPr lang="sk-SK" dirty="0"/>
              <a:t>, and </a:t>
            </a:r>
            <a:r>
              <a:rPr lang="sk-SK" dirty="0" err="1"/>
              <a:t>the</a:t>
            </a:r>
            <a:r>
              <a:rPr lang="sk-SK" dirty="0"/>
              <a:t> </a:t>
            </a:r>
            <a:r>
              <a:rPr lang="sk-SK" dirty="0" err="1"/>
              <a:t>incidence</a:t>
            </a:r>
            <a:r>
              <a:rPr lang="sk-SK" dirty="0"/>
              <a:t> of severe TBI </a:t>
            </a:r>
            <a:r>
              <a:rPr lang="sk-SK" dirty="0" err="1"/>
              <a:t>is</a:t>
            </a:r>
            <a:r>
              <a:rPr lang="sk-SK" dirty="0"/>
              <a:t> </a:t>
            </a:r>
            <a:r>
              <a:rPr lang="sk-SK" dirty="0" err="1"/>
              <a:t>approximately</a:t>
            </a:r>
            <a:r>
              <a:rPr lang="sk-SK" dirty="0"/>
              <a:t> 14 </a:t>
            </a:r>
            <a:r>
              <a:rPr lang="sk-SK" dirty="0" err="1"/>
              <a:t>cases</a:t>
            </a:r>
            <a:r>
              <a:rPr lang="sk-SK" dirty="0"/>
              <a:t> per 100,000 </a:t>
            </a:r>
            <a:r>
              <a:rPr lang="sk-SK" dirty="0" err="1"/>
              <a:t>people</a:t>
            </a:r>
            <a:r>
              <a:rPr lang="sk-SK" dirty="0"/>
              <a:t>. </a:t>
            </a:r>
            <a:r>
              <a:rPr lang="sk-SK" dirty="0" err="1"/>
              <a:t>The</a:t>
            </a:r>
            <a:r>
              <a:rPr lang="sk-SK" dirty="0"/>
              <a:t> </a:t>
            </a:r>
            <a:r>
              <a:rPr lang="sk-SK" dirty="0" err="1"/>
              <a:t>inclusion</a:t>
            </a:r>
            <a:r>
              <a:rPr lang="sk-SK" dirty="0"/>
              <a:t> of </a:t>
            </a:r>
            <a:r>
              <a:rPr lang="sk-SK" dirty="0" err="1"/>
              <a:t>prehospital</a:t>
            </a:r>
            <a:r>
              <a:rPr lang="sk-SK" dirty="0"/>
              <a:t> </a:t>
            </a:r>
            <a:r>
              <a:rPr lang="sk-SK" dirty="0" err="1"/>
              <a:t>deaths</a:t>
            </a:r>
            <a:r>
              <a:rPr lang="sk-SK" dirty="0"/>
              <a:t> </a:t>
            </a:r>
            <a:r>
              <a:rPr lang="sk-SK" dirty="0" err="1"/>
              <a:t>increases</a:t>
            </a:r>
            <a:r>
              <a:rPr lang="sk-SK" dirty="0"/>
              <a:t> </a:t>
            </a:r>
            <a:r>
              <a:rPr lang="sk-SK" dirty="0" err="1"/>
              <a:t>the</a:t>
            </a:r>
            <a:r>
              <a:rPr lang="sk-SK" dirty="0"/>
              <a:t> </a:t>
            </a:r>
            <a:r>
              <a:rPr lang="sk-SK" dirty="0" err="1"/>
              <a:t>last</a:t>
            </a:r>
            <a:r>
              <a:rPr lang="sk-SK" dirty="0"/>
              <a:t> </a:t>
            </a:r>
            <a:r>
              <a:rPr lang="sk-SK" dirty="0" err="1"/>
              <a:t>figure</a:t>
            </a:r>
            <a:r>
              <a:rPr lang="sk-SK" dirty="0"/>
              <a:t> to 21 </a:t>
            </a:r>
            <a:r>
              <a:rPr lang="sk-SK" dirty="0" err="1"/>
              <a:t>cases</a:t>
            </a:r>
            <a:r>
              <a:rPr lang="sk-SK" dirty="0"/>
              <a:t> per 100,000 </a:t>
            </a:r>
            <a:r>
              <a:rPr lang="sk-SK" dirty="0" err="1"/>
              <a:t>people</a:t>
            </a:r>
            <a:r>
              <a:rPr lang="sk-SK" dirty="0"/>
              <a:t>.</a:t>
            </a:r>
            <a:endParaRPr lang="en-GB" dirty="0"/>
          </a:p>
          <a:p>
            <a:endParaRPr lang="en-GB" dirty="0"/>
          </a:p>
          <a:p>
            <a:endParaRPr lang="en-GB" dirty="0"/>
          </a:p>
        </p:txBody>
      </p:sp>
      <p:sp>
        <p:nvSpPr>
          <p:cNvPr id="4" name="Nadpis 3">
            <a:extLst>
              <a:ext uri="{FF2B5EF4-FFF2-40B4-BE49-F238E27FC236}">
                <a16:creationId xmlns:a16="http://schemas.microsoft.com/office/drawing/2014/main" id="{14DD0F6C-7301-6643-9756-DF64C8B3DC59}"/>
              </a:ext>
            </a:extLst>
          </p:cNvPr>
          <p:cNvSpPr>
            <a:spLocks noGrp="1"/>
          </p:cNvSpPr>
          <p:nvPr>
            <p:ph type="title"/>
          </p:nvPr>
        </p:nvSpPr>
        <p:spPr>
          <a:xfrm>
            <a:off x="856448" y="6150912"/>
            <a:ext cx="8312587" cy="1008380"/>
          </a:xfrm>
        </p:spPr>
        <p:txBody>
          <a:bodyPr/>
          <a:lstStyle/>
          <a:p>
            <a:r>
              <a:rPr lang="en-GB" dirty="0"/>
              <a:t>Mortality, prevalence and incidence in USA</a:t>
            </a:r>
          </a:p>
        </p:txBody>
      </p:sp>
      <p:sp>
        <p:nvSpPr>
          <p:cNvPr id="2" name="Zástupný objekt pre pätu 1">
            <a:extLst>
              <a:ext uri="{FF2B5EF4-FFF2-40B4-BE49-F238E27FC236}">
                <a16:creationId xmlns:a16="http://schemas.microsoft.com/office/drawing/2014/main" id="{19BCF78E-1399-A34C-9902-4E1F32C0F144}"/>
              </a:ext>
            </a:extLst>
          </p:cNvPr>
          <p:cNvSpPr>
            <a:spLocks noGrp="1"/>
          </p:cNvSpPr>
          <p:nvPr>
            <p:ph type="ftr" sz="quarter" idx="12"/>
          </p:nvPr>
        </p:nvSpPr>
        <p:spPr/>
        <p:txBody>
          <a:bodyPr/>
          <a:lstStyle/>
          <a:p>
            <a:r>
              <a:rPr lang="en-GB"/>
              <a:t>rusnakm@truni.sk</a:t>
            </a:r>
            <a:endParaRPr lang="en-GB" dirty="0"/>
          </a:p>
        </p:txBody>
      </p:sp>
      <p:sp>
        <p:nvSpPr>
          <p:cNvPr id="3" name="Zástupný objekt pre číslo snímky 2">
            <a:extLst>
              <a:ext uri="{FF2B5EF4-FFF2-40B4-BE49-F238E27FC236}">
                <a16:creationId xmlns:a16="http://schemas.microsoft.com/office/drawing/2014/main" id="{D9567A0D-F2C5-2A45-806A-7581B38F76F3}"/>
              </a:ext>
            </a:extLst>
          </p:cNvPr>
          <p:cNvSpPr>
            <a:spLocks noGrp="1"/>
          </p:cNvSpPr>
          <p:nvPr>
            <p:ph type="sldNum" sz="quarter" idx="11"/>
          </p:nvPr>
        </p:nvSpPr>
        <p:spPr/>
        <p:txBody>
          <a:bodyPr/>
          <a:lstStyle/>
          <a:p>
            <a:fld id="{20C92893-8C51-46CF-9D47-24B3C575AFAA}" type="slidenum">
              <a:rPr lang="en-GB" smtClean="0"/>
              <a:pPr/>
              <a:t>8</a:t>
            </a:fld>
            <a:endParaRPr lang="en-GB"/>
          </a:p>
        </p:txBody>
      </p:sp>
    </p:spTree>
    <p:extLst>
      <p:ext uri="{BB962C8B-B14F-4D97-AF65-F5344CB8AC3E}">
        <p14:creationId xmlns:p14="http://schemas.microsoft.com/office/powerpoint/2010/main" val="246412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3356D3D5-7453-494F-AD59-E31724288A77}"/>
              </a:ext>
            </a:extLst>
          </p:cNvPr>
          <p:cNvSpPr/>
          <p:nvPr/>
        </p:nvSpPr>
        <p:spPr>
          <a:xfrm>
            <a:off x="1338943" y="5137300"/>
            <a:ext cx="7924800" cy="574260"/>
          </a:xfrm>
          <a:prstGeom prst="rect">
            <a:avLst/>
          </a:prstGeom>
        </p:spPr>
        <p:txBody>
          <a:bodyPr wrap="square">
            <a:spAutoFit/>
          </a:bodyPr>
          <a:lstStyle/>
          <a:p>
            <a:r>
              <a:rPr lang="en-GB" dirty="0"/>
              <a:t>﻿</a:t>
            </a:r>
            <a:r>
              <a:rPr lang="en-GB" dirty="0">
                <a:solidFill>
                  <a:schemeClr val="tx1"/>
                </a:solidFill>
              </a:rPr>
              <a:t>Age-standardized TBI YLL rates per 100,000 persons in 16 European countries in 2013. TBI, traumatic brain injury; YLL, year of life lost.</a:t>
            </a:r>
          </a:p>
        </p:txBody>
      </p:sp>
      <p:pic>
        <p:nvPicPr>
          <p:cNvPr id="6" name="Obrázok 5">
            <a:extLst>
              <a:ext uri="{FF2B5EF4-FFF2-40B4-BE49-F238E27FC236}">
                <a16:creationId xmlns:a16="http://schemas.microsoft.com/office/drawing/2014/main" id="{536CD999-3947-1A47-8A85-216082866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527" y="307498"/>
            <a:ext cx="5944808" cy="4580188"/>
          </a:xfrm>
          <a:prstGeom prst="rect">
            <a:avLst/>
          </a:prstGeom>
        </p:spPr>
      </p:pic>
      <p:sp>
        <p:nvSpPr>
          <p:cNvPr id="9" name="Pravouholník 8">
            <a:extLst>
              <a:ext uri="{FF2B5EF4-FFF2-40B4-BE49-F238E27FC236}">
                <a16:creationId xmlns:a16="http://schemas.microsoft.com/office/drawing/2014/main" id="{38E21D53-6CB9-C84B-96C4-A0F10ED47690}"/>
              </a:ext>
            </a:extLst>
          </p:cNvPr>
          <p:cNvSpPr/>
          <p:nvPr/>
        </p:nvSpPr>
        <p:spPr>
          <a:xfrm>
            <a:off x="362516" y="6569042"/>
            <a:ext cx="9350829" cy="815223"/>
          </a:xfrm>
          <a:prstGeom prst="rect">
            <a:avLst/>
          </a:prstGeom>
        </p:spPr>
        <p:txBody>
          <a:bodyPr wrap="square">
            <a:spAutoFit/>
          </a:bodyPr>
          <a:lstStyle/>
          <a:p>
            <a:r>
              <a:rPr lang="sk-SK" dirty="0">
                <a:solidFill>
                  <a:schemeClr val="tx1"/>
                </a:solidFill>
              </a:rPr>
              <a:t>MAJDAN, M. et al. </a:t>
            </a:r>
            <a:r>
              <a:rPr lang="sk-SK" dirty="0" err="1">
                <a:solidFill>
                  <a:schemeClr val="tx1"/>
                </a:solidFill>
              </a:rPr>
              <a:t>Years</a:t>
            </a:r>
            <a:r>
              <a:rPr lang="sk-SK" dirty="0">
                <a:solidFill>
                  <a:schemeClr val="tx1"/>
                </a:solidFill>
              </a:rPr>
              <a:t> of </a:t>
            </a:r>
            <a:r>
              <a:rPr lang="sk-SK" dirty="0" err="1">
                <a:solidFill>
                  <a:schemeClr val="tx1"/>
                </a:solidFill>
              </a:rPr>
              <a:t>life</a:t>
            </a:r>
            <a:r>
              <a:rPr lang="sk-SK" dirty="0">
                <a:solidFill>
                  <a:schemeClr val="tx1"/>
                </a:solidFill>
              </a:rPr>
              <a:t> </a:t>
            </a:r>
            <a:r>
              <a:rPr lang="sk-SK" dirty="0" err="1">
                <a:solidFill>
                  <a:schemeClr val="tx1"/>
                </a:solidFill>
              </a:rPr>
              <a:t>lost</a:t>
            </a:r>
            <a:r>
              <a:rPr lang="sk-SK" dirty="0">
                <a:solidFill>
                  <a:schemeClr val="tx1"/>
                </a:solidFill>
              </a:rPr>
              <a:t> </a:t>
            </a:r>
            <a:r>
              <a:rPr lang="sk-SK" dirty="0" err="1">
                <a:solidFill>
                  <a:schemeClr val="tx1"/>
                </a:solidFill>
              </a:rPr>
              <a:t>due</a:t>
            </a:r>
            <a:r>
              <a:rPr lang="sk-SK" dirty="0">
                <a:solidFill>
                  <a:schemeClr val="tx1"/>
                </a:solidFill>
              </a:rPr>
              <a:t> to </a:t>
            </a:r>
            <a:r>
              <a:rPr lang="sk-SK" dirty="0" err="1">
                <a:solidFill>
                  <a:schemeClr val="tx1"/>
                </a:solidFill>
              </a:rPr>
              <a:t>traumatic</a:t>
            </a:r>
            <a:r>
              <a:rPr lang="sk-SK" dirty="0">
                <a:solidFill>
                  <a:schemeClr val="tx1"/>
                </a:solidFill>
              </a:rPr>
              <a:t> </a:t>
            </a:r>
            <a:r>
              <a:rPr lang="sk-SK" dirty="0" err="1">
                <a:solidFill>
                  <a:schemeClr val="tx1"/>
                </a:solidFill>
              </a:rPr>
              <a:t>brain</a:t>
            </a:r>
            <a:r>
              <a:rPr lang="sk-SK" dirty="0">
                <a:solidFill>
                  <a:schemeClr val="tx1"/>
                </a:solidFill>
              </a:rPr>
              <a:t> </a:t>
            </a:r>
            <a:r>
              <a:rPr lang="sk-SK" dirty="0" err="1">
                <a:solidFill>
                  <a:schemeClr val="tx1"/>
                </a:solidFill>
              </a:rPr>
              <a:t>injury</a:t>
            </a:r>
            <a:r>
              <a:rPr lang="sk-SK" dirty="0">
                <a:solidFill>
                  <a:schemeClr val="tx1"/>
                </a:solidFill>
              </a:rPr>
              <a:t> in </a:t>
            </a:r>
            <a:r>
              <a:rPr lang="sk-SK" dirty="0" err="1">
                <a:solidFill>
                  <a:schemeClr val="tx1"/>
                </a:solidFill>
              </a:rPr>
              <a:t>Europe</a:t>
            </a:r>
            <a:r>
              <a:rPr lang="sk-SK" dirty="0">
                <a:solidFill>
                  <a:schemeClr val="tx1"/>
                </a:solidFill>
              </a:rPr>
              <a:t>: A </a:t>
            </a:r>
            <a:r>
              <a:rPr lang="sk-SK" dirty="0" err="1">
                <a:solidFill>
                  <a:schemeClr val="tx1"/>
                </a:solidFill>
              </a:rPr>
              <a:t>cross-sectional</a:t>
            </a:r>
            <a:r>
              <a:rPr lang="sk-SK" dirty="0">
                <a:solidFill>
                  <a:schemeClr val="tx1"/>
                </a:solidFill>
              </a:rPr>
              <a:t> </a:t>
            </a:r>
            <a:r>
              <a:rPr lang="sk-SK" dirty="0" err="1">
                <a:solidFill>
                  <a:schemeClr val="tx1"/>
                </a:solidFill>
              </a:rPr>
              <a:t>analysis</a:t>
            </a:r>
            <a:r>
              <a:rPr lang="sk-SK" dirty="0">
                <a:solidFill>
                  <a:schemeClr val="tx1"/>
                </a:solidFill>
              </a:rPr>
              <a:t> of 16 </a:t>
            </a:r>
            <a:r>
              <a:rPr lang="sk-SK" dirty="0" err="1">
                <a:solidFill>
                  <a:schemeClr val="tx1"/>
                </a:solidFill>
              </a:rPr>
              <a:t>countries</a:t>
            </a:r>
            <a:r>
              <a:rPr lang="sk-SK" dirty="0">
                <a:solidFill>
                  <a:schemeClr val="tx1"/>
                </a:solidFill>
              </a:rPr>
              <a:t>. In </a:t>
            </a:r>
            <a:r>
              <a:rPr lang="sk-SK" i="1" dirty="0" err="1">
                <a:solidFill>
                  <a:schemeClr val="tx1"/>
                </a:solidFill>
              </a:rPr>
              <a:t>PLoS</a:t>
            </a:r>
            <a:r>
              <a:rPr lang="sk-SK" i="1" dirty="0">
                <a:solidFill>
                  <a:schemeClr val="tx1"/>
                </a:solidFill>
              </a:rPr>
              <a:t> </a:t>
            </a:r>
            <a:r>
              <a:rPr lang="sk-SK" i="1" dirty="0" err="1">
                <a:solidFill>
                  <a:schemeClr val="tx1"/>
                </a:solidFill>
              </a:rPr>
              <a:t>Medicine</a:t>
            </a:r>
            <a:r>
              <a:rPr lang="sk-SK" dirty="0">
                <a:solidFill>
                  <a:schemeClr val="tx1"/>
                </a:solidFill>
              </a:rPr>
              <a:t> [online]. 2017. </a:t>
            </a:r>
            <a:r>
              <a:rPr lang="sk-SK" dirty="0" err="1">
                <a:solidFill>
                  <a:schemeClr val="tx1"/>
                </a:solidFill>
              </a:rPr>
              <a:t>Vol</a:t>
            </a:r>
            <a:r>
              <a:rPr lang="sk-SK" dirty="0">
                <a:solidFill>
                  <a:schemeClr val="tx1"/>
                </a:solidFill>
              </a:rPr>
              <a:t>. 14, no. 7, s. e1002331. </a:t>
            </a:r>
            <a:endParaRPr lang="en-GB" dirty="0">
              <a:solidFill>
                <a:schemeClr val="tx1"/>
              </a:solidFill>
            </a:endParaRPr>
          </a:p>
        </p:txBody>
      </p:sp>
      <p:sp>
        <p:nvSpPr>
          <p:cNvPr id="2" name="Zástupný objekt pre pätu 1">
            <a:extLst>
              <a:ext uri="{FF2B5EF4-FFF2-40B4-BE49-F238E27FC236}">
                <a16:creationId xmlns:a16="http://schemas.microsoft.com/office/drawing/2014/main" id="{37F73DFE-7547-1442-9598-CC8FDF56C057}"/>
              </a:ext>
            </a:extLst>
          </p:cNvPr>
          <p:cNvSpPr>
            <a:spLocks noGrp="1"/>
          </p:cNvSpPr>
          <p:nvPr>
            <p:ph type="ftr" sz="quarter" idx="12"/>
          </p:nvPr>
        </p:nvSpPr>
        <p:spPr/>
        <p:txBody>
          <a:bodyPr/>
          <a:lstStyle/>
          <a:p>
            <a:r>
              <a:rPr lang="en-GB"/>
              <a:t>rusnakm@truni.sk</a:t>
            </a:r>
            <a:endParaRPr lang="en-GB" dirty="0"/>
          </a:p>
        </p:txBody>
      </p:sp>
      <p:sp>
        <p:nvSpPr>
          <p:cNvPr id="3" name="Zástupný objekt pre číslo snímky 2">
            <a:extLst>
              <a:ext uri="{FF2B5EF4-FFF2-40B4-BE49-F238E27FC236}">
                <a16:creationId xmlns:a16="http://schemas.microsoft.com/office/drawing/2014/main" id="{B8AF7407-32E2-7646-AD93-FD0F123EDC34}"/>
              </a:ext>
            </a:extLst>
          </p:cNvPr>
          <p:cNvSpPr>
            <a:spLocks noGrp="1"/>
          </p:cNvSpPr>
          <p:nvPr>
            <p:ph type="sldNum" sz="quarter" idx="11"/>
          </p:nvPr>
        </p:nvSpPr>
        <p:spPr/>
        <p:txBody>
          <a:bodyPr/>
          <a:lstStyle/>
          <a:p>
            <a:fld id="{20C92893-8C51-46CF-9D47-24B3C575AFAA}" type="slidenum">
              <a:rPr lang="en-GB" smtClean="0"/>
              <a:pPr/>
              <a:t>9</a:t>
            </a:fld>
            <a:endParaRPr lang="en-GB"/>
          </a:p>
        </p:txBody>
      </p:sp>
    </p:spTree>
    <p:extLst>
      <p:ext uri="{BB962C8B-B14F-4D97-AF65-F5344CB8AC3E}">
        <p14:creationId xmlns:p14="http://schemas.microsoft.com/office/powerpoint/2010/main" val="161809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920</Words>
  <Application>Microsoft Macintosh PowerPoint</Application>
  <PresentationFormat>Vlastná</PresentationFormat>
  <Paragraphs>97</Paragraphs>
  <Slides>18</Slides>
  <Notes>3</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18</vt:i4>
      </vt:variant>
    </vt:vector>
  </HeadingPairs>
  <TitlesOfParts>
    <vt:vector size="23" baseType="lpstr">
      <vt:lpstr>Arial</vt:lpstr>
      <vt:lpstr>Calibri</vt:lpstr>
      <vt:lpstr>Palatino Linotype</vt:lpstr>
      <vt:lpstr>Wingdings</vt:lpstr>
      <vt:lpstr>Martin_Trnava_prednasky</vt:lpstr>
      <vt:lpstr>Traumatic Brain Injuries – Silent Epidemics and How to React? </vt:lpstr>
      <vt:lpstr>Some definitions</vt:lpstr>
      <vt:lpstr>Burden of TBI</vt:lpstr>
      <vt:lpstr>Global DALYs, both sexes, 2017</vt:lpstr>
      <vt:lpstr>Prezentácia programu PowerPoint</vt:lpstr>
      <vt:lpstr>Age-standardised incidence of traumatic brain injury per 100 000 population by location for both sexes, 2016</vt:lpstr>
      <vt:lpstr>Prezentácia programu PowerPoint</vt:lpstr>
      <vt:lpstr>Mortality, prevalence and incidence in USA</vt:lpstr>
      <vt:lpstr>Prezentácia programu PowerPoint</vt:lpstr>
      <vt:lpstr>Prezentácia programu PowerPoint</vt:lpstr>
      <vt:lpstr>From prevention to treatment and rehabilitation</vt:lpstr>
      <vt:lpstr>Programs aimed at changing human factors without resort to law</vt:lpstr>
      <vt:lpstr>Enforcement of laws and regulations</vt:lpstr>
      <vt:lpstr>Agent, Vehicle, and Environmental Modifications</vt:lpstr>
      <vt:lpstr>Brescia Valerio, et al.: Multidisciplinarity in the Treatment Process: An Essential Element in Clinical Governance. International Journal of Management Sciences and Business Research, March-2019 ISSN (2226-8235) Vol-8, Issue 3 http://www.ijmsbr.com Page 47</vt:lpstr>
      <vt:lpstr>TBI Management Guidelines</vt:lpstr>
      <vt:lpstr>Injury Epidemiology and Economics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Traumatic Brain Injuries – Silent Epidemics and How to React? </dc:title>
  <dc:creator>Martin Rusnak</dc:creator>
  <cp:lastModifiedBy>Martin Rusnak</cp:lastModifiedBy>
  <cp:revision>3</cp:revision>
  <dcterms:created xsi:type="dcterms:W3CDTF">2019-10-15T14:33:18Z</dcterms:created>
  <dcterms:modified xsi:type="dcterms:W3CDTF">2019-10-16T13:29:08Z</dcterms:modified>
</cp:coreProperties>
</file>