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9F3E31-8F5F-9543-8E86-6CB979A89004}" v="1" dt="2026-05-14T05:52:34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02"/>
    <p:restoredTop sz="94670"/>
  </p:normalViewPr>
  <p:slideViewPr>
    <p:cSldViewPr snapToGrid="0">
      <p:cViewPr varScale="1">
        <p:scale>
          <a:sx n="113" d="100"/>
          <a:sy n="113" d="100"/>
        </p:scale>
        <p:origin x="108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snák Martin" userId="ab40e25b-8674-445f-9176-77ec21acf6b8" providerId="ADAL" clId="{B29C0575-546B-5FAA-AF27-AC28ECF7F305}"/>
    <pc:docChg chg="modSld modMainMaster">
      <pc:chgData name="Rusnák Martin" userId="ab40e25b-8674-445f-9176-77ec21acf6b8" providerId="ADAL" clId="{B29C0575-546B-5FAA-AF27-AC28ECF7F305}" dt="2026-05-14T06:03:31.808" v="63"/>
      <pc:docMkLst>
        <pc:docMk/>
      </pc:docMkLst>
      <pc:sldChg chg="addSp modSp mod">
        <pc:chgData name="Rusnák Martin" userId="ab40e25b-8674-445f-9176-77ec21acf6b8" providerId="ADAL" clId="{B29C0575-546B-5FAA-AF27-AC28ECF7F305}" dt="2026-05-14T05:53:12.142" v="28" actId="1076"/>
        <pc:sldMkLst>
          <pc:docMk/>
          <pc:sldMk cId="3383543640" sldId="256"/>
        </pc:sldMkLst>
        <pc:spChg chg="mod">
          <ac:chgData name="Rusnák Martin" userId="ab40e25b-8674-445f-9176-77ec21acf6b8" providerId="ADAL" clId="{B29C0575-546B-5FAA-AF27-AC28ECF7F305}" dt="2026-05-14T05:51:16.233" v="5" actId="20577"/>
          <ac:spMkLst>
            <pc:docMk/>
            <pc:sldMk cId="3383543640" sldId="256"/>
            <ac:spMk id="2" creationId="{CB737779-A3E1-13A5-D0C4-F525C09292F4}"/>
          </ac:spMkLst>
        </pc:spChg>
        <pc:spChg chg="mod">
          <ac:chgData name="Rusnák Martin" userId="ab40e25b-8674-445f-9176-77ec21acf6b8" providerId="ADAL" clId="{B29C0575-546B-5FAA-AF27-AC28ECF7F305}" dt="2026-05-14T05:53:12.142" v="28" actId="1076"/>
          <ac:spMkLst>
            <pc:docMk/>
            <pc:sldMk cId="3383543640" sldId="256"/>
            <ac:spMk id="3" creationId="{96223883-50D3-00C0-0A5B-344C91B7A5C2}"/>
          </ac:spMkLst>
        </pc:spChg>
        <pc:spChg chg="add mod">
          <ac:chgData name="Rusnák Martin" userId="ab40e25b-8674-445f-9176-77ec21acf6b8" providerId="ADAL" clId="{B29C0575-546B-5FAA-AF27-AC28ECF7F305}" dt="2026-05-14T05:52:34.197" v="7"/>
          <ac:spMkLst>
            <pc:docMk/>
            <pc:sldMk cId="3383543640" sldId="256"/>
            <ac:spMk id="4" creationId="{9CADFDE8-6B3B-BEA1-B5CE-3D5DC29F8EDE}"/>
          </ac:spMkLst>
        </pc:spChg>
      </pc:sldChg>
      <pc:sldChg chg="addSp modSp">
        <pc:chgData name="Rusnák Martin" userId="ab40e25b-8674-445f-9176-77ec21acf6b8" providerId="ADAL" clId="{B29C0575-546B-5FAA-AF27-AC28ECF7F305}" dt="2026-05-14T06:01:30.874" v="46"/>
        <pc:sldMkLst>
          <pc:docMk/>
          <pc:sldMk cId="3012144137" sldId="257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3012144137" sldId="257"/>
            <ac:spMk id="3" creationId="{7FA75C7A-462B-08DD-734F-690D61115800}"/>
          </ac:spMkLst>
        </pc:spChg>
        <pc:spChg chg="add mod">
          <ac:chgData name="Rusnák Martin" userId="ab40e25b-8674-445f-9176-77ec21acf6b8" providerId="ADAL" clId="{B29C0575-546B-5FAA-AF27-AC28ECF7F305}" dt="2026-05-14T06:01:30.874" v="46"/>
          <ac:spMkLst>
            <pc:docMk/>
            <pc:sldMk cId="3012144137" sldId="257"/>
            <ac:spMk id="4" creationId="{C3B11D1E-D8E3-7D14-F567-CC0BAB4A0927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3012144137" sldId="257"/>
            <ac:spMk id="5" creationId="{B24BB6F2-2124-819E-6844-D7F3602EDDB3}"/>
          </ac:spMkLst>
        </pc:spChg>
      </pc:sldChg>
      <pc:sldChg chg="addSp modSp mod">
        <pc:chgData name="Rusnák Martin" userId="ab40e25b-8674-445f-9176-77ec21acf6b8" providerId="ADAL" clId="{B29C0575-546B-5FAA-AF27-AC28ECF7F305}" dt="2026-05-14T05:55:50.209" v="34" actId="14100"/>
        <pc:sldMkLst>
          <pc:docMk/>
          <pc:sldMk cId="1222662229" sldId="258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222662229" sldId="258"/>
            <ac:spMk id="4" creationId="{50379BE1-EA95-FCC3-5CC1-1EDD9D28315D}"/>
          </ac:spMkLst>
        </pc:spChg>
        <pc:spChg chg="add mod">
          <ac:chgData name="Rusnák Martin" userId="ab40e25b-8674-445f-9176-77ec21acf6b8" providerId="ADAL" clId="{B29C0575-546B-5FAA-AF27-AC28ECF7F305}" dt="2026-05-14T05:55:50.209" v="34" actId="14100"/>
          <ac:spMkLst>
            <pc:docMk/>
            <pc:sldMk cId="1222662229" sldId="258"/>
            <ac:spMk id="6" creationId="{5ADF5AD3-5CEB-2380-EA52-D64F271DC5DC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222662229" sldId="258"/>
            <ac:spMk id="7" creationId="{9E2A01E2-44A1-9C6F-FFF2-BE70059C827E}"/>
          </ac:spMkLst>
        </pc:spChg>
        <pc:picChg chg="mod">
          <ac:chgData name="Rusnák Martin" userId="ab40e25b-8674-445f-9176-77ec21acf6b8" providerId="ADAL" clId="{B29C0575-546B-5FAA-AF27-AC28ECF7F305}" dt="2026-05-14T05:55:41.824" v="33" actId="1076"/>
          <ac:picMkLst>
            <pc:docMk/>
            <pc:sldMk cId="1222662229" sldId="258"/>
            <ac:picMk id="2" creationId="{F5AF478E-200A-92DC-D599-32D25E014A39}"/>
          </ac:picMkLst>
        </pc:picChg>
      </pc:sldChg>
      <pc:sldChg chg="addSp modSp">
        <pc:chgData name="Rusnák Martin" userId="ab40e25b-8674-445f-9176-77ec21acf6b8" providerId="ADAL" clId="{B29C0575-546B-5FAA-AF27-AC28ECF7F305}" dt="2026-05-14T06:01:11.461" v="43"/>
        <pc:sldMkLst>
          <pc:docMk/>
          <pc:sldMk cId="929217069" sldId="259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929217069" sldId="259"/>
            <ac:spMk id="5" creationId="{ED91227F-F73C-96FA-E4F0-DDD30BF6BBBF}"/>
          </ac:spMkLst>
        </pc:spChg>
        <pc:spChg chg="add mod">
          <ac:chgData name="Rusnák Martin" userId="ab40e25b-8674-445f-9176-77ec21acf6b8" providerId="ADAL" clId="{B29C0575-546B-5FAA-AF27-AC28ECF7F305}" dt="2026-05-14T06:01:11.461" v="43"/>
          <ac:spMkLst>
            <pc:docMk/>
            <pc:sldMk cId="929217069" sldId="259"/>
            <ac:spMk id="6" creationId="{3EE8CE02-CB14-56AF-BE1E-8162951482C2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929217069" sldId="259"/>
            <ac:spMk id="7" creationId="{F73A804C-E73B-4A6A-9C39-B82BC36CE027}"/>
          </ac:spMkLst>
        </pc:spChg>
      </pc:sldChg>
      <pc:sldChg chg="addSp modSp mod">
        <pc:chgData name="Rusnák Martin" userId="ab40e25b-8674-445f-9176-77ec21acf6b8" providerId="ADAL" clId="{B29C0575-546B-5FAA-AF27-AC28ECF7F305}" dt="2026-05-14T06:01:21.217" v="45" actId="20577"/>
        <pc:sldMkLst>
          <pc:docMk/>
          <pc:sldMk cId="1721939485" sldId="260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721939485" sldId="260"/>
            <ac:spMk id="2" creationId="{0C1A0EDC-47D1-A2CC-8790-565EF69C9D07}"/>
          </ac:spMkLst>
        </pc:spChg>
        <pc:spChg chg="add mod">
          <ac:chgData name="Rusnák Martin" userId="ab40e25b-8674-445f-9176-77ec21acf6b8" providerId="ADAL" clId="{B29C0575-546B-5FAA-AF27-AC28ECF7F305}" dt="2026-05-14T06:01:21.217" v="45" actId="20577"/>
          <ac:spMkLst>
            <pc:docMk/>
            <pc:sldMk cId="1721939485" sldId="260"/>
            <ac:spMk id="3" creationId="{4A13F3E9-C916-A6A5-9CA2-A7B64C93E568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721939485" sldId="260"/>
            <ac:spMk id="4" creationId="{BF178D98-8B6F-75F7-708E-AF3DE9DF5B5A}"/>
          </ac:spMkLst>
        </pc:spChg>
      </pc:sldChg>
      <pc:sldChg chg="addSp modSp">
        <pc:chgData name="Rusnák Martin" userId="ab40e25b-8674-445f-9176-77ec21acf6b8" providerId="ADAL" clId="{B29C0575-546B-5FAA-AF27-AC28ECF7F305}" dt="2026-05-14T06:01:36.107" v="47"/>
        <pc:sldMkLst>
          <pc:docMk/>
          <pc:sldMk cId="2005422162" sldId="261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2005422162" sldId="261"/>
            <ac:spMk id="5" creationId="{F4EFBDAB-A351-2276-AC0D-7F5C1CC22DCE}"/>
          </ac:spMkLst>
        </pc:spChg>
        <pc:spChg chg="add mod">
          <ac:chgData name="Rusnák Martin" userId="ab40e25b-8674-445f-9176-77ec21acf6b8" providerId="ADAL" clId="{B29C0575-546B-5FAA-AF27-AC28ECF7F305}" dt="2026-05-14T06:01:36.107" v="47"/>
          <ac:spMkLst>
            <pc:docMk/>
            <pc:sldMk cId="2005422162" sldId="261"/>
            <ac:spMk id="6" creationId="{9F8349C9-3BE2-DACA-D075-D86226237A52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2005422162" sldId="261"/>
            <ac:spMk id="7" creationId="{9464A514-66A9-360F-76B7-0F8E4C89A3AB}"/>
          </ac:spMkLst>
        </pc:spChg>
      </pc:sldChg>
      <pc:sldChg chg="addSp modSp mod">
        <pc:chgData name="Rusnák Martin" userId="ab40e25b-8674-445f-9176-77ec21acf6b8" providerId="ADAL" clId="{B29C0575-546B-5FAA-AF27-AC28ECF7F305}" dt="2026-05-14T06:01:54.760" v="50" actId="1076"/>
        <pc:sldMkLst>
          <pc:docMk/>
          <pc:sldMk cId="121803868" sldId="262"/>
        </pc:sldMkLst>
        <pc:spChg chg="add mod">
          <ac:chgData name="Rusnák Martin" userId="ab40e25b-8674-445f-9176-77ec21acf6b8" providerId="ADAL" clId="{B29C0575-546B-5FAA-AF27-AC28ECF7F305}" dt="2026-05-14T06:01:54.760" v="50" actId="1076"/>
          <ac:spMkLst>
            <pc:docMk/>
            <pc:sldMk cId="121803868" sldId="262"/>
            <ac:spMk id="3" creationId="{CBC8440B-69EA-55C9-4B57-D57F18AED855}"/>
          </ac:spMkLst>
        </pc:spChg>
        <pc:spChg chg="add mod">
          <ac:chgData name="Rusnák Martin" userId="ab40e25b-8674-445f-9176-77ec21acf6b8" providerId="ADAL" clId="{B29C0575-546B-5FAA-AF27-AC28ECF7F305}" dt="2026-05-14T06:01:50.399" v="49" actId="1076"/>
          <ac:spMkLst>
            <pc:docMk/>
            <pc:sldMk cId="121803868" sldId="262"/>
            <ac:spMk id="4" creationId="{444AA826-B9AA-5955-328F-3383DEA31D9F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21803868" sldId="262"/>
            <ac:spMk id="7" creationId="{E1199C27-A37D-D58B-240C-D9976BFB5BC8}"/>
          </ac:spMkLst>
        </pc:spChg>
      </pc:sldChg>
      <pc:sldChg chg="addSp modSp mod">
        <pc:chgData name="Rusnák Martin" userId="ab40e25b-8674-445f-9176-77ec21acf6b8" providerId="ADAL" clId="{B29C0575-546B-5FAA-AF27-AC28ECF7F305}" dt="2026-05-14T06:02:40.946" v="57" actId="1076"/>
        <pc:sldMkLst>
          <pc:docMk/>
          <pc:sldMk cId="851486640" sldId="263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851486640" sldId="263"/>
            <ac:spMk id="2" creationId="{1AC79224-3077-ADE6-566F-1671D18105C8}"/>
          </ac:spMkLst>
        </pc:spChg>
        <pc:spChg chg="add mod">
          <ac:chgData name="Rusnák Martin" userId="ab40e25b-8674-445f-9176-77ec21acf6b8" providerId="ADAL" clId="{B29C0575-546B-5FAA-AF27-AC28ECF7F305}" dt="2026-05-14T06:02:40.946" v="57" actId="1076"/>
          <ac:spMkLst>
            <pc:docMk/>
            <pc:sldMk cId="851486640" sldId="263"/>
            <ac:spMk id="3" creationId="{8E86A3D6-832D-42EB-CA48-E219EFABDA21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851486640" sldId="263"/>
            <ac:spMk id="7" creationId="{4329D0A0-9013-ACD7-6300-DF35DE646ED3}"/>
          </ac:spMkLst>
        </pc:spChg>
      </pc:sldChg>
      <pc:sldChg chg="addSp modSp mod">
        <pc:chgData name="Rusnák Martin" userId="ab40e25b-8674-445f-9176-77ec21acf6b8" providerId="ADAL" clId="{B29C0575-546B-5FAA-AF27-AC28ECF7F305}" dt="2026-05-14T06:02:07.754" v="52" actId="1076"/>
        <pc:sldMkLst>
          <pc:docMk/>
          <pc:sldMk cId="1423667797" sldId="264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423667797" sldId="264"/>
            <ac:spMk id="4" creationId="{40633A8E-F866-8BE5-51C7-2FD1D6D22927}"/>
          </ac:spMkLst>
        </pc:spChg>
        <pc:spChg chg="add mod">
          <ac:chgData name="Rusnák Martin" userId="ab40e25b-8674-445f-9176-77ec21acf6b8" providerId="ADAL" clId="{B29C0575-546B-5FAA-AF27-AC28ECF7F305}" dt="2026-05-14T06:02:07.754" v="52" actId="1076"/>
          <ac:spMkLst>
            <pc:docMk/>
            <pc:sldMk cId="1423667797" sldId="264"/>
            <ac:spMk id="6" creationId="{94621972-CEBA-BC86-284A-B9D05186F70E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423667797" sldId="264"/>
            <ac:spMk id="7" creationId="{4D5D9EA0-762B-DCF3-3F33-DE0CF363E5B7}"/>
          </ac:spMkLst>
        </pc:spChg>
      </pc:sldChg>
      <pc:sldChg chg="addSp modSp mod">
        <pc:chgData name="Rusnák Martin" userId="ab40e25b-8674-445f-9176-77ec21acf6b8" providerId="ADAL" clId="{B29C0575-546B-5FAA-AF27-AC28ECF7F305}" dt="2026-05-14T06:02:15.554" v="54" actId="1076"/>
        <pc:sldMkLst>
          <pc:docMk/>
          <pc:sldMk cId="605261499" sldId="265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605261499" sldId="265"/>
            <ac:spMk id="5" creationId="{9F1DA800-28F1-A389-97A2-92E010AEA3F6}"/>
          </ac:spMkLst>
        </pc:spChg>
        <pc:spChg chg="add mod">
          <ac:chgData name="Rusnák Martin" userId="ab40e25b-8674-445f-9176-77ec21acf6b8" providerId="ADAL" clId="{B29C0575-546B-5FAA-AF27-AC28ECF7F305}" dt="2026-05-14T06:02:15.554" v="54" actId="1076"/>
          <ac:spMkLst>
            <pc:docMk/>
            <pc:sldMk cId="605261499" sldId="265"/>
            <ac:spMk id="6" creationId="{C77FFDB3-AE41-3C44-E8CE-516D3B287489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605261499" sldId="265"/>
            <ac:spMk id="7" creationId="{BDD36215-E246-74D1-C3B3-B0D4FBD66F4A}"/>
          </ac:spMkLst>
        </pc:spChg>
      </pc:sldChg>
      <pc:sldChg chg="addSp modSp">
        <pc:chgData name="Rusnák Martin" userId="ab40e25b-8674-445f-9176-77ec21acf6b8" providerId="ADAL" clId="{B29C0575-546B-5FAA-AF27-AC28ECF7F305}" dt="2026-05-14T06:02:22.066" v="55"/>
        <pc:sldMkLst>
          <pc:docMk/>
          <pc:sldMk cId="9173413" sldId="266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9173413" sldId="266"/>
            <ac:spMk id="5" creationId="{E3BC93F8-9F65-D8AD-BB22-7EBE76F2E99E}"/>
          </ac:spMkLst>
        </pc:spChg>
        <pc:spChg chg="add mod">
          <ac:chgData name="Rusnák Martin" userId="ab40e25b-8674-445f-9176-77ec21acf6b8" providerId="ADAL" clId="{B29C0575-546B-5FAA-AF27-AC28ECF7F305}" dt="2026-05-14T06:02:22.066" v="55"/>
          <ac:spMkLst>
            <pc:docMk/>
            <pc:sldMk cId="9173413" sldId="266"/>
            <ac:spMk id="6" creationId="{6C91E1B3-E82E-779E-537F-F71EB20ADBC6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9173413" sldId="266"/>
            <ac:spMk id="7" creationId="{A7E6FE31-B406-5722-C5A7-643C27CCF56B}"/>
          </ac:spMkLst>
        </pc:spChg>
      </pc:sldChg>
      <pc:sldChg chg="addSp modSp">
        <pc:chgData name="Rusnák Martin" userId="ab40e25b-8674-445f-9176-77ec21acf6b8" providerId="ADAL" clId="{B29C0575-546B-5FAA-AF27-AC28ECF7F305}" dt="2026-05-14T06:02:45.913" v="58"/>
        <pc:sldMkLst>
          <pc:docMk/>
          <pc:sldMk cId="108929001" sldId="267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08929001" sldId="267"/>
            <ac:spMk id="4" creationId="{0D39BF84-70EF-A626-03CA-ACA7F538C322}"/>
          </ac:spMkLst>
        </pc:spChg>
        <pc:spChg chg="add mod">
          <ac:chgData name="Rusnák Martin" userId="ab40e25b-8674-445f-9176-77ec21acf6b8" providerId="ADAL" clId="{B29C0575-546B-5FAA-AF27-AC28ECF7F305}" dt="2026-05-14T06:02:45.913" v="58"/>
          <ac:spMkLst>
            <pc:docMk/>
            <pc:sldMk cId="108929001" sldId="267"/>
            <ac:spMk id="5" creationId="{4B6D5400-E49B-4F4E-4D44-8C5D7AC6F1C8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08929001" sldId="267"/>
            <ac:spMk id="6" creationId="{D0BD7407-F816-F672-52F7-662E666B3EE3}"/>
          </ac:spMkLst>
        </pc:spChg>
      </pc:sldChg>
      <pc:sldChg chg="addSp modSp">
        <pc:chgData name="Rusnák Martin" userId="ab40e25b-8674-445f-9176-77ec21acf6b8" providerId="ADAL" clId="{B29C0575-546B-5FAA-AF27-AC28ECF7F305}" dt="2026-05-14T06:02:58.106" v="59"/>
        <pc:sldMkLst>
          <pc:docMk/>
          <pc:sldMk cId="2862594615" sldId="268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2862594615" sldId="268"/>
            <ac:spMk id="5" creationId="{6A92A097-926A-0FEC-1BFB-5C54FC0F21EF}"/>
          </ac:spMkLst>
        </pc:spChg>
        <pc:spChg chg="add mod">
          <ac:chgData name="Rusnák Martin" userId="ab40e25b-8674-445f-9176-77ec21acf6b8" providerId="ADAL" clId="{B29C0575-546B-5FAA-AF27-AC28ECF7F305}" dt="2026-05-14T06:02:58.106" v="59"/>
          <ac:spMkLst>
            <pc:docMk/>
            <pc:sldMk cId="2862594615" sldId="268"/>
            <ac:spMk id="6" creationId="{10B0E3AB-38E2-3F81-F437-F8D18C1F7C26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2862594615" sldId="268"/>
            <ac:spMk id="7" creationId="{A54A7E03-3E41-5BCB-C353-4BF9EBA90B0F}"/>
          </ac:spMkLst>
        </pc:spChg>
      </pc:sldChg>
      <pc:sldChg chg="addSp modSp mod">
        <pc:chgData name="Rusnák Martin" userId="ab40e25b-8674-445f-9176-77ec21acf6b8" providerId="ADAL" clId="{B29C0575-546B-5FAA-AF27-AC28ECF7F305}" dt="2026-05-14T06:03:17.842" v="61"/>
        <pc:sldMkLst>
          <pc:docMk/>
          <pc:sldMk cId="2652973485" sldId="269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2652973485" sldId="269"/>
            <ac:spMk id="5" creationId="{BF1BE0FE-8BB0-10A0-A481-0F5C0B2BB650}"/>
          </ac:spMkLst>
        </pc:spChg>
        <pc:spChg chg="add mod">
          <ac:chgData name="Rusnák Martin" userId="ab40e25b-8674-445f-9176-77ec21acf6b8" providerId="ADAL" clId="{B29C0575-546B-5FAA-AF27-AC28ECF7F305}" dt="2026-05-14T06:03:17.842" v="61"/>
          <ac:spMkLst>
            <pc:docMk/>
            <pc:sldMk cId="2652973485" sldId="269"/>
            <ac:spMk id="6" creationId="{F9261312-0DBF-65EB-BC0C-332EEF68774C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2652973485" sldId="269"/>
            <ac:spMk id="7" creationId="{77BC775C-11BE-6613-DD92-011371A3409A}"/>
          </ac:spMkLst>
        </pc:spChg>
      </pc:sldChg>
      <pc:sldChg chg="addSp modSp mod">
        <pc:chgData name="Rusnák Martin" userId="ab40e25b-8674-445f-9176-77ec21acf6b8" providerId="ADAL" clId="{B29C0575-546B-5FAA-AF27-AC28ECF7F305}" dt="2026-05-14T06:03:31.808" v="63"/>
        <pc:sldMkLst>
          <pc:docMk/>
          <pc:sldMk cId="1519825002" sldId="270"/>
        </pc:sldMkLst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519825002" sldId="270"/>
            <ac:spMk id="5" creationId="{1F870301-E12B-7F5F-C938-F758757EED3C}"/>
          </ac:spMkLst>
        </pc:spChg>
        <pc:spChg chg="add mod">
          <ac:chgData name="Rusnák Martin" userId="ab40e25b-8674-445f-9176-77ec21acf6b8" providerId="ADAL" clId="{B29C0575-546B-5FAA-AF27-AC28ECF7F305}" dt="2026-05-14T06:03:31.808" v="63"/>
          <ac:spMkLst>
            <pc:docMk/>
            <pc:sldMk cId="1519825002" sldId="270"/>
            <ac:spMk id="6" creationId="{CD01553C-9E9B-05D8-5C51-04F3DF39A47D}"/>
          </ac:spMkLst>
        </pc:spChg>
        <pc:spChg chg="add mod">
          <ac:chgData name="Rusnák Martin" userId="ab40e25b-8674-445f-9176-77ec21acf6b8" providerId="ADAL" clId="{B29C0575-546B-5FAA-AF27-AC28ECF7F305}" dt="2026-05-14T05:54:32.239" v="29"/>
          <ac:spMkLst>
            <pc:docMk/>
            <pc:sldMk cId="1519825002" sldId="270"/>
            <ac:spMk id="7" creationId="{D8861244-15CC-AA43-DB8C-882D7324AD60}"/>
          </ac:spMkLst>
        </pc:spChg>
      </pc:sldChg>
      <pc:sldMasterChg chg="modSldLayout">
        <pc:chgData name="Rusnák Martin" userId="ab40e25b-8674-445f-9176-77ec21acf6b8" providerId="ADAL" clId="{B29C0575-546B-5FAA-AF27-AC28ECF7F305}" dt="2026-05-14T05:57:43.734" v="42" actId="6549"/>
        <pc:sldMasterMkLst>
          <pc:docMk/>
          <pc:sldMasterMk cId="0" sldId="2147483648"/>
        </pc:sldMasterMkLst>
        <pc:sldLayoutChg chg="modSp mod">
          <pc:chgData name="Rusnák Martin" userId="ab40e25b-8674-445f-9176-77ec21acf6b8" providerId="ADAL" clId="{B29C0575-546B-5FAA-AF27-AC28ECF7F305}" dt="2026-05-14T05:57:43.734" v="42" actId="6549"/>
          <pc:sldLayoutMkLst>
            <pc:docMk/>
            <pc:sldMasterMk cId="0" sldId="2147483648"/>
            <pc:sldLayoutMk cId="0" sldId="2147483650"/>
          </pc:sldLayoutMkLst>
          <pc:spChg chg="mod">
            <ac:chgData name="Rusnák Martin" userId="ab40e25b-8674-445f-9176-77ec21acf6b8" providerId="ADAL" clId="{B29C0575-546B-5FAA-AF27-AC28ECF7F305}" dt="2026-05-14T05:57:29.585" v="39" actId="1076"/>
            <ac:spMkLst>
              <pc:docMk/>
              <pc:sldMasterMk cId="0" sldId="2147483648"/>
              <pc:sldLayoutMk cId="0" sldId="2147483650"/>
              <ac:spMk id="4" creationId="{00000000-0000-0000-0000-000000000000}"/>
            </ac:spMkLst>
          </pc:spChg>
          <pc:spChg chg="mod">
            <ac:chgData name="Rusnák Martin" userId="ab40e25b-8674-445f-9176-77ec21acf6b8" providerId="ADAL" clId="{B29C0575-546B-5FAA-AF27-AC28ECF7F305}" dt="2026-05-14T05:57:43.734" v="42" actId="6549"/>
            <ac:spMkLst>
              <pc:docMk/>
              <pc:sldMasterMk cId="0" sldId="2147483648"/>
              <pc:sldLayoutMk cId="0" sldId="2147483650"/>
              <ac:spMk id="5" creationId="{00000000-0000-0000-0000-000000000000}"/>
            </ac:spMkLst>
          </pc:spChg>
          <pc:spChg chg="mod">
            <ac:chgData name="Rusnák Martin" userId="ab40e25b-8674-445f-9176-77ec21acf6b8" providerId="ADAL" clId="{B29C0575-546B-5FAA-AF27-AC28ECF7F305}" dt="2026-05-14T05:57:24.364" v="38" actId="1076"/>
            <ac:spMkLst>
              <pc:docMk/>
              <pc:sldMasterMk cId="0" sldId="2147483648"/>
              <pc:sldLayoutMk cId="0" sldId="2147483650"/>
              <ac:spMk id="6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6408EA-7D35-D04C-BEFB-59468BA2277F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B23D4-EA9E-B840-940D-5D55AB64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924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4BE6A-83A3-B946-9521-005434D43B74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387134" y="6041362"/>
            <a:ext cx="911939" cy="365125"/>
          </a:xfrm>
        </p:spPr>
        <p:txBody>
          <a:bodyPr/>
          <a:lstStyle/>
          <a:p>
            <a:fld id="{1A161A97-F7CF-024D-B8C5-0C9E66CE7DB8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3" y="6041362"/>
            <a:ext cx="8709801" cy="365125"/>
          </a:xfrm>
        </p:spPr>
        <p:txBody>
          <a:bodyPr/>
          <a:lstStyle/>
          <a:p>
            <a:pPr algn="ctr"/>
            <a:r>
              <a:rPr lang="sr-Latn-RS" sz="900" i="1" dirty="0"/>
              <a:t>Determinante zdravlja i zdravlje u svim propisima – od jugoslovenskog nasleđa do EU integracija, Univerzitet </a:t>
            </a:r>
            <a:r>
              <a:rPr lang="sr-Latn-RS" sz="900" i="1" dirty="0" err="1"/>
              <a:t>Educons</a:t>
            </a:r>
            <a:r>
              <a:rPr lang="sr-Latn-RS" sz="900" i="1" dirty="0"/>
              <a:t>, Sremska Kamenica; 15. septembar 2026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66608" y="6041362"/>
            <a:ext cx="683339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D32CA-41E0-5148-9C6A-107DEDE22BFE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E4A85-F2BA-7A4C-87BD-A557D148AAFD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48A4-383F-1F41-90C1-6A54654B2858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63FE4-0E3C-6D46-B31E-37A31829F011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0722B-AC62-D245-B90F-3890CE5CA688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68B94-7383-0D40-8F07-4FEA07538BF4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EF6AC-F4A8-FF4B-8053-ECBD322D3646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D348-EF9A-6144-9E0E-5C4E06BBE742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CCEDC-BA9B-1642-B27C-E1E5229D2A8F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77BB-0FEA-034B-A22D-5848391FA467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ECFB-3817-C54E-B865-9B683510F71C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AEB17-6D3A-3A47-A71F-8495164A390A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5810C-D90C-F04B-ABA1-5F03FB835F5D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503CF-E5A4-884A-8F82-0292CBEB74CD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k-SK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54531-BBD8-DB48-93C9-2CEA3B21E18B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37779-A3E1-13A5-D0C4-F525C09292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711" y="474133"/>
            <a:ext cx="9776178" cy="3576703"/>
          </a:xfrm>
        </p:spPr>
        <p:txBody>
          <a:bodyPr/>
          <a:lstStyle/>
          <a:p>
            <a:pPr algn="ctr"/>
            <a:r>
              <a:rPr lang="en-GB" b="1" dirty="0" err="1"/>
              <a:t>Zdravlje</a:t>
            </a:r>
            <a:r>
              <a:rPr lang="en-GB" b="1" dirty="0"/>
              <a:t> u </a:t>
            </a:r>
            <a:r>
              <a:rPr lang="en-GB" b="1" dirty="0" err="1"/>
              <a:t>svim</a:t>
            </a:r>
            <a:r>
              <a:rPr lang="en-GB" b="1" dirty="0"/>
              <a:t> </a:t>
            </a:r>
            <a:r>
              <a:rPr lang="en-GB" b="1" dirty="0" err="1"/>
              <a:t>politikama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„One Health“</a:t>
            </a:r>
            <a:br>
              <a:rPr lang="en-GB" b="1" dirty="0"/>
            </a:br>
            <a:r>
              <a:rPr lang="en-GB" sz="3600" b="1" dirty="0"/>
              <a:t>Integrating HiAP and One Health</a:t>
            </a:r>
            <a:endParaRPr lang="sk-SK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223883-50D3-00C0-0A5B-344C91B7A5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0934" y="4173772"/>
            <a:ext cx="7766936" cy="759473"/>
          </a:xfrm>
        </p:spPr>
        <p:txBody>
          <a:bodyPr/>
          <a:lstStyle/>
          <a:p>
            <a:pPr algn="ctr"/>
            <a:r>
              <a:rPr lang="en-GB" b="1" dirty="0"/>
              <a:t>prof. dr. Martin Rusnak, MD, PhD</a:t>
            </a:r>
            <a:br>
              <a:rPr lang="en-GB" dirty="0"/>
            </a:br>
            <a:r>
              <a:rPr lang="en-GB" dirty="0"/>
              <a:t>Trnava University, Trnava, Slovakia</a:t>
            </a:r>
            <a:endParaRPr lang="sk-SK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ADFDE8-6B3B-BEA1-B5CE-3D5DC29F8EDE}"/>
              </a:ext>
            </a:extLst>
          </p:cNvPr>
          <p:cNvSpPr txBox="1"/>
          <p:nvPr/>
        </p:nvSpPr>
        <p:spPr>
          <a:xfrm>
            <a:off x="265814" y="6049926"/>
            <a:ext cx="11483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1400" i="1" dirty="0"/>
              <a:t>Determinante zdravlja i zdravlje u svim propisima – od jugoslovenskog nasleđa do EU integracija</a:t>
            </a:r>
          </a:p>
          <a:p>
            <a:pPr algn="ctr"/>
            <a:r>
              <a:rPr lang="sr-Latn-RS" sz="1400" i="1" dirty="0"/>
              <a:t>Univerzitet </a:t>
            </a:r>
            <a:r>
              <a:rPr lang="sr-Latn-RS" sz="1400" i="1" dirty="0" err="1"/>
              <a:t>Educons</a:t>
            </a:r>
            <a:r>
              <a:rPr lang="sr-Latn-RS" sz="1400" i="1" dirty="0"/>
              <a:t>, Sremska Kamenica; 15. septembar 2026.</a:t>
            </a:r>
          </a:p>
        </p:txBody>
      </p:sp>
    </p:spTree>
    <p:extLst>
      <p:ext uri="{BB962C8B-B14F-4D97-AF65-F5344CB8AC3E}">
        <p14:creationId xmlns:p14="http://schemas.microsoft.com/office/powerpoint/2010/main" val="3383543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AF478E-200A-92DC-D599-32D25E014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7572" y="1379269"/>
            <a:ext cx="7239000" cy="51816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A65CB43-5EA1-F0D1-0E57-7F2C0EA9D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NCD Burden in Central and Southeastern Europe</a:t>
            </a:r>
            <a:endParaRPr lang="sk-SK" dirty="0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9C779CB2-0D2D-8C32-08F9-71924BDCA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027" y="2160589"/>
            <a:ext cx="6136061" cy="3880773"/>
          </a:xfrm>
        </p:spPr>
        <p:txBody>
          <a:bodyPr>
            <a:normAutofit fontScale="75000" lnSpcReduction="20000"/>
          </a:bodyPr>
          <a:lstStyle/>
          <a:p>
            <a:r>
              <a:rPr lang="en-GB" sz="2400" dirty="0"/>
              <a:t>Countries in </a:t>
            </a:r>
            <a:r>
              <a:rPr lang="en-GB" sz="2400" b="1" dirty="0"/>
              <a:t>Central and Southeastern Europe</a:t>
            </a:r>
            <a:r>
              <a:rPr lang="en-GB" sz="2400" dirty="0"/>
              <a:t> show:</a:t>
            </a:r>
          </a:p>
          <a:p>
            <a:pPr lvl="1"/>
            <a:r>
              <a:rPr lang="en-GB" sz="2200" dirty="0"/>
              <a:t>higher </a:t>
            </a:r>
            <a:r>
              <a:rPr lang="en-GB" sz="2200" b="1" dirty="0"/>
              <a:t>premature mortality from NCDs</a:t>
            </a:r>
            <a:endParaRPr lang="en-GB" sz="2200" dirty="0"/>
          </a:p>
          <a:p>
            <a:pPr lvl="1"/>
            <a:r>
              <a:rPr lang="en-GB" sz="2200" dirty="0"/>
              <a:t>strong influence of </a:t>
            </a:r>
            <a:r>
              <a:rPr lang="en-GB" sz="2200" b="1" dirty="0"/>
              <a:t>environmental and socioeconomic determinants</a:t>
            </a:r>
            <a:endParaRPr lang="en-GB" sz="2200" dirty="0"/>
          </a:p>
          <a:p>
            <a:pPr lvl="1"/>
            <a:r>
              <a:rPr lang="en-GB" sz="2200" dirty="0"/>
              <a:t>persistent </a:t>
            </a:r>
            <a:r>
              <a:rPr lang="en-GB" sz="2200" b="1" dirty="0"/>
              <a:t>health inequalities</a:t>
            </a:r>
            <a:endParaRPr lang="en-GB" sz="2400" dirty="0"/>
          </a:p>
          <a:p>
            <a:r>
              <a:rPr lang="en-GB" sz="2400" dirty="0"/>
              <a:t>Contributing factors include:</a:t>
            </a:r>
          </a:p>
          <a:p>
            <a:pPr lvl="1"/>
            <a:r>
              <a:rPr lang="en-GB" sz="2200" dirty="0"/>
              <a:t>air pollution</a:t>
            </a:r>
          </a:p>
          <a:p>
            <a:pPr lvl="1"/>
            <a:r>
              <a:rPr lang="en-GB" sz="2200" dirty="0"/>
              <a:t>dietary transitions</a:t>
            </a:r>
          </a:p>
          <a:p>
            <a:pPr lvl="1"/>
            <a:r>
              <a:rPr lang="en-GB" sz="2200" dirty="0"/>
              <a:t>tobacco and alcohol consumption</a:t>
            </a:r>
          </a:p>
          <a:p>
            <a:pPr lvl="1"/>
            <a:r>
              <a:rPr lang="en-GB" sz="2200" dirty="0"/>
              <a:t>urban and industrial legacy</a:t>
            </a:r>
          </a:p>
          <a:p>
            <a:pPr lvl="1"/>
            <a:r>
              <a:rPr lang="en-GB" sz="2200" dirty="0"/>
              <a:t>unequal access to preventive services</a:t>
            </a:r>
            <a:br>
              <a:rPr lang="en-GB" dirty="0"/>
            </a:br>
            <a:endParaRPr lang="sk-SK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79BE1-EA95-FCC3-5CC1-1EDD9D283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30DE3-7D5B-924B-AD57-B24E02D5B137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DF5AD3-5CEB-2380-EA52-D64F271DC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0725" y="6378307"/>
            <a:ext cx="8461985" cy="365125"/>
          </a:xfrm>
        </p:spPr>
        <p:txBody>
          <a:bodyPr/>
          <a:lstStyle/>
          <a:p>
            <a:r>
              <a:rPr lang="en-US" dirty="0" err="1"/>
              <a:t>Determinante</a:t>
            </a:r>
            <a:r>
              <a:rPr lang="en-US" dirty="0"/>
              <a:t> </a:t>
            </a:r>
            <a:r>
              <a:rPr lang="en-US" dirty="0" err="1"/>
              <a:t>zdravlja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zdravlje</a:t>
            </a:r>
            <a:r>
              <a:rPr lang="en-US" dirty="0"/>
              <a:t> u </a:t>
            </a:r>
            <a:r>
              <a:rPr lang="en-US" dirty="0" err="1"/>
              <a:t>svim</a:t>
            </a:r>
            <a:r>
              <a:rPr lang="en-US" dirty="0"/>
              <a:t> </a:t>
            </a:r>
            <a:r>
              <a:rPr lang="en-US" dirty="0" err="1"/>
              <a:t>propisima</a:t>
            </a:r>
            <a:r>
              <a:rPr lang="en-US" dirty="0"/>
              <a:t> – od </a:t>
            </a:r>
            <a:r>
              <a:rPr lang="en-US" dirty="0" err="1"/>
              <a:t>jugoslovenskog</a:t>
            </a:r>
            <a:r>
              <a:rPr lang="en-US" dirty="0"/>
              <a:t> </a:t>
            </a:r>
            <a:r>
              <a:rPr lang="en-US" dirty="0" err="1"/>
              <a:t>nasleđa</a:t>
            </a:r>
            <a:r>
              <a:rPr lang="en-US" dirty="0"/>
              <a:t> do EU </a:t>
            </a:r>
            <a:r>
              <a:rPr lang="en-US" dirty="0" err="1"/>
              <a:t>integracija</a:t>
            </a:r>
            <a:r>
              <a:rPr lang="en-US" dirty="0"/>
              <a:t>, </a:t>
            </a:r>
            <a:r>
              <a:rPr lang="en-US" dirty="0" err="1"/>
              <a:t>Univerzitet</a:t>
            </a:r>
            <a:r>
              <a:rPr lang="en-US" dirty="0"/>
              <a:t> </a:t>
            </a:r>
            <a:r>
              <a:rPr lang="en-US" dirty="0" err="1"/>
              <a:t>Educons</a:t>
            </a:r>
            <a:r>
              <a:rPr lang="en-US" dirty="0"/>
              <a:t>, Sremska </a:t>
            </a:r>
            <a:r>
              <a:rPr lang="en-US" dirty="0" err="1"/>
              <a:t>Kamenica</a:t>
            </a:r>
            <a:r>
              <a:rPr lang="en-US" dirty="0"/>
              <a:t>; 15. </a:t>
            </a:r>
            <a:r>
              <a:rPr lang="en-US" dirty="0" err="1"/>
              <a:t>septembar</a:t>
            </a:r>
            <a:r>
              <a:rPr lang="en-US" dirty="0"/>
              <a:t> 2026.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2A01E2-44A1-9C6F-FFF2-BE70059C8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662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CFAAE-C5C1-BD50-8A2D-DD0234D48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Transition Economies and Health: </a:t>
            </a:r>
            <a:r>
              <a:rPr lang="en-GB" dirty="0"/>
              <a:t>the need for </a:t>
            </a:r>
            <a:r>
              <a:rPr lang="en-GB" b="1" dirty="0"/>
              <a:t>integrated policy frameworks</a:t>
            </a:r>
            <a:br>
              <a:rPr lang="en-GB" b="1" dirty="0"/>
            </a:br>
            <a:endParaRPr lang="sk-S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C4FFC-E92E-D55E-2CD7-9D6E404A1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851100"/>
            <a:ext cx="5418666" cy="4772723"/>
          </a:xfrm>
        </p:spPr>
        <p:txBody>
          <a:bodyPr>
            <a:normAutofit/>
          </a:bodyPr>
          <a:lstStyle/>
          <a:p>
            <a:r>
              <a:rPr lang="en-GB" dirty="0"/>
              <a:t>Countries of the </a:t>
            </a:r>
            <a:r>
              <a:rPr lang="en-GB" b="1" dirty="0"/>
              <a:t>new EU Member States and Western Balkans</a:t>
            </a:r>
            <a:r>
              <a:rPr lang="en-GB" dirty="0"/>
              <a:t> share common historical dynamics:</a:t>
            </a:r>
          </a:p>
          <a:p>
            <a:pPr lvl="1"/>
            <a:r>
              <a:rPr lang="en-GB" dirty="0"/>
              <a:t>post-socialist economic transformation</a:t>
            </a:r>
          </a:p>
          <a:p>
            <a:pPr lvl="1"/>
            <a:r>
              <a:rPr lang="en-GB" dirty="0"/>
              <a:t>institutional restructuring</a:t>
            </a:r>
          </a:p>
          <a:p>
            <a:pPr lvl="1"/>
            <a:r>
              <a:rPr lang="en-GB" dirty="0"/>
              <a:t>EU integration processes</a:t>
            </a:r>
          </a:p>
          <a:p>
            <a:pPr lvl="1"/>
            <a:r>
              <a:rPr lang="en-GB" dirty="0"/>
              <a:t>rapid environmental and industrial change</a:t>
            </a:r>
          </a:p>
          <a:p>
            <a:r>
              <a:rPr lang="en-GB" dirty="0"/>
              <a:t>These transformations influence:</a:t>
            </a:r>
          </a:p>
          <a:p>
            <a:pPr lvl="1"/>
            <a:r>
              <a:rPr lang="en-GB" dirty="0"/>
              <a:t>health systems</a:t>
            </a:r>
          </a:p>
          <a:p>
            <a:pPr lvl="1"/>
            <a:r>
              <a:rPr lang="en-GB" dirty="0"/>
              <a:t>environmental governance</a:t>
            </a:r>
          </a:p>
          <a:p>
            <a:pPr lvl="1"/>
            <a:r>
              <a:rPr lang="en-GB" dirty="0"/>
              <a:t>public health capacities</a:t>
            </a:r>
          </a:p>
          <a:p>
            <a:endParaRPr lang="sk-S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8B4080-01C5-A44E-DFD9-86D04A41AD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198" y="1851100"/>
            <a:ext cx="5196468" cy="4190261"/>
          </a:xfrm>
        </p:spPr>
        <p:txBody>
          <a:bodyPr>
            <a:normAutofit/>
          </a:bodyPr>
          <a:lstStyle/>
          <a:p>
            <a:r>
              <a:rPr lang="en-GB" dirty="0"/>
              <a:t>Increasing evidence links NCD risk to </a:t>
            </a:r>
            <a:r>
              <a:rPr lang="en-GB" b="1" dirty="0"/>
              <a:t>environmental determinants</a:t>
            </a:r>
            <a:r>
              <a:rPr lang="en-GB" dirty="0"/>
              <a:t>:</a:t>
            </a:r>
          </a:p>
          <a:p>
            <a:r>
              <a:rPr lang="en-GB" dirty="0"/>
              <a:t>Examples include:</a:t>
            </a:r>
          </a:p>
          <a:p>
            <a:pPr lvl="1"/>
            <a:r>
              <a:rPr lang="en-GB" dirty="0"/>
              <a:t>air pollution and cardiovascular disease</a:t>
            </a:r>
          </a:p>
          <a:p>
            <a:pPr lvl="1"/>
            <a:r>
              <a:rPr lang="en-GB" dirty="0"/>
              <a:t>environmental chemicals and cancer</a:t>
            </a:r>
          </a:p>
          <a:p>
            <a:pPr lvl="1"/>
            <a:r>
              <a:rPr lang="en-GB" dirty="0"/>
              <a:t>climate change and heat-related mortality</a:t>
            </a:r>
          </a:p>
          <a:p>
            <a:pPr lvl="1"/>
            <a:r>
              <a:rPr lang="en-GB" dirty="0"/>
              <a:t>food systems and metabolic diseases</a:t>
            </a:r>
          </a:p>
          <a:p>
            <a:pPr lvl="1"/>
            <a:r>
              <a:rPr lang="en-GB" dirty="0"/>
              <a:t>urban design and physical inactivity</a:t>
            </a:r>
            <a:endParaRPr lang="sk-SK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91227F-F73C-96FA-E4F0-DDD30BF6B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B0F2-CB46-F14C-8072-9BFAFDE80EE1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8CE02-CB14-56AF-BE1E-816295148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3A804C-E73B-4A6A-9C39-B82BC36CE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217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EB5D5A3-548E-A38A-8926-BEE355F22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Twenty Years of HiAP Implementation and the One Health Concept</a:t>
            </a:r>
            <a:endParaRPr lang="sk-SK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BDC5DD-61AF-577D-1518-0FEECCBD3B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842520" cy="388077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Two decades of experience show:</a:t>
            </a:r>
          </a:p>
          <a:p>
            <a:r>
              <a:rPr lang="en-GB" b="1" dirty="0"/>
              <a:t>Successes</a:t>
            </a:r>
            <a:endParaRPr lang="en-GB" dirty="0"/>
          </a:p>
          <a:p>
            <a:pPr lvl="1"/>
            <a:r>
              <a:rPr lang="en-GB" dirty="0"/>
              <a:t>integration into EU public health strategies</a:t>
            </a:r>
          </a:p>
          <a:p>
            <a:pPr lvl="1"/>
            <a:r>
              <a:rPr lang="en-GB" dirty="0"/>
              <a:t>development of Health Impact Assessment tools</a:t>
            </a:r>
          </a:p>
          <a:p>
            <a:pPr lvl="1"/>
            <a:r>
              <a:rPr lang="en-GB" dirty="0"/>
              <a:t>stronger recognition of social determinants of health</a:t>
            </a:r>
          </a:p>
          <a:p>
            <a:r>
              <a:rPr lang="en-GB" b="1" dirty="0"/>
              <a:t>Challenges</a:t>
            </a:r>
            <a:endParaRPr lang="en-GB" dirty="0"/>
          </a:p>
          <a:p>
            <a:pPr lvl="1"/>
            <a:r>
              <a:rPr lang="en-GB" dirty="0"/>
              <a:t>limited implementation capacity</a:t>
            </a:r>
          </a:p>
          <a:p>
            <a:pPr lvl="1"/>
            <a:r>
              <a:rPr lang="en-GB" dirty="0"/>
              <a:t>weak cross-sector governance</a:t>
            </a:r>
          </a:p>
          <a:p>
            <a:pPr lvl="1"/>
            <a:r>
              <a:rPr lang="en-GB" dirty="0"/>
              <a:t>competing political priorities</a:t>
            </a:r>
          </a:p>
          <a:p>
            <a:r>
              <a:rPr lang="en-GB" dirty="0"/>
              <a:t>These challenges are particularly visible in </a:t>
            </a:r>
            <a:r>
              <a:rPr lang="en-GB" b="1" dirty="0"/>
              <a:t>transition economies</a:t>
            </a:r>
            <a:r>
              <a:rPr lang="en-GB" dirty="0"/>
              <a:t>.</a:t>
            </a:r>
          </a:p>
          <a:p>
            <a:endParaRPr lang="sk-SK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1EF2F04-F630-52B1-A23B-F0F6DC826A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7980" y="2160588"/>
            <a:ext cx="5058843" cy="3880773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The One Health Concept: Integrating Human, Animal and Environmental Health</a:t>
            </a:r>
          </a:p>
          <a:p>
            <a:r>
              <a:rPr lang="en-GB" dirty="0"/>
              <a:t>Traditionally One Health has focused on:</a:t>
            </a:r>
          </a:p>
          <a:p>
            <a:pPr lvl="1"/>
            <a:r>
              <a:rPr lang="en-GB" dirty="0"/>
              <a:t>zoonotic diseases</a:t>
            </a:r>
          </a:p>
          <a:p>
            <a:pPr lvl="1"/>
            <a:r>
              <a:rPr lang="en-GB" dirty="0"/>
              <a:t>veterinary surveillance</a:t>
            </a:r>
          </a:p>
          <a:p>
            <a:pPr lvl="1"/>
            <a:r>
              <a:rPr lang="en-GB" dirty="0"/>
              <a:t>food safety</a:t>
            </a:r>
          </a:p>
          <a:p>
            <a:r>
              <a:rPr lang="en-GB" dirty="0"/>
              <a:t>However, the concept can also contribute to </a:t>
            </a:r>
            <a:r>
              <a:rPr lang="en-GB" b="1" dirty="0"/>
              <a:t>chronic disease prevention</a:t>
            </a:r>
            <a:r>
              <a:rPr lang="en-GB" dirty="0"/>
              <a:t> by addressing shared environmental determinants such as:</a:t>
            </a:r>
          </a:p>
          <a:p>
            <a:pPr lvl="1"/>
            <a:r>
              <a:rPr lang="en-GB" dirty="0"/>
              <a:t>pollution</a:t>
            </a:r>
          </a:p>
          <a:p>
            <a:pPr lvl="1"/>
            <a:r>
              <a:rPr lang="en-GB" dirty="0"/>
              <a:t>food production systems</a:t>
            </a:r>
          </a:p>
          <a:p>
            <a:pPr lvl="1"/>
            <a:r>
              <a:rPr lang="en-GB" dirty="0"/>
              <a:t>land-use change</a:t>
            </a:r>
          </a:p>
          <a:p>
            <a:pPr lvl="1"/>
            <a:r>
              <a:rPr lang="en-GB" dirty="0"/>
              <a:t>biodiversity loss</a:t>
            </a:r>
          </a:p>
          <a:p>
            <a:endParaRPr lang="en-GB" b="1" dirty="0"/>
          </a:p>
          <a:p>
            <a:endParaRPr lang="sk-SK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1A0EDC-47D1-A2CC-8790-565EF69C9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D8CE-980D-694B-AC8B-57003AA76626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13F3E9-C916-A6A5-9CA2-A7B64C93E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178D98-8B6F-75F7-708E-AF3DE9DF5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939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3A1BED-9E5F-3B48-C836-2F719B814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7431" y="1258715"/>
            <a:ext cx="6848536" cy="4756615"/>
          </a:xfrm>
          <a:prstGeom prst="rect">
            <a:avLst/>
          </a:prstGeom>
        </p:spPr>
      </p:pic>
      <p:sp>
        <p:nvSpPr>
          <p:cNvPr id="6" name="Title 3">
            <a:extLst>
              <a:ext uri="{FF2B5EF4-FFF2-40B4-BE49-F238E27FC236}">
                <a16:creationId xmlns:a16="http://schemas.microsoft.com/office/drawing/2014/main" id="{368039DA-E5A9-EAED-EB00-77169B6BD33D}"/>
              </a:ext>
            </a:extLst>
          </p:cNvPr>
          <p:cNvSpPr txBox="1">
            <a:spLocks/>
          </p:cNvSpPr>
          <p:nvPr/>
        </p:nvSpPr>
        <p:spPr>
          <a:xfrm>
            <a:off x="1806498" y="402683"/>
            <a:ext cx="7058722" cy="11299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/>
              <a:t>HiAP and One Health framework</a:t>
            </a:r>
            <a:endParaRPr lang="sk-SK" dirty="0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C4420542-32A0-1E48-9C90-A18E51BC50B2}"/>
              </a:ext>
            </a:extLst>
          </p:cNvPr>
          <p:cNvSpPr txBox="1">
            <a:spLocks/>
          </p:cNvSpPr>
          <p:nvPr/>
        </p:nvSpPr>
        <p:spPr>
          <a:xfrm>
            <a:off x="313152" y="1258715"/>
            <a:ext cx="5686816" cy="519288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700" dirty="0"/>
              <a:t>The conceptual integration of the Health in All Policies governance approach with the One Health ecological framework. </a:t>
            </a:r>
          </a:p>
          <a:p>
            <a:r>
              <a:rPr lang="en-GB" sz="2700" dirty="0"/>
              <a:t>Health in All Policies emphasizes </a:t>
            </a:r>
            <a:r>
              <a:rPr lang="en-GB" sz="2700" i="1" dirty="0"/>
              <a:t>policy coordination across sectors</a:t>
            </a:r>
            <a:r>
              <a:rPr lang="en-GB" sz="2700" dirty="0"/>
              <a:t>, while One Health highlights the </a:t>
            </a:r>
            <a:r>
              <a:rPr lang="en-GB" sz="2700" i="1" dirty="0"/>
              <a:t>interconnectedness of human, animal, and environmental health</a:t>
            </a:r>
            <a:r>
              <a:rPr lang="en-GB" sz="2700" dirty="0"/>
              <a:t>. </a:t>
            </a:r>
          </a:p>
          <a:p>
            <a:r>
              <a:rPr lang="en-GB" sz="2700" dirty="0"/>
              <a:t>Their intersection enables </a:t>
            </a:r>
            <a:r>
              <a:rPr lang="en-GB" sz="2700" i="1" dirty="0"/>
              <a:t>integrated strategies</a:t>
            </a:r>
            <a:r>
              <a:rPr lang="en-GB" sz="2700" dirty="0"/>
              <a:t> addressing shared upstream determinants such as environmental exposures, food systems, and urban development. </a:t>
            </a:r>
          </a:p>
          <a:p>
            <a:r>
              <a:rPr lang="en-GB" sz="2700" dirty="0"/>
              <a:t>Such integration supports </a:t>
            </a:r>
            <a:r>
              <a:rPr lang="en-GB" sz="2700" i="1" dirty="0"/>
              <a:t>co-benefits</a:t>
            </a:r>
            <a:r>
              <a:rPr lang="en-GB" sz="2700" dirty="0"/>
              <a:t> including NCD prevention, environmental sustainability, and cross-sector collaboration.</a:t>
            </a:r>
            <a:br>
              <a:rPr lang="en-GB" sz="2700" b="1" dirty="0"/>
            </a:br>
            <a:br>
              <a:rPr lang="en-GB" dirty="0"/>
            </a:br>
            <a:endParaRPr lang="sk-SK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A75C7A-462B-08DD-734F-690D61115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8B8B-5767-4240-8753-69B63A6FE783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B11D1E-D8E3-7D14-F567-CC0BAB4A0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BB6F2-2124-819E-6844-D7F3602ED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144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EFBE4-31D1-F8B7-5CB6-B2F20DFB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Regional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E5AE9-6053-A800-17F7-ADD0EC9AA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2675" y="1759145"/>
            <a:ext cx="4630646" cy="3880772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New EU Member States</a:t>
            </a:r>
          </a:p>
          <a:p>
            <a:r>
              <a:rPr lang="en-GB" dirty="0"/>
              <a:t>EU accession brought important improvements:</a:t>
            </a:r>
          </a:p>
          <a:p>
            <a:pPr lvl="1"/>
            <a:r>
              <a:rPr lang="en-GB" dirty="0"/>
              <a:t>environmental regulation</a:t>
            </a:r>
          </a:p>
          <a:p>
            <a:pPr lvl="1"/>
            <a:r>
              <a:rPr lang="en-GB" dirty="0"/>
              <a:t>food safety standards</a:t>
            </a:r>
          </a:p>
          <a:p>
            <a:pPr lvl="1"/>
            <a:r>
              <a:rPr lang="en-GB" dirty="0"/>
              <a:t>public health legislation</a:t>
            </a:r>
          </a:p>
          <a:p>
            <a:pPr lvl="1"/>
            <a:r>
              <a:rPr lang="en-GB" dirty="0"/>
              <a:t>monitoring systems</a:t>
            </a:r>
          </a:p>
          <a:p>
            <a:r>
              <a:rPr lang="en-GB" dirty="0"/>
              <a:t>However, challenges remain:</a:t>
            </a:r>
          </a:p>
          <a:p>
            <a:pPr lvl="1"/>
            <a:r>
              <a:rPr lang="en-GB" dirty="0"/>
              <a:t>limited institutional capacity</a:t>
            </a:r>
          </a:p>
          <a:p>
            <a:pPr lvl="1"/>
            <a:r>
              <a:rPr lang="en-GB" dirty="0"/>
              <a:t>fragmented policy coordination</a:t>
            </a:r>
          </a:p>
          <a:p>
            <a:pPr lvl="1"/>
            <a:r>
              <a:rPr lang="en-GB" dirty="0"/>
              <a:t>uneven enforcement of regulations</a:t>
            </a:r>
          </a:p>
          <a:p>
            <a:endParaRPr lang="sk-S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83410-6410-246D-FC9C-BEDB5DE6FB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31005" y="1759145"/>
            <a:ext cx="4772721" cy="388077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Countries in the Western Balkans face additional challenges:</a:t>
            </a:r>
          </a:p>
          <a:p>
            <a:pPr lvl="1"/>
            <a:r>
              <a:rPr lang="en-GB" dirty="0"/>
              <a:t>slower regulatory harmonization with the EU</a:t>
            </a:r>
          </a:p>
          <a:p>
            <a:pPr lvl="1"/>
            <a:r>
              <a:rPr lang="en-GB" dirty="0"/>
              <a:t>limited resources for environmental governance</a:t>
            </a:r>
          </a:p>
          <a:p>
            <a:pPr lvl="1"/>
            <a:r>
              <a:rPr lang="en-GB" dirty="0"/>
              <a:t>political and economic instability</a:t>
            </a:r>
          </a:p>
          <a:p>
            <a:r>
              <a:rPr lang="en-GB" dirty="0"/>
              <a:t>At the same time, </a:t>
            </a:r>
            <a:r>
              <a:rPr lang="en-GB" b="1" dirty="0"/>
              <a:t>EU accession processes create opportunities for reform</a:t>
            </a:r>
            <a:r>
              <a:rPr lang="en-GB" dirty="0"/>
              <a:t>.</a:t>
            </a:r>
          </a:p>
          <a:p>
            <a:endParaRPr lang="sk-SK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EFBDAB-A351-2276-AC0D-7F5C1CC22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46007-E359-B048-80C2-DFDAF7057126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349C9-3BE2-DACA-D075-D86226237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64A514-66A9-360F-76B7-0F8E4C89A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422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8AFB493-4079-F40F-A905-159B97806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098" y="680709"/>
            <a:ext cx="9129036" cy="62398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Policy Areas for HiAP–One Health Integration</a:t>
            </a:r>
            <a:endParaRPr lang="sk-SK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DDBB12-263F-EF1D-EA9D-5546D930D3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Important policy sectors include:</a:t>
            </a:r>
          </a:p>
          <a:p>
            <a:pPr lvl="1"/>
            <a:r>
              <a:rPr lang="en-GB" dirty="0"/>
              <a:t>Agriculture and food systems</a:t>
            </a:r>
          </a:p>
          <a:p>
            <a:pPr lvl="1"/>
            <a:r>
              <a:rPr lang="en-GB" dirty="0"/>
              <a:t>Energy and climate policies</a:t>
            </a:r>
          </a:p>
          <a:p>
            <a:pPr lvl="1"/>
            <a:r>
              <a:rPr lang="en-GB" dirty="0"/>
              <a:t>Urban planning and mobility</a:t>
            </a:r>
          </a:p>
          <a:p>
            <a:pPr lvl="1"/>
            <a:r>
              <a:rPr lang="en-GB" dirty="0"/>
              <a:t>Environmental protection</a:t>
            </a:r>
          </a:p>
          <a:p>
            <a:pPr lvl="1"/>
            <a:r>
              <a:rPr lang="en-GB" dirty="0"/>
              <a:t>Industrial regulation</a:t>
            </a:r>
          </a:p>
          <a:p>
            <a:r>
              <a:rPr lang="en-GB" dirty="0"/>
              <a:t>Embedding health considerations into these sectors can produce </a:t>
            </a:r>
            <a:r>
              <a:rPr lang="en-GB" b="1" dirty="0"/>
              <a:t>major preventive gains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07728F-BDD3-22DF-65F3-197BCACCE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249720"/>
            <a:ext cx="8412420" cy="560828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C8440B-69EA-55C9-4B57-D57F18AED8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65164" y="6487273"/>
            <a:ext cx="911939" cy="365125"/>
          </a:xfrm>
        </p:spPr>
        <p:txBody>
          <a:bodyPr/>
          <a:lstStyle/>
          <a:p>
            <a:fld id="{8A930A46-F187-5844-82C0-EB584E291DDB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4AA826-B9AA-5955-328F-3383DEA31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492875"/>
            <a:ext cx="8709801" cy="365125"/>
          </a:xfrm>
        </p:spPr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199C27-A37D-D58B-240C-D9976BFB5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03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op view of spices in containers">
            <a:extLst>
              <a:ext uri="{FF2B5EF4-FFF2-40B4-BE49-F238E27FC236}">
                <a16:creationId xmlns:a16="http://schemas.microsoft.com/office/drawing/2014/main" id="{5F673B90-8F8B-8C06-DB64-6AB418C65F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8" r="1" b="1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F266BF-E812-0958-5BF8-D16FDA100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sk-SK" sz="2800" err="1"/>
              <a:t>Example</a:t>
            </a:r>
            <a:r>
              <a:rPr lang="sk-SK" sz="2800"/>
              <a:t>: </a:t>
            </a:r>
            <a:r>
              <a:rPr lang="en-GB" sz="2800" b="1"/>
              <a:t>Agriculture and Food Systems</a:t>
            </a:r>
            <a:br>
              <a:rPr lang="en-GB" sz="2800" b="1"/>
            </a:br>
            <a:endParaRPr lang="sk-SK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217B6-A538-CB71-0FD2-CF8CB4CFA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311" y="2171740"/>
            <a:ext cx="5076695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dirty="0"/>
              <a:t>Agricultural policies influence:</a:t>
            </a:r>
          </a:p>
          <a:p>
            <a:pPr lvl="1">
              <a:lnSpc>
                <a:spcPct val="90000"/>
              </a:lnSpc>
            </a:pPr>
            <a:r>
              <a:rPr lang="en-GB" sz="1400" dirty="0"/>
              <a:t>diet composition</a:t>
            </a:r>
          </a:p>
          <a:p>
            <a:pPr lvl="1">
              <a:lnSpc>
                <a:spcPct val="90000"/>
              </a:lnSpc>
            </a:pPr>
            <a:r>
              <a:rPr lang="en-GB" sz="1400" dirty="0"/>
              <a:t>food environments</a:t>
            </a:r>
          </a:p>
          <a:p>
            <a:pPr lvl="1">
              <a:lnSpc>
                <a:spcPct val="90000"/>
              </a:lnSpc>
            </a:pPr>
            <a:r>
              <a:rPr lang="en-GB" sz="1400" dirty="0"/>
              <a:t>environmental sustainability</a:t>
            </a:r>
            <a:br>
              <a:rPr lang="en-GB" sz="1400" dirty="0"/>
            </a:br>
            <a:endParaRPr lang="en-GB" sz="1400" dirty="0"/>
          </a:p>
          <a:p>
            <a:pPr>
              <a:lnSpc>
                <a:spcPct val="90000"/>
              </a:lnSpc>
            </a:pPr>
            <a:r>
              <a:rPr lang="en-GB" sz="1400" dirty="0"/>
              <a:t>Policy measures may include:</a:t>
            </a:r>
          </a:p>
          <a:p>
            <a:pPr lvl="1">
              <a:lnSpc>
                <a:spcPct val="90000"/>
              </a:lnSpc>
            </a:pPr>
            <a:r>
              <a:rPr lang="en-GB" sz="1400" dirty="0"/>
              <a:t>support for healthier food production</a:t>
            </a:r>
          </a:p>
          <a:p>
            <a:pPr lvl="1">
              <a:lnSpc>
                <a:spcPct val="90000"/>
              </a:lnSpc>
            </a:pPr>
            <a:r>
              <a:rPr lang="en-GB" sz="1400" dirty="0"/>
              <a:t>reduction of harmful agricultural emissions</a:t>
            </a:r>
          </a:p>
          <a:p>
            <a:pPr lvl="1">
              <a:lnSpc>
                <a:spcPct val="90000"/>
              </a:lnSpc>
            </a:pPr>
            <a:r>
              <a:rPr lang="en-GB" sz="1400" dirty="0"/>
              <a:t>promotion of sustainable dietary patterns</a:t>
            </a:r>
            <a:br>
              <a:rPr lang="en-GB" sz="1400" dirty="0"/>
            </a:br>
            <a:endParaRPr lang="en-GB" sz="1400" dirty="0"/>
          </a:p>
          <a:p>
            <a:pPr>
              <a:lnSpc>
                <a:spcPct val="90000"/>
              </a:lnSpc>
            </a:pPr>
            <a:r>
              <a:rPr lang="en-GB" sz="1400" dirty="0"/>
              <a:t>These interventions benefit both </a:t>
            </a:r>
            <a:r>
              <a:rPr lang="en-GB" sz="1400" b="1" dirty="0"/>
              <a:t>population health and ecosystems</a:t>
            </a:r>
            <a:r>
              <a:rPr lang="en-GB" sz="1400" dirty="0"/>
              <a:t>.</a:t>
            </a:r>
          </a:p>
          <a:p>
            <a:pPr>
              <a:lnSpc>
                <a:spcPct val="90000"/>
              </a:lnSpc>
            </a:pPr>
            <a:endParaRPr lang="sk-SK" sz="1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33A8E-F866-8BE5-51C7-2FD1D6D22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0305D-BCE5-D84B-86BC-AA53C780F27E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621972-CEBA-BC86-284A-B9D05186F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491" y="6320801"/>
            <a:ext cx="8709801" cy="365125"/>
          </a:xfrm>
        </p:spPr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5D9EA0-762B-DCF3-3F33-DE0CF363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667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45579-E79B-6FAC-0069-6DF32066A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GB" noProof="1"/>
              <a:t>Example: Energy and Air Pollution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7745F-FC1C-7992-4039-D7666014C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957349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sk-SK" sz="1400"/>
          </a:p>
          <a:p>
            <a:pPr>
              <a:lnSpc>
                <a:spcPct val="90000"/>
              </a:lnSpc>
            </a:pPr>
            <a:r>
              <a:rPr lang="en-GB" sz="1400" noProof="0"/>
              <a:t>Energy policies strongly affect air quality.</a:t>
            </a:r>
          </a:p>
          <a:p>
            <a:pPr>
              <a:lnSpc>
                <a:spcPct val="90000"/>
              </a:lnSpc>
            </a:pPr>
            <a:endParaRPr lang="en-GB" sz="1400" noProof="0"/>
          </a:p>
          <a:p>
            <a:pPr>
              <a:lnSpc>
                <a:spcPct val="90000"/>
              </a:lnSpc>
            </a:pPr>
            <a:r>
              <a:rPr lang="en-GB" sz="1400" noProof="0"/>
              <a:t>In many Central and Southeastern European countries:</a:t>
            </a:r>
          </a:p>
          <a:p>
            <a:pPr lvl="1">
              <a:lnSpc>
                <a:spcPct val="90000"/>
              </a:lnSpc>
            </a:pPr>
            <a:r>
              <a:rPr lang="en-GB" sz="1400" noProof="0"/>
              <a:t>coal dependence remains significant</a:t>
            </a:r>
          </a:p>
          <a:p>
            <a:pPr lvl="1">
              <a:lnSpc>
                <a:spcPct val="90000"/>
              </a:lnSpc>
            </a:pPr>
            <a:r>
              <a:rPr lang="en-GB" sz="1400" noProof="0"/>
              <a:t>urban air pollution contributes to cardiovascular mortality</a:t>
            </a:r>
          </a:p>
          <a:p>
            <a:pPr>
              <a:lnSpc>
                <a:spcPct val="90000"/>
              </a:lnSpc>
            </a:pPr>
            <a:endParaRPr lang="en-GB" sz="1400" noProof="0"/>
          </a:p>
          <a:p>
            <a:pPr>
              <a:lnSpc>
                <a:spcPct val="90000"/>
              </a:lnSpc>
            </a:pPr>
            <a:r>
              <a:rPr lang="en-GB" sz="1400" noProof="0"/>
              <a:t>Policies promoting clean energy transition reduce both:</a:t>
            </a:r>
          </a:p>
          <a:p>
            <a:pPr lvl="1">
              <a:lnSpc>
                <a:spcPct val="90000"/>
              </a:lnSpc>
            </a:pPr>
            <a:r>
              <a:rPr lang="en-GB" sz="1400" noProof="0"/>
              <a:t>environmental degradation</a:t>
            </a:r>
          </a:p>
          <a:p>
            <a:pPr lvl="1">
              <a:lnSpc>
                <a:spcPct val="90000"/>
              </a:lnSpc>
            </a:pPr>
            <a:r>
              <a:rPr lang="en-GB" sz="1400" noProof="0"/>
              <a:t>NCD risk.</a:t>
            </a:r>
            <a:endParaRPr lang="sk-SK" sz="1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B8EEC4-841A-3491-B29C-8DBF7DC9F8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683" r="17410" b="2"/>
          <a:stretch>
            <a:fillRect/>
          </a:stretch>
        </p:blipFill>
        <p:spPr>
          <a:xfrm>
            <a:off x="4857451" y="1585923"/>
            <a:ext cx="5067134" cy="445577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DA800-28F1-A389-97A2-92E010AEA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1316E-BAF6-0C48-A89F-AC40B24B31A7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7FFDB3-AE41-3C44-E8CE-516D3B287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3" y="6406487"/>
            <a:ext cx="8709801" cy="365125"/>
          </a:xfrm>
        </p:spPr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D36215-E246-74D1-C3B3-B0D4FBD66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261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7A55D-1C88-D6F5-B5FA-2391F4226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GB" noProof="0" dirty="0"/>
              <a:t>Example: Urban Planning</a:t>
            </a:r>
            <a:br>
              <a:rPr lang="sk-SK" dirty="0"/>
            </a:br>
            <a:endParaRPr lang="sk-S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56A28-7DE9-095D-4324-C7DC91026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789" y="1684962"/>
            <a:ext cx="4930209" cy="477159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sk-SK" sz="1000" dirty="0"/>
          </a:p>
          <a:p>
            <a:pPr>
              <a:lnSpc>
                <a:spcPct val="90000"/>
              </a:lnSpc>
            </a:pPr>
            <a:r>
              <a:rPr lang="en-GB" sz="1600" noProof="1"/>
              <a:t>Urban environments shape health through:</a:t>
            </a:r>
          </a:p>
          <a:p>
            <a:pPr lvl="1">
              <a:lnSpc>
                <a:spcPct val="90000"/>
              </a:lnSpc>
            </a:pPr>
            <a:r>
              <a:rPr lang="en-GB" sz="1400" noProof="1"/>
              <a:t>transport systems</a:t>
            </a:r>
          </a:p>
          <a:p>
            <a:pPr lvl="1">
              <a:lnSpc>
                <a:spcPct val="90000"/>
              </a:lnSpc>
            </a:pPr>
            <a:r>
              <a:rPr lang="en-GB" sz="1400" noProof="1"/>
              <a:t>green spaces</a:t>
            </a:r>
          </a:p>
          <a:p>
            <a:pPr lvl="1">
              <a:lnSpc>
                <a:spcPct val="90000"/>
              </a:lnSpc>
            </a:pPr>
            <a:r>
              <a:rPr lang="en-GB" sz="1400" noProof="1"/>
              <a:t>housing conditions</a:t>
            </a:r>
          </a:p>
          <a:p>
            <a:pPr>
              <a:lnSpc>
                <a:spcPct val="90000"/>
              </a:lnSpc>
            </a:pPr>
            <a:endParaRPr lang="en-GB" sz="1600" noProof="1"/>
          </a:p>
          <a:p>
            <a:pPr>
              <a:lnSpc>
                <a:spcPct val="90000"/>
              </a:lnSpc>
            </a:pPr>
            <a:r>
              <a:rPr lang="en-GB" sz="1600" noProof="1"/>
              <a:t>Policies promoting:</a:t>
            </a:r>
          </a:p>
          <a:p>
            <a:pPr lvl="1">
              <a:lnSpc>
                <a:spcPct val="90000"/>
              </a:lnSpc>
            </a:pPr>
            <a:r>
              <a:rPr lang="en-GB" sz="1400" noProof="1"/>
              <a:t>active mobility</a:t>
            </a:r>
          </a:p>
          <a:p>
            <a:pPr lvl="1">
              <a:lnSpc>
                <a:spcPct val="90000"/>
              </a:lnSpc>
            </a:pPr>
            <a:r>
              <a:rPr lang="en-GB" sz="1400" noProof="1"/>
              <a:t>cycling and walking infrastructure</a:t>
            </a:r>
          </a:p>
          <a:p>
            <a:pPr lvl="1">
              <a:lnSpc>
                <a:spcPct val="90000"/>
              </a:lnSpc>
            </a:pPr>
            <a:r>
              <a:rPr lang="en-GB" sz="1400" noProof="1"/>
              <a:t>sustainable urban development</a:t>
            </a:r>
          </a:p>
          <a:p>
            <a:pPr>
              <a:lnSpc>
                <a:spcPct val="90000"/>
              </a:lnSpc>
            </a:pPr>
            <a:endParaRPr lang="en-GB" sz="1600" noProof="1"/>
          </a:p>
          <a:p>
            <a:pPr>
              <a:lnSpc>
                <a:spcPct val="90000"/>
              </a:lnSpc>
            </a:pPr>
            <a:r>
              <a:rPr lang="en-GB" sz="1600" noProof="1"/>
              <a:t>can reduce NCD risks while improving environmental quality.</a:t>
            </a:r>
            <a:endParaRPr lang="en-GB" sz="1000" noProof="1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AFFE95-3EB5-733C-20DF-301ADEDC5A8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73" r="5384" b="2"/>
          <a:stretch>
            <a:fillRect/>
          </a:stretch>
        </p:blipFill>
        <p:spPr>
          <a:xfrm>
            <a:off x="5371998" y="2014365"/>
            <a:ext cx="5423429" cy="3882362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BC93F8-9F65-D8AD-BB22-7EBE76F2E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5056B-B1FC-4547-9F70-D06B48894000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1E1B3-E82E-779E-537F-F71EB20AD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E6FE31-B406-5722-C5A7-643C27CCF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3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8F6681-3BAA-3497-7AFB-28D1B06D4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Components of a Change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92C1C10-D1D4-963B-F593-98C5C8FFFC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315092"/>
            <a:ext cx="4184035" cy="4726269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Research</a:t>
            </a:r>
            <a:endParaRPr lang="en-GB" dirty="0"/>
          </a:p>
          <a:p>
            <a:r>
              <a:rPr lang="en-GB" dirty="0"/>
              <a:t>Despite growing interest, important research gaps remain:</a:t>
            </a:r>
          </a:p>
          <a:p>
            <a:r>
              <a:rPr lang="en-GB" b="1" dirty="0"/>
              <a:t>Comparative implementation studies</a:t>
            </a:r>
            <a:endParaRPr lang="en-GB" dirty="0"/>
          </a:p>
          <a:p>
            <a:pPr lvl="1"/>
            <a:r>
              <a:rPr lang="en-GB" dirty="0"/>
              <a:t>identifying governance models effective in transition economies.</a:t>
            </a:r>
          </a:p>
          <a:p>
            <a:r>
              <a:rPr lang="en-GB" b="1" dirty="0"/>
              <a:t>Cross-sector evaluation metrics</a:t>
            </a:r>
            <a:endParaRPr lang="en-GB" dirty="0"/>
          </a:p>
          <a:p>
            <a:r>
              <a:rPr lang="en-GB" dirty="0"/>
              <a:t>capturing health and environmental co-benefits.</a:t>
            </a:r>
          </a:p>
          <a:p>
            <a:r>
              <a:rPr lang="en-GB" b="1" dirty="0"/>
              <a:t>Systems modelling approaches</a:t>
            </a:r>
            <a:endParaRPr lang="en-GB" dirty="0"/>
          </a:p>
          <a:p>
            <a:pPr lvl="1"/>
            <a:r>
              <a:rPr lang="en-GB" dirty="0"/>
              <a:t>examining interactions between environmental stressors and NCD pathways.</a:t>
            </a:r>
          </a:p>
          <a:p>
            <a:r>
              <a:rPr lang="en-GB" b="1" dirty="0"/>
              <a:t>Equity-sensitive research</a:t>
            </a:r>
            <a:endParaRPr lang="en-GB" dirty="0"/>
          </a:p>
          <a:p>
            <a:pPr lvl="1"/>
            <a:r>
              <a:rPr lang="en-GB" dirty="0"/>
              <a:t>addressing rural–urban disparities and vulnerable populations.</a:t>
            </a:r>
          </a:p>
          <a:p>
            <a:endParaRPr lang="sk-SK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5B267F-2D34-97C4-28B2-9AF708C1D2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09915" y="1270000"/>
            <a:ext cx="5418666" cy="4726270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Systems Thinking</a:t>
            </a:r>
          </a:p>
          <a:p>
            <a:pPr lvl="1"/>
            <a:r>
              <a:rPr lang="en-GB" dirty="0"/>
              <a:t>Traditional public health approaches often analyse </a:t>
            </a:r>
            <a:r>
              <a:rPr lang="en-GB" b="1" dirty="0"/>
              <a:t>individual risk factors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However, NCD prevention increasingly requires:</a:t>
            </a:r>
          </a:p>
          <a:p>
            <a:pPr lvl="2"/>
            <a:r>
              <a:rPr lang="en-GB" dirty="0"/>
              <a:t>systems modelling</a:t>
            </a:r>
          </a:p>
          <a:p>
            <a:pPr lvl="2"/>
            <a:r>
              <a:rPr lang="en-GB" dirty="0"/>
              <a:t>policy integration</a:t>
            </a:r>
          </a:p>
          <a:p>
            <a:pPr lvl="2"/>
            <a:r>
              <a:rPr lang="en-GB" dirty="0"/>
              <a:t>multi-sector collaboration</a:t>
            </a:r>
          </a:p>
          <a:p>
            <a:pPr lvl="2"/>
            <a:r>
              <a:rPr lang="en-GB" dirty="0"/>
              <a:t>long-term governance reforms</a:t>
            </a:r>
          </a:p>
          <a:p>
            <a:r>
              <a:rPr lang="en-GB" dirty="0"/>
              <a:t>This aligns with the </a:t>
            </a:r>
            <a:r>
              <a:rPr lang="en-GB" b="1" dirty="0"/>
              <a:t>complexity of contemporary environmental and health challenges</a:t>
            </a:r>
            <a:r>
              <a:rPr lang="en-GB" dirty="0"/>
              <a:t>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C79224-3077-ADE6-566F-1671D1810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FA2D1-CC46-C74A-808C-315B7700DC6C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86A3D6-832D-42EB-CA48-E219EFABD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308457"/>
            <a:ext cx="6297612" cy="365125"/>
          </a:xfrm>
        </p:spPr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29D0A0-9013-ACD7-6300-DF35DE646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486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B1C22-5AD4-9C9F-0FC3-5036E968C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6040"/>
          </a:xfrm>
        </p:spPr>
        <p:txBody>
          <a:bodyPr/>
          <a:lstStyle/>
          <a:p>
            <a:r>
              <a:rPr lang="en-GB" dirty="0"/>
              <a:t>Research Gaps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22E9D-68F0-B255-CD59-093E12DE13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434" y="1335641"/>
            <a:ext cx="8770568" cy="47057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SK" dirty="0"/>
              <a:t>🏛️ </a:t>
            </a:r>
            <a:r>
              <a:rPr lang="en-GB" dirty="0"/>
              <a:t>Governance &amp; Implementation </a:t>
            </a:r>
          </a:p>
          <a:p>
            <a:pPr marL="400050" lvl="1" indent="0">
              <a:buNone/>
            </a:pPr>
            <a:r>
              <a:rPr lang="en-GB" dirty="0"/>
              <a:t>Comparative implementation studies</a:t>
            </a:r>
          </a:p>
          <a:p>
            <a:pPr marL="400050" lvl="1" indent="0">
              <a:buNone/>
            </a:pPr>
            <a:r>
              <a:rPr lang="en-GB" dirty="0"/>
              <a:t>→ What governance models work best in transition economies?</a:t>
            </a:r>
          </a:p>
          <a:p>
            <a:pPr marL="0" indent="0">
              <a:buNone/>
            </a:pPr>
            <a:r>
              <a:rPr lang="en-SK" dirty="0"/>
              <a:t>📊 </a:t>
            </a:r>
            <a:r>
              <a:rPr lang="en-GB" dirty="0"/>
              <a:t>Measurement &amp; Evaluation</a:t>
            </a:r>
          </a:p>
          <a:p>
            <a:pPr marL="400050" lvl="1" indent="0">
              <a:buNone/>
            </a:pPr>
            <a:r>
              <a:rPr lang="en-GB" dirty="0"/>
              <a:t>Cross-sector metrics</a:t>
            </a:r>
          </a:p>
          <a:p>
            <a:pPr marL="400050" lvl="1" indent="0">
              <a:buNone/>
            </a:pPr>
            <a:r>
              <a:rPr lang="en-GB" dirty="0"/>
              <a:t>→ How can we capture health and environmental co-benefits effectively?</a:t>
            </a:r>
          </a:p>
          <a:p>
            <a:pPr marL="0" indent="0">
              <a:buNone/>
            </a:pPr>
            <a:r>
              <a:rPr lang="en-SK" dirty="0"/>
              <a:t>🔄 </a:t>
            </a:r>
            <a:r>
              <a:rPr lang="en-GB" dirty="0"/>
              <a:t>Systems Understanding</a:t>
            </a:r>
          </a:p>
          <a:p>
            <a:pPr marL="400050" lvl="1" indent="0">
              <a:buNone/>
            </a:pPr>
            <a:r>
              <a:rPr lang="en-GB" dirty="0"/>
              <a:t>Systems modelling approaches</a:t>
            </a:r>
          </a:p>
          <a:p>
            <a:pPr marL="400050" lvl="1" indent="0">
              <a:buNone/>
            </a:pPr>
            <a:r>
              <a:rPr lang="en-GB" dirty="0"/>
              <a:t>→ How do environmental stressors interact with NCD pathways?</a:t>
            </a:r>
          </a:p>
          <a:p>
            <a:pPr marL="0" indent="0">
              <a:buNone/>
            </a:pPr>
            <a:r>
              <a:rPr lang="en-SK" dirty="0"/>
              <a:t>⚖️ </a:t>
            </a:r>
            <a:r>
              <a:rPr lang="en-GB" dirty="0"/>
              <a:t>Equity &amp; Context</a:t>
            </a:r>
          </a:p>
          <a:p>
            <a:pPr marL="400050" lvl="1" indent="0">
              <a:buNone/>
            </a:pPr>
            <a:r>
              <a:rPr lang="en-GB" dirty="0"/>
              <a:t>Equity-sensitive research</a:t>
            </a:r>
          </a:p>
          <a:p>
            <a:pPr marL="400050" lvl="1" indent="0">
              <a:buNone/>
            </a:pPr>
            <a:r>
              <a:rPr lang="en-GB" dirty="0"/>
              <a:t>→ How do policies affect rural–urban disparities and vulnerable populations?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39BF84-70EF-A626-03CA-ACA7F538C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7CFB-6164-1941-B352-BCDD8A281786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D5400-E49B-4F4E-4D44-8C5D7AC6F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BD7407-F816-F672-52F7-662E666B3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29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450B8-C2F4-82DF-5BF9-1B1BE6192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GB" dirty="0"/>
              <a:t>Importance of Systems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124F0-3C01-FD07-7FFD-BCEF7EBB04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5902" y="1839951"/>
            <a:ext cx="3869474" cy="420141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endParaRPr lang="en-GB" sz="1100" dirty="0"/>
          </a:p>
          <a:p>
            <a:pPr>
              <a:lnSpc>
                <a:spcPct val="90000"/>
              </a:lnSpc>
            </a:pPr>
            <a:r>
              <a:rPr lang="en-GB" sz="1600" dirty="0"/>
              <a:t>Traditional public health approaches often analyse individual risk factors.</a:t>
            </a:r>
          </a:p>
          <a:p>
            <a:pPr>
              <a:lnSpc>
                <a:spcPct val="90000"/>
              </a:lnSpc>
            </a:pPr>
            <a:endParaRPr lang="en-GB" sz="1600" dirty="0"/>
          </a:p>
          <a:p>
            <a:pPr>
              <a:lnSpc>
                <a:spcPct val="90000"/>
              </a:lnSpc>
            </a:pPr>
            <a:r>
              <a:rPr lang="en-GB" sz="1600" dirty="0"/>
              <a:t>However, NCD prevention increasingly requires: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	systems modelling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	policy integration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	multi-sector collaboration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	long-term governance reforms</a:t>
            </a:r>
          </a:p>
          <a:p>
            <a:pPr>
              <a:lnSpc>
                <a:spcPct val="90000"/>
              </a:lnSpc>
            </a:pPr>
            <a:endParaRPr lang="en-GB" sz="1600" dirty="0"/>
          </a:p>
          <a:p>
            <a:pPr>
              <a:lnSpc>
                <a:spcPct val="90000"/>
              </a:lnSpc>
            </a:pPr>
            <a:r>
              <a:rPr lang="en-GB" sz="1600" dirty="0"/>
              <a:t>This aligns with the complexity of contemporary environmental and health challenges.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DEAF28-8C36-0AF5-BF6D-AB0945CBAA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754" r="2" b="2"/>
          <a:stretch>
            <a:fillRect/>
          </a:stretch>
        </p:blipFill>
        <p:spPr>
          <a:xfrm>
            <a:off x="677334" y="2159331"/>
            <a:ext cx="5423429" cy="3882362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92A097-926A-0FEC-1BFB-5C54FC0F2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243EA-58AA-AE40-84F5-9F09E473516C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B0E3AB-38E2-3F81-F437-F8D18C1F7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4A7E03-3E41-5BCB-C353-4BF9EBA90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594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3F75F-3B42-AAE3-3C40-4ED8D307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95218"/>
          </a:xfrm>
        </p:spPr>
        <p:txBody>
          <a:bodyPr/>
          <a:lstStyle/>
          <a:p>
            <a:r>
              <a:rPr lang="en-GB" dirty="0"/>
              <a:t>Priorities for Policy 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BA17B-3E25-F3FE-FEA4-9F6C9CBB5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278270" cy="3880773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strengthening intersectoral governance mechanisms</a:t>
            </a:r>
          </a:p>
          <a:p>
            <a:r>
              <a:rPr lang="en-GB" dirty="0"/>
              <a:t>integrating health impact assessment into policy design</a:t>
            </a:r>
          </a:p>
          <a:p>
            <a:r>
              <a:rPr lang="en-GB" dirty="0"/>
              <a:t>improving environmental monitoring systems</a:t>
            </a:r>
          </a:p>
          <a:p>
            <a:r>
              <a:rPr lang="en-GB" dirty="0"/>
              <a:t>supporting interdisciplinary research</a:t>
            </a:r>
          </a:p>
          <a:p>
            <a:r>
              <a:rPr lang="en-GB" dirty="0"/>
              <a:t>enhancing institutional capacities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D45289-4F6D-B03D-5427-199E52D97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11" y="1290919"/>
            <a:ext cx="8060473" cy="5373649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1BE0FE-8BB0-10A0-A481-0F5C0B2BB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5EB43-A254-6F4E-AE91-3C26F4534BAF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261312-0DBF-65EB-BC0C-332EEF68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482005"/>
            <a:ext cx="8709801" cy="365125"/>
          </a:xfrm>
        </p:spPr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BC775C-11BE-6613-DD92-011371A34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973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8F182-7077-D402-8643-F7D141805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15766"/>
          </a:xfrm>
        </p:spPr>
        <p:txBody>
          <a:bodyPr/>
          <a:lstStyle/>
          <a:p>
            <a:r>
              <a:rPr lang="en-GB" dirty="0"/>
              <a:t>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8B521-D42B-900F-BBBA-8040D0145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07560"/>
            <a:ext cx="5692644" cy="4840839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Twenty years after its introduction, Health in All Policies remains highly relevant.</a:t>
            </a:r>
          </a:p>
          <a:p>
            <a:r>
              <a:rPr lang="en-GB" dirty="0"/>
              <a:t>Integrating </a:t>
            </a:r>
            <a:r>
              <a:rPr lang="en-GB" dirty="0" err="1"/>
              <a:t>HiAP</a:t>
            </a:r>
            <a:r>
              <a:rPr lang="en-GB" dirty="0"/>
              <a:t> with One Health offers a powerful framework to:</a:t>
            </a:r>
          </a:p>
          <a:p>
            <a:pPr lvl="1"/>
            <a:r>
              <a:rPr lang="en-GB" dirty="0"/>
              <a:t>address shared environmental determinants of NCDs</a:t>
            </a:r>
          </a:p>
          <a:p>
            <a:pPr lvl="1"/>
            <a:r>
              <a:rPr lang="en-GB" dirty="0"/>
              <a:t>strengthen policy coherence</a:t>
            </a:r>
          </a:p>
          <a:p>
            <a:pPr lvl="1"/>
            <a:r>
              <a:rPr lang="en-GB" dirty="0"/>
              <a:t>generate cross-sector health and sustainability benefits</a:t>
            </a:r>
          </a:p>
          <a:p>
            <a:r>
              <a:rPr lang="en-GB" dirty="0"/>
              <a:t>For new EU Member States and Western Balkan countries, such integration can support healthier and more resilient societies.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0C316D-A9C7-29B9-A2EF-4D8D22DCA6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237179"/>
            <a:ext cx="7772400" cy="51816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870301-E12B-7F5F-C938-F758757EE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84918-516F-3843-AA9C-2A433B0A36E7}" type="datetime1">
              <a:rPr lang="sk-SK" smtClean="0"/>
              <a:t>14.5.2026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01553C-9E9B-05D8-5C51-04F3DF39A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3" y="6492875"/>
            <a:ext cx="8709801" cy="365125"/>
          </a:xfrm>
        </p:spPr>
        <p:txBody>
          <a:bodyPr/>
          <a:lstStyle/>
          <a:p>
            <a:pPr algn="ctr"/>
            <a:r>
              <a:rPr lang="sr-Latn-RS" i="1" dirty="0"/>
              <a:t>Determinante zdravlja i zdravlje u svim propisima – od jugoslovenskog nasleđa do EU integracija, Univerzitet </a:t>
            </a:r>
            <a:r>
              <a:rPr lang="sr-Latn-RS" i="1" dirty="0" err="1"/>
              <a:t>Educons</a:t>
            </a:r>
            <a:r>
              <a:rPr lang="sr-Latn-RS" i="1" dirty="0"/>
              <a:t>, Sremska Kamenica; 15. septembar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61244-15CC-AA43-DB8C-882D7324A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8250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122</TotalTime>
  <Words>1314</Words>
  <Application>Microsoft Macintosh PowerPoint</Application>
  <PresentationFormat>Widescreen</PresentationFormat>
  <Paragraphs>216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Trebuchet MS</vt:lpstr>
      <vt:lpstr>Wingdings 3</vt:lpstr>
      <vt:lpstr>Facet</vt:lpstr>
      <vt:lpstr>Zdravlje u svim politikama i „One Health“ Integrating HiAP and One Health</vt:lpstr>
      <vt:lpstr>NCD Burden in Central and Southeastern Europe</vt:lpstr>
      <vt:lpstr>Transition Economies and Health: the need for integrated policy frameworks </vt:lpstr>
      <vt:lpstr>Twenty Years of HiAP Implementation and the One Health Concept</vt:lpstr>
      <vt:lpstr>PowerPoint Presentation</vt:lpstr>
      <vt:lpstr>Regional context</vt:lpstr>
      <vt:lpstr>Policy Areas for HiAP–One Health Integration</vt:lpstr>
      <vt:lpstr>Example: Agriculture and Food Systems </vt:lpstr>
      <vt:lpstr>Example: Energy and Air Pollution</vt:lpstr>
      <vt:lpstr>Example: Urban Planning </vt:lpstr>
      <vt:lpstr>Components of a Change</vt:lpstr>
      <vt:lpstr>Research Gaps</vt:lpstr>
      <vt:lpstr>Importance of Systems Thinking</vt:lpstr>
      <vt:lpstr>Priorities for Policy Implications</vt:lpstr>
      <vt:lpstr>Conclusions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Rusnák Martin</dc:creator>
  <cp:lastModifiedBy>Rusnák Martin</cp:lastModifiedBy>
  <cp:revision>29</cp:revision>
  <dcterms:created xsi:type="dcterms:W3CDTF">2026-03-10T16:54:42Z</dcterms:created>
  <dcterms:modified xsi:type="dcterms:W3CDTF">2026-05-14T06:03:41Z</dcterms:modified>
</cp:coreProperties>
</file>