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media/image1.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Lst>
  <p:sldSz cx="13004800" cy="9753600"/>
  <p:notesSz cx="6858000" cy="9144000"/>
  <p:defaultTextStyle>
    <a:lvl1pPr algn="ctr" defTabSz="584200">
      <a:defRPr sz="3800">
        <a:solidFill>
          <a:srgbClr val="FFFFFF"/>
        </a:solidFill>
        <a:latin typeface="+mn-lt"/>
        <a:ea typeface="+mn-ea"/>
        <a:cs typeface="+mn-cs"/>
        <a:sym typeface="Helvetica Light"/>
      </a:defRPr>
    </a:lvl1pPr>
    <a:lvl2pPr indent="228600" algn="ctr" defTabSz="584200">
      <a:defRPr sz="3800">
        <a:solidFill>
          <a:srgbClr val="FFFFFF"/>
        </a:solidFill>
        <a:latin typeface="+mn-lt"/>
        <a:ea typeface="+mn-ea"/>
        <a:cs typeface="+mn-cs"/>
        <a:sym typeface="Helvetica Light"/>
      </a:defRPr>
    </a:lvl2pPr>
    <a:lvl3pPr indent="457200" algn="ctr" defTabSz="584200">
      <a:defRPr sz="3800">
        <a:solidFill>
          <a:srgbClr val="FFFFFF"/>
        </a:solidFill>
        <a:latin typeface="+mn-lt"/>
        <a:ea typeface="+mn-ea"/>
        <a:cs typeface="+mn-cs"/>
        <a:sym typeface="Helvetica Light"/>
      </a:defRPr>
    </a:lvl3pPr>
    <a:lvl4pPr indent="685800" algn="ctr" defTabSz="584200">
      <a:defRPr sz="3800">
        <a:solidFill>
          <a:srgbClr val="FFFFFF"/>
        </a:solidFill>
        <a:latin typeface="+mn-lt"/>
        <a:ea typeface="+mn-ea"/>
        <a:cs typeface="+mn-cs"/>
        <a:sym typeface="Helvetica Light"/>
      </a:defRPr>
    </a:lvl4pPr>
    <a:lvl5pPr indent="914400" algn="ctr" defTabSz="584200">
      <a:defRPr sz="3800">
        <a:solidFill>
          <a:srgbClr val="FFFFFF"/>
        </a:solidFill>
        <a:latin typeface="+mn-lt"/>
        <a:ea typeface="+mn-ea"/>
        <a:cs typeface="+mn-cs"/>
        <a:sym typeface="Helvetica Light"/>
      </a:defRPr>
    </a:lvl5pPr>
    <a:lvl6pPr indent="1143000" algn="ctr" defTabSz="584200">
      <a:defRPr sz="3800">
        <a:solidFill>
          <a:srgbClr val="FFFFFF"/>
        </a:solidFill>
        <a:latin typeface="+mn-lt"/>
        <a:ea typeface="+mn-ea"/>
        <a:cs typeface="+mn-cs"/>
        <a:sym typeface="Helvetica Light"/>
      </a:defRPr>
    </a:lvl6pPr>
    <a:lvl7pPr indent="1371600" algn="ctr" defTabSz="584200">
      <a:defRPr sz="3800">
        <a:solidFill>
          <a:srgbClr val="FFFFFF"/>
        </a:solidFill>
        <a:latin typeface="+mn-lt"/>
        <a:ea typeface="+mn-ea"/>
        <a:cs typeface="+mn-cs"/>
        <a:sym typeface="Helvetica Light"/>
      </a:defRPr>
    </a:lvl7pPr>
    <a:lvl8pPr indent="1600200" algn="ctr" defTabSz="584200">
      <a:defRPr sz="3800">
        <a:solidFill>
          <a:srgbClr val="FFFFFF"/>
        </a:solidFill>
        <a:latin typeface="+mn-lt"/>
        <a:ea typeface="+mn-ea"/>
        <a:cs typeface="+mn-cs"/>
        <a:sym typeface="Helvetica Light"/>
      </a:defRPr>
    </a:lvl8pPr>
    <a:lvl9pPr indent="1828800" algn="ctr" defTabSz="584200">
      <a:defRPr sz="3800">
        <a:solidFill>
          <a:srgbClr val="FFFFFF"/>
        </a:solidFill>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b="def" i="def"/>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b="def" i="def"/>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189B1A"/>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000000"/>
        </a:fontRef>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8A433"/>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rgbClr val="E8A433"/>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hape 32"/>
          <p:cNvSpPr/>
          <p:nvPr>
            <p:ph type="sldImg"/>
          </p:nvPr>
        </p:nvSpPr>
        <p:spPr>
          <a:xfrm>
            <a:off x="1143000" y="685800"/>
            <a:ext cx="4572000" cy="3429000"/>
          </a:xfrm>
          <a:prstGeom prst="rect">
            <a:avLst/>
          </a:prstGeom>
        </p:spPr>
        <p:txBody>
          <a:bodyPr/>
          <a:lstStyle/>
          <a:p>
            <a:pPr lvl="0"/>
          </a:p>
        </p:txBody>
      </p:sp>
      <p:sp>
        <p:nvSpPr>
          <p:cNvPr id="33" name="Shape 33"/>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Avenir Roman"/>
        <a:ea typeface="Avenir Roman"/>
        <a:cs typeface="Avenir Roman"/>
        <a:sym typeface="Avenir Roman"/>
      </a:defRPr>
    </a:lvl1pPr>
    <a:lvl2pPr indent="228600" defTabSz="457200">
      <a:lnSpc>
        <a:spcPct val="125000"/>
      </a:lnSpc>
      <a:defRPr sz="2400">
        <a:latin typeface="Avenir Roman"/>
        <a:ea typeface="Avenir Roman"/>
        <a:cs typeface="Avenir Roman"/>
        <a:sym typeface="Avenir Roman"/>
      </a:defRPr>
    </a:lvl2pPr>
    <a:lvl3pPr indent="457200" defTabSz="457200">
      <a:lnSpc>
        <a:spcPct val="125000"/>
      </a:lnSpc>
      <a:defRPr sz="2400">
        <a:latin typeface="Avenir Roman"/>
        <a:ea typeface="Avenir Roman"/>
        <a:cs typeface="Avenir Roman"/>
        <a:sym typeface="Avenir Roman"/>
      </a:defRPr>
    </a:lvl3pPr>
    <a:lvl4pPr indent="685800" defTabSz="457200">
      <a:lnSpc>
        <a:spcPct val="125000"/>
      </a:lnSpc>
      <a:defRPr sz="2400">
        <a:latin typeface="Avenir Roman"/>
        <a:ea typeface="Avenir Roman"/>
        <a:cs typeface="Avenir Roman"/>
        <a:sym typeface="Avenir Roman"/>
      </a:defRPr>
    </a:lvl4pPr>
    <a:lvl5pPr indent="914400" defTabSz="457200">
      <a:lnSpc>
        <a:spcPct val="125000"/>
      </a:lnSpc>
      <a:defRPr sz="2400">
        <a:latin typeface="Avenir Roman"/>
        <a:ea typeface="Avenir Roman"/>
        <a:cs typeface="Avenir Roman"/>
        <a:sym typeface="Avenir Roman"/>
      </a:defRPr>
    </a:lvl5pPr>
    <a:lvl6pPr indent="1143000" defTabSz="457200">
      <a:lnSpc>
        <a:spcPct val="125000"/>
      </a:lnSpc>
      <a:defRPr sz="2400">
        <a:latin typeface="Avenir Roman"/>
        <a:ea typeface="Avenir Roman"/>
        <a:cs typeface="Avenir Roman"/>
        <a:sym typeface="Avenir Roman"/>
      </a:defRPr>
    </a:lvl6pPr>
    <a:lvl7pPr indent="1371600" defTabSz="457200">
      <a:lnSpc>
        <a:spcPct val="125000"/>
      </a:lnSpc>
      <a:defRPr sz="2400">
        <a:latin typeface="Avenir Roman"/>
        <a:ea typeface="Avenir Roman"/>
        <a:cs typeface="Avenir Roman"/>
        <a:sym typeface="Avenir Roman"/>
      </a:defRPr>
    </a:lvl7pPr>
    <a:lvl8pPr indent="1600200" defTabSz="457200">
      <a:lnSpc>
        <a:spcPct val="125000"/>
      </a:lnSpc>
      <a:defRPr sz="2400">
        <a:latin typeface="Avenir Roman"/>
        <a:ea typeface="Avenir Roman"/>
        <a:cs typeface="Avenir Roman"/>
        <a:sym typeface="Avenir Roman"/>
      </a:defRPr>
    </a:lvl8pPr>
    <a:lvl9pPr indent="1828800" defTabSz="457200">
      <a:lnSpc>
        <a:spcPct val="125000"/>
      </a:lnSpc>
      <a:defRPr sz="2400">
        <a:latin typeface="Avenir Roman"/>
        <a:ea typeface="Avenir Roman"/>
        <a:cs typeface="Avenir Roman"/>
        <a:sym typeface="Avenir Roman"/>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6" name="Shape 6"/>
          <p:cNvSpPr/>
          <p:nvPr>
            <p:ph type="title"/>
          </p:nvPr>
        </p:nvSpPr>
        <p:spPr>
          <a:xfrm>
            <a:off x="1270000" y="1638300"/>
            <a:ext cx="10464800" cy="3302000"/>
          </a:xfrm>
          <a:prstGeom prst="rect">
            <a:avLst/>
          </a:prstGeom>
        </p:spPr>
        <p:txBody>
          <a:bodyPr anchor="b"/>
          <a:lstStyle/>
          <a:p>
            <a:pPr lvl="0">
              <a:defRPr sz="1800">
                <a:solidFill>
                  <a:srgbClr val="000000"/>
                </a:solidFill>
              </a:defRPr>
            </a:pPr>
            <a:r>
              <a:rPr sz="8000">
                <a:solidFill>
                  <a:srgbClr val="FFFFFF"/>
                </a:solidFill>
              </a:rPr>
              <a:t>Title Text</a:t>
            </a:r>
          </a:p>
        </p:txBody>
      </p:sp>
      <p:sp>
        <p:nvSpPr>
          <p:cNvPr id="7" name="Shape 7"/>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
        <p:nvSpPr>
          <p:cNvPr id="8" name="Shape 8"/>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bg>
      <p:bgPr>
        <a:blipFill rotWithShape="1">
          <a:blip r:embed="rId2"/>
          <a:srcRect l="0" t="0" r="0" b="0"/>
          <a:stretch>
            <a:fillRect/>
          </a:stretch>
        </a:blipFill>
      </p:bgPr>
    </p:bg>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bg>
      <p:bgPr>
        <a:blipFill rotWithShape="1">
          <a:blip r:embed="rId2"/>
          <a:srcRect l="0" t="0" r="0" b="0"/>
          <a:stretch>
            <a:fillRect/>
          </a:stretch>
        </a:blipFill>
      </p:bgPr>
    </p:bg>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bg>
      <p:bgPr>
        <a:blipFill rotWithShape="1">
          <a:blip r:embed="rId2"/>
          <a:srcRect l="0" t="0" r="0" b="0"/>
          <a:stretch>
            <a:fillRect/>
          </a:stretch>
        </a:blipFill>
      </p:bgPr>
    </p:bg>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0" name="Shape 10"/>
          <p:cNvSpPr/>
          <p:nvPr>
            <p:ph type="title"/>
          </p:nvPr>
        </p:nvSpPr>
        <p:spPr>
          <a:xfrm>
            <a:off x="1270000" y="6718300"/>
            <a:ext cx="10464800" cy="1422400"/>
          </a:xfrm>
          <a:prstGeom prst="rect">
            <a:avLst/>
          </a:prstGeom>
        </p:spPr>
        <p:txBody>
          <a:bodyPr anchor="b"/>
          <a:lstStyle/>
          <a:p>
            <a:pPr lvl="0">
              <a:defRPr sz="1800">
                <a:solidFill>
                  <a:srgbClr val="000000"/>
                </a:solidFill>
              </a:defRPr>
            </a:pPr>
            <a:r>
              <a:rPr sz="8000">
                <a:solidFill>
                  <a:srgbClr val="FFFFFF"/>
                </a:solidFill>
              </a:rPr>
              <a:t>Title Text</a:t>
            </a:r>
          </a:p>
        </p:txBody>
      </p:sp>
      <p:sp>
        <p:nvSpPr>
          <p:cNvPr id="11" name="Shape 11"/>
          <p:cNvSpPr/>
          <p:nvPr>
            <p:ph type="body"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3" name="Shape 13"/>
          <p:cNvSpPr/>
          <p:nvPr>
            <p:ph type="title"/>
          </p:nvPr>
        </p:nvSpPr>
        <p:spPr>
          <a:xfrm>
            <a:off x="1270000" y="3225800"/>
            <a:ext cx="10464800" cy="3302000"/>
          </a:xfrm>
          <a:prstGeom prst="rect">
            <a:avLst/>
          </a:prstGeom>
        </p:spPr>
        <p:txBody>
          <a:bodyPr/>
          <a:lstStyle/>
          <a:p>
            <a:pPr lvl="0">
              <a:defRPr sz="1800">
                <a:solidFill>
                  <a:srgbClr val="000000"/>
                </a:solidFill>
              </a:defRPr>
            </a:pPr>
            <a:r>
              <a:rPr sz="80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5" name="Shape 15"/>
          <p:cNvSpPr/>
          <p:nvPr>
            <p:ph type="title"/>
          </p:nvPr>
        </p:nvSpPr>
        <p:spPr>
          <a:xfrm>
            <a:off x="952500" y="762000"/>
            <a:ext cx="5334000" cy="4000500"/>
          </a:xfrm>
          <a:prstGeom prst="rect">
            <a:avLst/>
          </a:prstGeom>
        </p:spPr>
        <p:txBody>
          <a:bodyPr anchor="b"/>
          <a:lstStyle>
            <a:lvl1pPr>
              <a:defRPr sz="6000"/>
            </a:lvl1pPr>
          </a:lstStyle>
          <a:p>
            <a:pPr lvl="0">
              <a:defRPr sz="1800">
                <a:solidFill>
                  <a:srgbClr val="000000"/>
                </a:solidFill>
              </a:defRPr>
            </a:pPr>
            <a:r>
              <a:rPr sz="6000">
                <a:solidFill>
                  <a:srgbClr val="FFFFFF"/>
                </a:solidFill>
              </a:rPr>
              <a:t>Title Text</a:t>
            </a:r>
          </a:p>
        </p:txBody>
      </p:sp>
      <p:sp>
        <p:nvSpPr>
          <p:cNvPr id="16" name="Shape 16"/>
          <p:cNvSpPr/>
          <p:nvPr>
            <p:ph type="body"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20" name="Shape 20"/>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
        <p:nvSpPr>
          <p:cNvPr id="21" name="Shape 21"/>
          <p:cNvSpPr/>
          <p:nvPr>
            <p:ph type="body" idx="1"/>
          </p:nvPr>
        </p:nvSpPr>
        <p:spPr>
          <a:prstGeom prst="rect">
            <a:avLst/>
          </a:prstGeom>
        </p:spPr>
        <p:txBody>
          <a:bodyPr/>
          <a:lstStyle/>
          <a:p>
            <a:pPr lvl="0">
              <a:defRPr sz="1800">
                <a:solidFill>
                  <a:srgbClr val="000000"/>
                </a:solidFill>
              </a:defRPr>
            </a:pPr>
            <a:r>
              <a:rPr sz="3800">
                <a:solidFill>
                  <a:srgbClr val="FFFFFF"/>
                </a:solidFill>
              </a:rPr>
              <a:t>Body Level One</a:t>
            </a:r>
            <a:endParaRPr sz="3800">
              <a:solidFill>
                <a:srgbClr val="FFFFFF"/>
              </a:solidFill>
            </a:endParaRPr>
          </a:p>
          <a:p>
            <a:pPr lvl="1">
              <a:defRPr sz="1800">
                <a:solidFill>
                  <a:srgbClr val="000000"/>
                </a:solidFill>
              </a:defRPr>
            </a:pPr>
            <a:r>
              <a:rPr sz="3800">
                <a:solidFill>
                  <a:srgbClr val="FFFFFF"/>
                </a:solidFill>
              </a:rPr>
              <a:t>Body Level Two</a:t>
            </a:r>
            <a:endParaRPr sz="3800">
              <a:solidFill>
                <a:srgbClr val="FFFFFF"/>
              </a:solidFill>
            </a:endParaRPr>
          </a:p>
          <a:p>
            <a:pPr lvl="2">
              <a:defRPr sz="1800">
                <a:solidFill>
                  <a:srgbClr val="000000"/>
                </a:solidFill>
              </a:defRPr>
            </a:pPr>
            <a:r>
              <a:rPr sz="3800">
                <a:solidFill>
                  <a:srgbClr val="FFFFFF"/>
                </a:solidFill>
              </a:rPr>
              <a:t>Body Level Three</a:t>
            </a:r>
            <a:endParaRPr sz="3800">
              <a:solidFill>
                <a:srgbClr val="FFFFFF"/>
              </a:solidFill>
            </a:endParaRPr>
          </a:p>
          <a:p>
            <a:pPr lvl="3">
              <a:defRPr sz="1800">
                <a:solidFill>
                  <a:srgbClr val="000000"/>
                </a:solidFill>
              </a:defRPr>
            </a:pPr>
            <a:r>
              <a:rPr sz="3800">
                <a:solidFill>
                  <a:srgbClr val="FFFFFF"/>
                </a:solidFill>
              </a:rPr>
              <a:t>Body Level Four</a:t>
            </a:r>
            <a:endParaRPr sz="3800">
              <a:solidFill>
                <a:srgbClr val="FFFFFF"/>
              </a:solidFill>
            </a:endParaRPr>
          </a:p>
          <a:p>
            <a:pPr lvl="4">
              <a:defRPr sz="1800">
                <a:solidFill>
                  <a:srgbClr val="000000"/>
                </a:solidFill>
              </a:defRPr>
            </a:pPr>
            <a:r>
              <a:rPr sz="3800">
                <a:solidFill>
                  <a:srgbClr val="FFFFFF"/>
                </a:solidFill>
              </a:rPr>
              <a:t>Body Level Five</a:t>
            </a:r>
          </a:p>
        </p:txBody>
      </p:sp>
      <p:sp>
        <p:nvSpPr>
          <p:cNvPr id="22" name="Shape 2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4" name="Shape 24"/>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
        <p:nvSpPr>
          <p:cNvPr id="25" name="Shape 25"/>
          <p:cNvSpPr/>
          <p:nvPr>
            <p:ph type="body"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lvl="0">
              <a:defRPr sz="1800">
                <a:solidFill>
                  <a:srgbClr val="000000"/>
                </a:solidFill>
              </a:defRPr>
            </a:pPr>
            <a:r>
              <a:rPr sz="2800">
                <a:solidFill>
                  <a:srgbClr val="FFFFFF"/>
                </a:solidFill>
              </a:rPr>
              <a:t>Body Level One</a:t>
            </a:r>
            <a:endParaRPr sz="2800">
              <a:solidFill>
                <a:srgbClr val="FFFFFF"/>
              </a:solidFill>
            </a:endParaRPr>
          </a:p>
          <a:p>
            <a:pPr lvl="1">
              <a:defRPr sz="1800">
                <a:solidFill>
                  <a:srgbClr val="000000"/>
                </a:solidFill>
              </a:defRPr>
            </a:pPr>
            <a:r>
              <a:rPr sz="2800">
                <a:solidFill>
                  <a:srgbClr val="FFFFFF"/>
                </a:solidFill>
              </a:rPr>
              <a:t>Body Level Two</a:t>
            </a:r>
            <a:endParaRPr sz="2800">
              <a:solidFill>
                <a:srgbClr val="FFFFFF"/>
              </a:solidFill>
            </a:endParaRPr>
          </a:p>
          <a:p>
            <a:pPr lvl="2">
              <a:defRPr sz="1800">
                <a:solidFill>
                  <a:srgbClr val="000000"/>
                </a:solidFill>
              </a:defRPr>
            </a:pPr>
            <a:r>
              <a:rPr sz="2800">
                <a:solidFill>
                  <a:srgbClr val="FFFFFF"/>
                </a:solidFill>
              </a:rPr>
              <a:t>Body Level Three</a:t>
            </a:r>
            <a:endParaRPr sz="2800">
              <a:solidFill>
                <a:srgbClr val="FFFFFF"/>
              </a:solidFill>
            </a:endParaRPr>
          </a:p>
          <a:p>
            <a:pPr lvl="3">
              <a:defRPr sz="1800">
                <a:solidFill>
                  <a:srgbClr val="000000"/>
                </a:solidFill>
              </a:defRPr>
            </a:pPr>
            <a:r>
              <a:rPr sz="2800">
                <a:solidFill>
                  <a:srgbClr val="FFFFFF"/>
                </a:solidFill>
              </a:rPr>
              <a:t>Body Level Four</a:t>
            </a:r>
            <a:endParaRPr sz="2800">
              <a:solidFill>
                <a:srgbClr val="FFFFFF"/>
              </a:solidFill>
            </a:endParaRPr>
          </a:p>
          <a:p>
            <a:pPr lvl="4">
              <a:defRPr sz="1800">
                <a:solidFill>
                  <a:srgbClr val="000000"/>
                </a:solidFill>
              </a:defRPr>
            </a:pPr>
            <a:r>
              <a:rPr sz="28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7" name="Shape 27"/>
          <p:cNvSpPr/>
          <p:nvPr>
            <p:ph type="body" idx="1"/>
          </p:nvPr>
        </p:nvSpPr>
        <p:spPr>
          <a:xfrm>
            <a:off x="952500" y="1270000"/>
            <a:ext cx="11099800" cy="7213600"/>
          </a:xfrm>
          <a:prstGeom prst="rect">
            <a:avLst/>
          </a:prstGeom>
        </p:spPr>
        <p:txBody>
          <a:bodyPr/>
          <a:lstStyle/>
          <a:p>
            <a:pPr lvl="0">
              <a:defRPr sz="1800">
                <a:solidFill>
                  <a:srgbClr val="000000"/>
                </a:solidFill>
              </a:defRPr>
            </a:pPr>
            <a:r>
              <a:rPr sz="3800">
                <a:solidFill>
                  <a:srgbClr val="FFFFFF"/>
                </a:solidFill>
              </a:rPr>
              <a:t>Body Level One</a:t>
            </a:r>
            <a:endParaRPr sz="3800">
              <a:solidFill>
                <a:srgbClr val="FFFFFF"/>
              </a:solidFill>
            </a:endParaRPr>
          </a:p>
          <a:p>
            <a:pPr lvl="1">
              <a:defRPr sz="1800">
                <a:solidFill>
                  <a:srgbClr val="000000"/>
                </a:solidFill>
              </a:defRPr>
            </a:pPr>
            <a:r>
              <a:rPr sz="3800">
                <a:solidFill>
                  <a:srgbClr val="FFFFFF"/>
                </a:solidFill>
              </a:rPr>
              <a:t>Body Level Two</a:t>
            </a:r>
            <a:endParaRPr sz="3800">
              <a:solidFill>
                <a:srgbClr val="FFFFFF"/>
              </a:solidFill>
            </a:endParaRPr>
          </a:p>
          <a:p>
            <a:pPr lvl="2">
              <a:defRPr sz="1800">
                <a:solidFill>
                  <a:srgbClr val="000000"/>
                </a:solidFill>
              </a:defRPr>
            </a:pPr>
            <a:r>
              <a:rPr sz="3800">
                <a:solidFill>
                  <a:srgbClr val="FFFFFF"/>
                </a:solidFill>
              </a:rPr>
              <a:t>Body Level Three</a:t>
            </a:r>
            <a:endParaRPr sz="3800">
              <a:solidFill>
                <a:srgbClr val="FFFFFF"/>
              </a:solidFill>
            </a:endParaRPr>
          </a:p>
          <a:p>
            <a:pPr lvl="3">
              <a:defRPr sz="1800">
                <a:solidFill>
                  <a:srgbClr val="000000"/>
                </a:solidFill>
              </a:defRPr>
            </a:pPr>
            <a:r>
              <a:rPr sz="3800">
                <a:solidFill>
                  <a:srgbClr val="FFFFFF"/>
                </a:solidFill>
              </a:rPr>
              <a:t>Body Level Four</a:t>
            </a:r>
            <a:endParaRPr sz="3800">
              <a:solidFill>
                <a:srgbClr val="FFFFFF"/>
              </a:solidFill>
            </a:endParaRPr>
          </a:p>
          <a:p>
            <a:pPr lvl="4">
              <a:defRPr sz="1800">
                <a:solidFill>
                  <a:srgbClr val="000000"/>
                </a:solidFill>
              </a:defRPr>
            </a:pPr>
            <a:r>
              <a:rPr sz="38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bg>
      <p:bgPr>
        <a:blipFill rotWithShape="1">
          <a:blip r:embed="rId2"/>
          <a:srcRect l="0" t="0" r="0" b="0"/>
          <a:stretch>
            <a:fillRect/>
          </a:stretch>
        </a:blipFill>
      </p:bgPr>
    </p:bg>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D163D"/>
        </a:solidFill>
      </p:bgPr>
    </p:bg>
    <p:spTree>
      <p:nvGrpSpPr>
        <p:cNvPr id="1" name=""/>
        <p:cNvGrpSpPr/>
        <p:nvPr/>
      </p:nvGrpSpPr>
      <p:grpSpPr>
        <a:xfrm>
          <a:off x="0" y="0"/>
          <a:ext cx="0" cy="0"/>
          <a:chOff x="0" y="0"/>
          <a:chExt cx="0" cy="0"/>
        </a:xfrm>
      </p:grpSpPr>
      <p:sp>
        <p:nvSpPr>
          <p:cNvPr id="2" name="Shape 2"/>
          <p:cNvSpPr/>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8000">
                <a:solidFill>
                  <a:srgbClr val="FFFFFF"/>
                </a:solidFill>
              </a:rPr>
              <a:t>Title Text</a:t>
            </a:r>
          </a:p>
        </p:txBody>
      </p:sp>
      <p:sp>
        <p:nvSpPr>
          <p:cNvPr id="3" name="Shape 3"/>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3800">
                <a:solidFill>
                  <a:srgbClr val="FFFFFF"/>
                </a:solidFill>
              </a:rPr>
              <a:t>Body Level One</a:t>
            </a:r>
            <a:endParaRPr sz="3800">
              <a:solidFill>
                <a:srgbClr val="FFFFFF"/>
              </a:solidFill>
            </a:endParaRPr>
          </a:p>
          <a:p>
            <a:pPr lvl="1">
              <a:defRPr sz="1800">
                <a:solidFill>
                  <a:srgbClr val="000000"/>
                </a:solidFill>
              </a:defRPr>
            </a:pPr>
            <a:r>
              <a:rPr sz="3800">
                <a:solidFill>
                  <a:srgbClr val="FFFFFF"/>
                </a:solidFill>
              </a:rPr>
              <a:t>Body Level Two</a:t>
            </a:r>
            <a:endParaRPr sz="3800">
              <a:solidFill>
                <a:srgbClr val="FFFFFF"/>
              </a:solidFill>
            </a:endParaRPr>
          </a:p>
          <a:p>
            <a:pPr lvl="2">
              <a:defRPr sz="1800">
                <a:solidFill>
                  <a:srgbClr val="000000"/>
                </a:solidFill>
              </a:defRPr>
            </a:pPr>
            <a:r>
              <a:rPr sz="3800">
                <a:solidFill>
                  <a:srgbClr val="FFFFFF"/>
                </a:solidFill>
              </a:rPr>
              <a:t>Body Level Three</a:t>
            </a:r>
            <a:endParaRPr sz="3800">
              <a:solidFill>
                <a:srgbClr val="FFFFFF"/>
              </a:solidFill>
            </a:endParaRPr>
          </a:p>
          <a:p>
            <a:pPr lvl="3">
              <a:defRPr sz="1800">
                <a:solidFill>
                  <a:srgbClr val="000000"/>
                </a:solidFill>
              </a:defRPr>
            </a:pPr>
            <a:r>
              <a:rPr sz="3800">
                <a:solidFill>
                  <a:srgbClr val="FFFFFF"/>
                </a:solidFill>
              </a:rPr>
              <a:t>Body Level Four</a:t>
            </a:r>
            <a:endParaRPr sz="3800">
              <a:solidFill>
                <a:srgbClr val="FFFFFF"/>
              </a:solidFill>
            </a:endParaRPr>
          </a:p>
          <a:p>
            <a:pPr lvl="4">
              <a:defRPr sz="1800">
                <a:solidFill>
                  <a:srgbClr val="000000"/>
                </a:solidFill>
              </a:defRPr>
            </a:pPr>
            <a:r>
              <a:rPr sz="3800">
                <a:solidFill>
                  <a:srgbClr val="FFFFFF"/>
                </a:solidFill>
              </a:rPr>
              <a:t>Body Level Five</a:t>
            </a:r>
          </a:p>
        </p:txBody>
      </p:sp>
      <p:sp>
        <p:nvSpPr>
          <p:cNvPr id="4" name="Shape 4"/>
          <p:cNvSpPr/>
          <p:nvPr>
            <p:ph type="sldNum" sz="quarter" idx="2"/>
          </p:nvPr>
        </p:nvSpPr>
        <p:spPr>
          <a:xfrm>
            <a:off x="6311798" y="9245600"/>
            <a:ext cx="368504" cy="381000"/>
          </a:xfrm>
          <a:prstGeom prst="rect">
            <a:avLst/>
          </a:prstGeom>
          <a:ln w="12700">
            <a:miter lim="400000"/>
          </a:ln>
        </p:spPr>
        <p:txBody>
          <a:bodyPr wrap="none" lIns="0" tIns="0" rIns="0" bIns="0">
            <a:spAutoFit/>
          </a:bodyPr>
          <a:lstStyle>
            <a:lvl1pPr>
              <a:defRPr sz="1800"/>
            </a:lvl1pPr>
          </a:lstStyle>
          <a:p>
            <a:pPr lvl="0"/>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spd="med" advClick="1"/>
  <p:txStyles>
    <p:titleStyle>
      <a:lvl1pPr algn="ctr" defTabSz="584200">
        <a:defRPr sz="8000">
          <a:solidFill>
            <a:srgbClr val="FFFFFF"/>
          </a:solidFill>
          <a:latin typeface="+mn-lt"/>
          <a:ea typeface="+mn-ea"/>
          <a:cs typeface="+mn-cs"/>
          <a:sym typeface="Helvetica Light"/>
        </a:defRPr>
      </a:lvl1pPr>
      <a:lvl2pPr indent="228600" algn="ctr" defTabSz="584200">
        <a:defRPr sz="8000">
          <a:solidFill>
            <a:srgbClr val="FFFFFF"/>
          </a:solidFill>
          <a:latin typeface="+mn-lt"/>
          <a:ea typeface="+mn-ea"/>
          <a:cs typeface="+mn-cs"/>
          <a:sym typeface="Helvetica Light"/>
        </a:defRPr>
      </a:lvl2pPr>
      <a:lvl3pPr indent="457200" algn="ctr" defTabSz="584200">
        <a:defRPr sz="8000">
          <a:solidFill>
            <a:srgbClr val="FFFFFF"/>
          </a:solidFill>
          <a:latin typeface="+mn-lt"/>
          <a:ea typeface="+mn-ea"/>
          <a:cs typeface="+mn-cs"/>
          <a:sym typeface="Helvetica Light"/>
        </a:defRPr>
      </a:lvl3pPr>
      <a:lvl4pPr indent="685800" algn="ctr" defTabSz="584200">
        <a:defRPr sz="8000">
          <a:solidFill>
            <a:srgbClr val="FFFFFF"/>
          </a:solidFill>
          <a:latin typeface="+mn-lt"/>
          <a:ea typeface="+mn-ea"/>
          <a:cs typeface="+mn-cs"/>
          <a:sym typeface="Helvetica Light"/>
        </a:defRPr>
      </a:lvl4pPr>
      <a:lvl5pPr indent="914400" algn="ctr" defTabSz="584200">
        <a:defRPr sz="8000">
          <a:solidFill>
            <a:srgbClr val="FFFFFF"/>
          </a:solidFill>
          <a:latin typeface="+mn-lt"/>
          <a:ea typeface="+mn-ea"/>
          <a:cs typeface="+mn-cs"/>
          <a:sym typeface="Helvetica Light"/>
        </a:defRPr>
      </a:lvl5pPr>
      <a:lvl6pPr indent="1143000" algn="ctr" defTabSz="584200">
        <a:defRPr sz="8000">
          <a:solidFill>
            <a:srgbClr val="FFFFFF"/>
          </a:solidFill>
          <a:latin typeface="+mn-lt"/>
          <a:ea typeface="+mn-ea"/>
          <a:cs typeface="+mn-cs"/>
          <a:sym typeface="Helvetica Light"/>
        </a:defRPr>
      </a:lvl6pPr>
      <a:lvl7pPr indent="1371600" algn="ctr" defTabSz="584200">
        <a:defRPr sz="8000">
          <a:solidFill>
            <a:srgbClr val="FFFFFF"/>
          </a:solidFill>
          <a:latin typeface="+mn-lt"/>
          <a:ea typeface="+mn-ea"/>
          <a:cs typeface="+mn-cs"/>
          <a:sym typeface="Helvetica Light"/>
        </a:defRPr>
      </a:lvl7pPr>
      <a:lvl8pPr indent="1600200" algn="ctr" defTabSz="584200">
        <a:defRPr sz="8000">
          <a:solidFill>
            <a:srgbClr val="FFFFFF"/>
          </a:solidFill>
          <a:latin typeface="+mn-lt"/>
          <a:ea typeface="+mn-ea"/>
          <a:cs typeface="+mn-cs"/>
          <a:sym typeface="Helvetica Light"/>
        </a:defRPr>
      </a:lvl8pPr>
      <a:lvl9pPr indent="1828800" algn="ctr" defTabSz="584200">
        <a:defRPr sz="8000">
          <a:solidFill>
            <a:srgbClr val="FFFFFF"/>
          </a:solidFill>
          <a:latin typeface="+mn-lt"/>
          <a:ea typeface="+mn-ea"/>
          <a:cs typeface="+mn-cs"/>
          <a:sym typeface="Helvetica Light"/>
        </a:defRPr>
      </a:lvl9pPr>
    </p:titleStyle>
    <p:bodyStyle>
      <a:lvl1pPr marL="457200" indent="-457200" defTabSz="584200">
        <a:spcBef>
          <a:spcPts val="4200"/>
        </a:spcBef>
        <a:buSzPct val="75000"/>
        <a:buChar char="•"/>
        <a:defRPr sz="3800">
          <a:solidFill>
            <a:srgbClr val="FFFFFF"/>
          </a:solidFill>
          <a:latin typeface="+mn-lt"/>
          <a:ea typeface="+mn-ea"/>
          <a:cs typeface="+mn-cs"/>
          <a:sym typeface="Helvetica Light"/>
        </a:defRPr>
      </a:lvl1pPr>
      <a:lvl2pPr marL="914400" indent="-457200" defTabSz="584200">
        <a:spcBef>
          <a:spcPts val="4200"/>
        </a:spcBef>
        <a:buSzPct val="75000"/>
        <a:buChar char="•"/>
        <a:defRPr sz="3800">
          <a:solidFill>
            <a:srgbClr val="FFFFFF"/>
          </a:solidFill>
          <a:latin typeface="+mn-lt"/>
          <a:ea typeface="+mn-ea"/>
          <a:cs typeface="+mn-cs"/>
          <a:sym typeface="Helvetica Light"/>
        </a:defRPr>
      </a:lvl2pPr>
      <a:lvl3pPr marL="1371600" indent="-457200" defTabSz="584200">
        <a:spcBef>
          <a:spcPts val="4200"/>
        </a:spcBef>
        <a:buSzPct val="75000"/>
        <a:buChar char="•"/>
        <a:defRPr sz="3800">
          <a:solidFill>
            <a:srgbClr val="FFFFFF"/>
          </a:solidFill>
          <a:latin typeface="+mn-lt"/>
          <a:ea typeface="+mn-ea"/>
          <a:cs typeface="+mn-cs"/>
          <a:sym typeface="Helvetica Light"/>
        </a:defRPr>
      </a:lvl3pPr>
      <a:lvl4pPr marL="1828800" indent="-457200" defTabSz="584200">
        <a:spcBef>
          <a:spcPts val="4200"/>
        </a:spcBef>
        <a:buSzPct val="75000"/>
        <a:buChar char="•"/>
        <a:defRPr sz="3800">
          <a:solidFill>
            <a:srgbClr val="FFFFFF"/>
          </a:solidFill>
          <a:latin typeface="+mn-lt"/>
          <a:ea typeface="+mn-ea"/>
          <a:cs typeface="+mn-cs"/>
          <a:sym typeface="Helvetica Light"/>
        </a:defRPr>
      </a:lvl4pPr>
      <a:lvl5pPr marL="2286000" indent="-457200" defTabSz="584200">
        <a:spcBef>
          <a:spcPts val="4200"/>
        </a:spcBef>
        <a:buSzPct val="75000"/>
        <a:buChar char="•"/>
        <a:defRPr sz="3800">
          <a:solidFill>
            <a:srgbClr val="FFFFFF"/>
          </a:solidFill>
          <a:latin typeface="+mn-lt"/>
          <a:ea typeface="+mn-ea"/>
          <a:cs typeface="+mn-cs"/>
          <a:sym typeface="Helvetica Light"/>
        </a:defRPr>
      </a:lvl5pPr>
      <a:lvl6pPr marL="2743200" indent="-457200" defTabSz="584200">
        <a:spcBef>
          <a:spcPts val="4200"/>
        </a:spcBef>
        <a:buSzPct val="75000"/>
        <a:buChar char="•"/>
        <a:defRPr sz="3800">
          <a:solidFill>
            <a:srgbClr val="FFFFFF"/>
          </a:solidFill>
          <a:latin typeface="+mn-lt"/>
          <a:ea typeface="+mn-ea"/>
          <a:cs typeface="+mn-cs"/>
          <a:sym typeface="Helvetica Light"/>
        </a:defRPr>
      </a:lvl6pPr>
      <a:lvl7pPr marL="3200400" indent="-457200" defTabSz="584200">
        <a:spcBef>
          <a:spcPts val="4200"/>
        </a:spcBef>
        <a:buSzPct val="75000"/>
        <a:buChar char="•"/>
        <a:defRPr sz="3800">
          <a:solidFill>
            <a:srgbClr val="FFFFFF"/>
          </a:solidFill>
          <a:latin typeface="+mn-lt"/>
          <a:ea typeface="+mn-ea"/>
          <a:cs typeface="+mn-cs"/>
          <a:sym typeface="Helvetica Light"/>
        </a:defRPr>
      </a:lvl7pPr>
      <a:lvl8pPr marL="3657600" indent="-457200" defTabSz="584200">
        <a:spcBef>
          <a:spcPts val="4200"/>
        </a:spcBef>
        <a:buSzPct val="75000"/>
        <a:buChar char="•"/>
        <a:defRPr sz="3800">
          <a:solidFill>
            <a:srgbClr val="FFFFFF"/>
          </a:solidFill>
          <a:latin typeface="+mn-lt"/>
          <a:ea typeface="+mn-ea"/>
          <a:cs typeface="+mn-cs"/>
          <a:sym typeface="Helvetica Light"/>
        </a:defRPr>
      </a:lvl8pPr>
      <a:lvl9pPr marL="4114800" indent="-457200" defTabSz="584200">
        <a:spcBef>
          <a:spcPts val="4200"/>
        </a:spcBef>
        <a:buSzPct val="75000"/>
        <a:buChar char="•"/>
        <a:defRPr sz="3800">
          <a:solidFill>
            <a:srgbClr val="FFFFFF"/>
          </a:solidFill>
          <a:latin typeface="+mn-lt"/>
          <a:ea typeface="+mn-ea"/>
          <a:cs typeface="+mn-cs"/>
          <a:sym typeface="Helvetica Light"/>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who.int/gho/countries/tur.pdf?ua=1" TargetMode="External"/><Relationship Id="rId3" Type="http://schemas.openxmlformats.org/officeDocument/2006/relationships/image" Target="../media/image1.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ph type="title"/>
          </p:nvPr>
        </p:nvSpPr>
        <p:spPr>
          <a:prstGeom prst="rect">
            <a:avLst/>
          </a:prstGeom>
        </p:spPr>
        <p:txBody>
          <a:bodyPr/>
          <a:lstStyle>
            <a:lvl1pPr defTabSz="514095">
              <a:defRPr sz="7040"/>
            </a:lvl1pPr>
          </a:lstStyle>
          <a:p>
            <a:pPr lvl="0">
              <a:defRPr sz="1800">
                <a:solidFill>
                  <a:srgbClr val="000000"/>
                </a:solidFill>
              </a:defRPr>
            </a:pPr>
            <a:r>
              <a:rPr sz="7040">
                <a:solidFill>
                  <a:srgbClr val="FFFFFF"/>
                </a:solidFill>
              </a:rPr>
              <a:t>EPIDEMIOLOGY AS A TOOL TO EVALUATE QUALITY OF CARE</a:t>
            </a:r>
          </a:p>
        </p:txBody>
      </p:sp>
      <p:sp>
        <p:nvSpPr>
          <p:cNvPr id="36" name="Shape 36"/>
          <p:cNvSpPr/>
          <p:nvPr>
            <p:ph type="body" idx="1"/>
          </p:nvPr>
        </p:nvSpPr>
        <p:spPr>
          <a:xfrm>
            <a:off x="1270000" y="6794500"/>
            <a:ext cx="10464800" cy="1130300"/>
          </a:xfrm>
          <a:prstGeom prst="rect">
            <a:avLst/>
          </a:prstGeom>
        </p:spPr>
        <p:txBody>
          <a:bodyPr/>
          <a:lstStyle/>
          <a:p>
            <a:pPr lvl="0" defTabSz="414781">
              <a:defRPr sz="1800">
                <a:solidFill>
                  <a:srgbClr val="000000"/>
                </a:solidFill>
              </a:defRPr>
            </a:pPr>
            <a:r>
              <a:rPr sz="2272">
                <a:solidFill>
                  <a:srgbClr val="FFFFFF"/>
                </a:solidFill>
              </a:rPr>
              <a:t>prof. Dr. Martin Rusnak, CSc</a:t>
            </a:r>
            <a:endParaRPr sz="2272">
              <a:solidFill>
                <a:srgbClr val="FFFFFF"/>
              </a:solidFill>
            </a:endParaRPr>
          </a:p>
          <a:p>
            <a:pPr lvl="0" defTabSz="414781">
              <a:defRPr sz="1800">
                <a:solidFill>
                  <a:srgbClr val="000000"/>
                </a:solidFill>
              </a:defRPr>
            </a:pPr>
            <a:r>
              <a:rPr sz="2272">
                <a:solidFill>
                  <a:srgbClr val="FFFFFF"/>
                </a:solidFill>
              </a:rPr>
              <a:t>Faculty of Health Care and Social Work, Trnava University, Trnava, Slovak Republic</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9" name="Shape 69"/>
          <p:cNvSpPr/>
          <p:nvPr>
            <p:ph type="title"/>
          </p:nvPr>
        </p:nvSpPr>
        <p:spPr>
          <a:prstGeom prst="rect">
            <a:avLst/>
          </a:prstGeom>
        </p:spPr>
        <p:txBody>
          <a:bodyPr/>
          <a:lstStyle>
            <a:lvl1pPr defTabSz="554990">
              <a:defRPr sz="7600"/>
            </a:lvl1pPr>
          </a:lstStyle>
          <a:p>
            <a:pPr lvl="0">
              <a:defRPr sz="1800">
                <a:solidFill>
                  <a:srgbClr val="000000"/>
                </a:solidFill>
              </a:defRPr>
            </a:pPr>
            <a:r>
              <a:rPr sz="7600">
                <a:solidFill>
                  <a:srgbClr val="FFFFFF"/>
                </a:solidFill>
              </a:rPr>
              <a:t>Methods of Measurement</a:t>
            </a:r>
          </a:p>
        </p:txBody>
      </p:sp>
      <p:sp>
        <p:nvSpPr>
          <p:cNvPr id="70" name="Shape 70"/>
          <p:cNvSpPr/>
          <p:nvPr>
            <p:ph type="body" idx="1"/>
          </p:nvPr>
        </p:nvSpPr>
        <p:spPr>
          <a:prstGeom prst="rect">
            <a:avLst/>
          </a:prstGeom>
        </p:spPr>
        <p:txBody>
          <a:bodyPr/>
          <a:lstStyle/>
          <a:p>
            <a:pPr lvl="0">
              <a:defRPr sz="1800">
                <a:solidFill>
                  <a:srgbClr val="000000"/>
                </a:solidFill>
              </a:defRPr>
            </a:pPr>
            <a:r>
              <a:rPr sz="3800">
                <a:solidFill>
                  <a:srgbClr val="FFFFFF"/>
                </a:solidFill>
              </a:rPr>
              <a:t>Descriptive epidemiological measures</a:t>
            </a:r>
            <a:endParaRPr sz="3800">
              <a:solidFill>
                <a:srgbClr val="FFFFFF"/>
              </a:solidFill>
            </a:endParaRPr>
          </a:p>
          <a:p>
            <a:pPr lvl="1">
              <a:defRPr sz="1800">
                <a:solidFill>
                  <a:srgbClr val="000000"/>
                </a:solidFill>
              </a:defRPr>
            </a:pPr>
            <a:r>
              <a:rPr sz="3800">
                <a:solidFill>
                  <a:srgbClr val="FFFFFF"/>
                </a:solidFill>
              </a:rPr>
              <a:t>aid in assessing population health, potential for adverse exposures, and determining priorities for action</a:t>
            </a:r>
            <a:endParaRPr sz="3800">
              <a:solidFill>
                <a:srgbClr val="FFFFFF"/>
              </a:solidFill>
            </a:endParaRPr>
          </a:p>
          <a:p>
            <a:pPr lvl="0">
              <a:defRPr sz="1800">
                <a:solidFill>
                  <a:srgbClr val="000000"/>
                </a:solidFill>
              </a:defRPr>
            </a:pPr>
            <a:r>
              <a:rPr sz="3800">
                <a:solidFill>
                  <a:srgbClr val="FFFFFF"/>
                </a:solidFill>
              </a:rPr>
              <a:t> Analytic methods </a:t>
            </a:r>
            <a:endParaRPr sz="3800">
              <a:solidFill>
                <a:srgbClr val="FFFFFF"/>
              </a:solidFill>
            </a:endParaRPr>
          </a:p>
          <a:p>
            <a:pPr lvl="1">
              <a:defRPr sz="1800">
                <a:solidFill>
                  <a:srgbClr val="000000"/>
                </a:solidFill>
              </a:defRPr>
            </a:pPr>
            <a:r>
              <a:rPr sz="3800">
                <a:solidFill>
                  <a:srgbClr val="FFFFFF"/>
                </a:solidFill>
              </a:rPr>
              <a:t>measure the success of the intervention relative to epidemiological measures</a:t>
            </a:r>
          </a:p>
        </p:txBody>
      </p:sp>
      <p:sp>
        <p:nvSpPr>
          <p:cNvPr id="71" name="Shape 7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3" name="Shape 73"/>
          <p:cNvSpPr/>
          <p:nvPr>
            <p:ph type="title"/>
          </p:nvPr>
        </p:nvSpPr>
        <p:spPr>
          <a:prstGeom prst="rect">
            <a:avLst/>
          </a:prstGeom>
        </p:spPr>
        <p:txBody>
          <a:bodyPr/>
          <a:lstStyle/>
          <a:p>
            <a:pPr lvl="0">
              <a:defRPr sz="1800">
                <a:solidFill>
                  <a:srgbClr val="000000"/>
                </a:solidFill>
              </a:defRPr>
            </a:pPr>
            <a:r>
              <a:rPr sz="8000">
                <a:solidFill>
                  <a:srgbClr val="FFFFFF"/>
                </a:solidFill>
              </a:rPr>
              <a:t>Descriptive</a:t>
            </a:r>
          </a:p>
        </p:txBody>
      </p:sp>
      <p:sp>
        <p:nvSpPr>
          <p:cNvPr id="74" name="Shape 74"/>
          <p:cNvSpPr/>
          <p:nvPr>
            <p:ph type="body" idx="1"/>
          </p:nvPr>
        </p:nvSpPr>
        <p:spPr>
          <a:prstGeom prst="rect">
            <a:avLst/>
          </a:prstGeom>
        </p:spPr>
        <p:txBody>
          <a:bodyPr/>
          <a:lstStyle/>
          <a:p>
            <a:pPr lvl="0" marL="443484" indent="-443484" defTabSz="566674">
              <a:spcBef>
                <a:spcPts val="4000"/>
              </a:spcBef>
              <a:defRPr sz="1800">
                <a:solidFill>
                  <a:srgbClr val="000000"/>
                </a:solidFill>
              </a:defRPr>
            </a:pPr>
            <a:r>
              <a:rPr sz="3686">
                <a:solidFill>
                  <a:srgbClr val="FFFFFF"/>
                </a:solidFill>
              </a:rPr>
              <a:t>Rates: incidence, prevalence, mortality</a:t>
            </a:r>
            <a:endParaRPr sz="3686">
              <a:solidFill>
                <a:srgbClr val="FFFFFF"/>
              </a:solidFill>
            </a:endParaRPr>
          </a:p>
          <a:p>
            <a:pPr lvl="0" marL="443484" indent="-443484" defTabSz="566674">
              <a:spcBef>
                <a:spcPts val="4000"/>
              </a:spcBef>
              <a:defRPr sz="1800">
                <a:solidFill>
                  <a:srgbClr val="000000"/>
                </a:solidFill>
              </a:defRPr>
            </a:pPr>
            <a:r>
              <a:rPr sz="3686">
                <a:solidFill>
                  <a:srgbClr val="FFFFFF"/>
                </a:solidFill>
              </a:rPr>
              <a:t>Adjusted rates: summary descriptive epidemiological measure which takes into account the variables that may emphasise or diminish the detection of the frequency of the health problem in a population examined (SMR, YLL, DALY)</a:t>
            </a:r>
            <a:endParaRPr sz="3686">
              <a:solidFill>
                <a:srgbClr val="FFFFFF"/>
              </a:solidFill>
            </a:endParaRPr>
          </a:p>
          <a:p>
            <a:pPr lvl="0" marL="443484" indent="-443484" defTabSz="566674">
              <a:spcBef>
                <a:spcPts val="4000"/>
              </a:spcBef>
              <a:defRPr sz="1800">
                <a:solidFill>
                  <a:srgbClr val="000000"/>
                </a:solidFill>
              </a:defRPr>
            </a:pPr>
            <a:r>
              <a:rPr sz="3686">
                <a:solidFill>
                  <a:srgbClr val="FFFFFF"/>
                </a:solidFill>
              </a:rPr>
              <a:t>Ratios:  risk ratio compares two rate measures of risk (e.g., incidence or mortality rates)</a:t>
            </a:r>
          </a:p>
        </p:txBody>
      </p:sp>
      <p:sp>
        <p:nvSpPr>
          <p:cNvPr id="75" name="Shape 7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Shape 77"/>
          <p:cNvSpPr/>
          <p:nvPr>
            <p:ph type="title"/>
          </p:nvPr>
        </p:nvSpPr>
        <p:spPr>
          <a:xfrm>
            <a:off x="952500" y="-28594"/>
            <a:ext cx="11099801" cy="2172521"/>
          </a:xfrm>
          <a:prstGeom prst="rect">
            <a:avLst/>
          </a:prstGeom>
        </p:spPr>
        <p:txBody>
          <a:bodyPr/>
          <a:lstStyle/>
          <a:p>
            <a:pPr lvl="0" defTabSz="327152">
              <a:defRPr sz="1800">
                <a:solidFill>
                  <a:srgbClr val="000000"/>
                </a:solidFill>
              </a:defRPr>
            </a:pPr>
            <a:r>
              <a:rPr sz="4480">
                <a:solidFill>
                  <a:srgbClr val="FFFFFF"/>
                </a:solidFill>
              </a:rPr>
              <a:t>Life expectancy (LE) and healthy life years (HLY) at birth, by gender, 2008-10 average</a:t>
            </a:r>
            <a:endParaRPr sz="4480">
              <a:solidFill>
                <a:srgbClr val="FFFFFF"/>
              </a:solidFill>
            </a:endParaRPr>
          </a:p>
          <a:p>
            <a:pPr lvl="0" algn="l" defTabSz="327152">
              <a:defRPr sz="1800">
                <a:solidFill>
                  <a:srgbClr val="000000"/>
                </a:solidFill>
              </a:defRPr>
            </a:pPr>
            <a:r>
              <a:rPr sz="1512">
                <a:solidFill>
                  <a:srgbClr val="FFFFFF"/>
                </a:solidFill>
              </a:rPr>
              <a:t>OECD (2012), “Life expectancy and healthy life expectancy at birth”, in Health at a Glance: Europe 2012 , OECD Publishing</a:t>
            </a:r>
          </a:p>
        </p:txBody>
      </p:sp>
      <p:sp>
        <p:nvSpPr>
          <p:cNvPr id="78" name="Shape 78"/>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pic>
        <p:nvPicPr>
          <p:cNvPr id="79" name="pasted-image.png"/>
          <p:cNvPicPr/>
          <p:nvPr/>
        </p:nvPicPr>
        <p:blipFill>
          <a:blip r:embed="rId2">
            <a:extLst/>
          </a:blip>
          <a:stretch>
            <a:fillRect/>
          </a:stretch>
        </p:blipFill>
        <p:spPr>
          <a:xfrm>
            <a:off x="1396516" y="2211909"/>
            <a:ext cx="10211768" cy="6965709"/>
          </a:xfrm>
          <a:prstGeom prst="rect">
            <a:avLst/>
          </a:prstGeom>
          <a:ln w="12700">
            <a:miter lim="400000"/>
          </a:ln>
        </p:spPr>
      </p:pic>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1" name="Shape 81"/>
          <p:cNvSpPr/>
          <p:nvPr>
            <p:ph type="title"/>
          </p:nvPr>
        </p:nvSpPr>
        <p:spPr>
          <a:xfrm>
            <a:off x="952500" y="406400"/>
            <a:ext cx="11099800" cy="1592510"/>
          </a:xfrm>
          <a:prstGeom prst="rect">
            <a:avLst/>
          </a:prstGeom>
        </p:spPr>
        <p:txBody>
          <a:bodyPr/>
          <a:lstStyle/>
          <a:p>
            <a:pPr lvl="0" defTabSz="245363">
              <a:defRPr sz="1800">
                <a:solidFill>
                  <a:srgbClr val="000000"/>
                </a:solidFill>
              </a:defRPr>
            </a:pPr>
            <a:r>
              <a:rPr sz="3359">
                <a:solidFill>
                  <a:srgbClr val="FFFFFF"/>
                </a:solidFill>
              </a:rPr>
              <a:t>Prevalence estimates of diabetes, adults aged 20-79 years, 2011</a:t>
            </a:r>
            <a:endParaRPr sz="3359">
              <a:solidFill>
                <a:srgbClr val="FFFFFF"/>
              </a:solidFill>
            </a:endParaRPr>
          </a:p>
          <a:p>
            <a:pPr lvl="0" algn="l" defTabSz="245363">
              <a:defRPr sz="1800">
                <a:solidFill>
                  <a:srgbClr val="000000"/>
                </a:solidFill>
              </a:defRPr>
            </a:pPr>
            <a:r>
              <a:rPr sz="1764">
                <a:solidFill>
                  <a:srgbClr val="FFFFFF"/>
                </a:solidFill>
              </a:rPr>
              <a:t>OECD (2012), “Diabetes prevalence and incidence”, in Health at a Glance: Europe 2012 , OECD Publishing</a:t>
            </a:r>
          </a:p>
        </p:txBody>
      </p:sp>
      <p:sp>
        <p:nvSpPr>
          <p:cNvPr id="82" name="Shape 82"/>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pic>
        <p:nvPicPr>
          <p:cNvPr id="83" name="pasted-image.png"/>
          <p:cNvPicPr/>
          <p:nvPr/>
        </p:nvPicPr>
        <p:blipFill>
          <a:blip r:embed="rId2">
            <a:extLst/>
          </a:blip>
          <a:stretch>
            <a:fillRect/>
          </a:stretch>
        </p:blipFill>
        <p:spPr>
          <a:xfrm>
            <a:off x="647699" y="2932740"/>
            <a:ext cx="11709401" cy="5118101"/>
          </a:xfrm>
          <a:prstGeom prst="rect">
            <a:avLst/>
          </a:prstGeom>
          <a:ln w="12700">
            <a:miter lim="400000"/>
          </a:ln>
        </p:spPr>
      </p:pic>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5" name="Shape 85"/>
          <p:cNvSpPr/>
          <p:nvPr>
            <p:ph type="title"/>
          </p:nvPr>
        </p:nvSpPr>
        <p:spPr>
          <a:prstGeom prst="rect">
            <a:avLst/>
          </a:prstGeom>
        </p:spPr>
        <p:txBody>
          <a:bodyPr/>
          <a:lstStyle/>
          <a:p>
            <a:pPr lvl="0" defTabSz="368045">
              <a:defRPr sz="1800">
                <a:solidFill>
                  <a:srgbClr val="000000"/>
                </a:solidFill>
              </a:defRPr>
            </a:pPr>
            <a:r>
              <a:rPr sz="5040">
                <a:solidFill>
                  <a:srgbClr val="FFFFFF"/>
                </a:solidFill>
              </a:rPr>
              <a:t>Foreign body left in during procedure,</a:t>
            </a:r>
            <a:endParaRPr sz="5040">
              <a:solidFill>
                <a:srgbClr val="FFFFFF"/>
              </a:solidFill>
            </a:endParaRPr>
          </a:p>
          <a:p>
            <a:pPr lvl="0" defTabSz="368045">
              <a:defRPr sz="1800">
                <a:solidFill>
                  <a:srgbClr val="000000"/>
                </a:solidFill>
              </a:defRPr>
            </a:pPr>
            <a:r>
              <a:rPr sz="5040">
                <a:solidFill>
                  <a:srgbClr val="FFFFFF"/>
                </a:solidFill>
              </a:rPr>
              <a:t>2009 (or nearest year)</a:t>
            </a:r>
          </a:p>
        </p:txBody>
      </p:sp>
      <p:sp>
        <p:nvSpPr>
          <p:cNvPr id="86" name="Shape 86"/>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pic>
        <p:nvPicPr>
          <p:cNvPr id="87" name="pasted-image.png"/>
          <p:cNvPicPr/>
          <p:nvPr/>
        </p:nvPicPr>
        <p:blipFill>
          <a:blip r:embed="rId2">
            <a:extLst/>
          </a:blip>
          <a:stretch>
            <a:fillRect/>
          </a:stretch>
        </p:blipFill>
        <p:spPr>
          <a:xfrm>
            <a:off x="2075670" y="2802147"/>
            <a:ext cx="7640380" cy="6492027"/>
          </a:xfrm>
          <a:prstGeom prst="rect">
            <a:avLst/>
          </a:prstGeom>
          <a:ln w="12700">
            <a:miter lim="400000"/>
          </a:ln>
        </p:spPr>
      </p:pic>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9" name="Shape 89"/>
          <p:cNvSpPr/>
          <p:nvPr>
            <p:ph type="title"/>
          </p:nvPr>
        </p:nvSpPr>
        <p:spPr>
          <a:prstGeom prst="rect">
            <a:avLst/>
          </a:prstGeom>
        </p:spPr>
        <p:txBody>
          <a:bodyPr/>
          <a:lstStyle/>
          <a:p>
            <a:pPr lvl="0" defTabSz="403097">
              <a:defRPr sz="1800">
                <a:solidFill>
                  <a:srgbClr val="000000"/>
                </a:solidFill>
              </a:defRPr>
            </a:pPr>
            <a:r>
              <a:rPr sz="5520">
                <a:solidFill>
                  <a:srgbClr val="FFFFFF"/>
                </a:solidFill>
              </a:rPr>
              <a:t>Accidental puncture or laceration,</a:t>
            </a:r>
            <a:endParaRPr sz="5520">
              <a:solidFill>
                <a:srgbClr val="FFFFFF"/>
              </a:solidFill>
            </a:endParaRPr>
          </a:p>
          <a:p>
            <a:pPr lvl="0" defTabSz="403097">
              <a:defRPr sz="1800">
                <a:solidFill>
                  <a:srgbClr val="000000"/>
                </a:solidFill>
              </a:defRPr>
            </a:pPr>
            <a:r>
              <a:rPr sz="5520">
                <a:solidFill>
                  <a:srgbClr val="FFFFFF"/>
                </a:solidFill>
              </a:rPr>
              <a:t>2009 (or nearest year) </a:t>
            </a:r>
            <a:endParaRPr sz="5520">
              <a:solidFill>
                <a:srgbClr val="FFFFFF"/>
              </a:solidFill>
            </a:endParaRPr>
          </a:p>
          <a:p>
            <a:pPr lvl="0" algn="l" defTabSz="403097">
              <a:defRPr sz="1800">
                <a:solidFill>
                  <a:srgbClr val="000000"/>
                </a:solidFill>
              </a:defRPr>
            </a:pPr>
            <a:r>
              <a:rPr sz="2139">
                <a:solidFill>
                  <a:srgbClr val="FFFFFF"/>
                </a:solidFill>
              </a:rPr>
              <a:t>OECD Health Data 2012</a:t>
            </a:r>
          </a:p>
        </p:txBody>
      </p:sp>
      <p:sp>
        <p:nvSpPr>
          <p:cNvPr id="90" name="Shape 9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pic>
        <p:nvPicPr>
          <p:cNvPr id="91" name="pasted-image.png"/>
          <p:cNvPicPr/>
          <p:nvPr/>
        </p:nvPicPr>
        <p:blipFill>
          <a:blip r:embed="rId2">
            <a:extLst/>
          </a:blip>
          <a:stretch>
            <a:fillRect/>
          </a:stretch>
        </p:blipFill>
        <p:spPr>
          <a:xfrm>
            <a:off x="2243533" y="2787195"/>
            <a:ext cx="7646164" cy="6479279"/>
          </a:xfrm>
          <a:prstGeom prst="rect">
            <a:avLst/>
          </a:prstGeom>
          <a:ln w="12700">
            <a:miter lim="400000"/>
          </a:ln>
        </p:spPr>
      </p:pic>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3" name="Shape 93"/>
          <p:cNvSpPr/>
          <p:nvPr>
            <p:ph type="title"/>
          </p:nvPr>
        </p:nvSpPr>
        <p:spPr>
          <a:prstGeom prst="rect">
            <a:avLst/>
          </a:prstGeom>
        </p:spPr>
        <p:txBody>
          <a:bodyPr/>
          <a:lstStyle/>
          <a:p>
            <a:pPr lvl="0" defTabSz="292100">
              <a:defRPr sz="1800">
                <a:solidFill>
                  <a:srgbClr val="000000"/>
                </a:solidFill>
              </a:defRPr>
            </a:pPr>
            <a:r>
              <a:rPr sz="4000">
                <a:solidFill>
                  <a:srgbClr val="FFFFFF"/>
                </a:solidFill>
              </a:rPr>
              <a:t>Postoperative pulmonary embolism</a:t>
            </a:r>
            <a:endParaRPr sz="4000">
              <a:solidFill>
                <a:srgbClr val="FFFFFF"/>
              </a:solidFill>
            </a:endParaRPr>
          </a:p>
          <a:p>
            <a:pPr lvl="0" defTabSz="292100">
              <a:defRPr sz="1800">
                <a:solidFill>
                  <a:srgbClr val="000000"/>
                </a:solidFill>
              </a:defRPr>
            </a:pPr>
            <a:r>
              <a:rPr sz="4000">
                <a:solidFill>
                  <a:srgbClr val="FFFFFF"/>
                </a:solidFill>
              </a:rPr>
              <a:t>or deep vein thrombosis, 2009 (or nearest year)</a:t>
            </a:r>
            <a:endParaRPr sz="4000">
              <a:solidFill>
                <a:srgbClr val="FFFFFF"/>
              </a:solidFill>
            </a:endParaRPr>
          </a:p>
          <a:p>
            <a:pPr lvl="0" algn="l" defTabSz="292100">
              <a:defRPr sz="1800">
                <a:solidFill>
                  <a:srgbClr val="000000"/>
                </a:solidFill>
              </a:defRPr>
            </a:pPr>
            <a:r>
              <a:rPr sz="2100">
                <a:solidFill>
                  <a:srgbClr val="FFFFFF"/>
                </a:solidFill>
              </a:rPr>
              <a:t>OECD Health Data 2012</a:t>
            </a:r>
          </a:p>
        </p:txBody>
      </p:sp>
      <p:sp>
        <p:nvSpPr>
          <p:cNvPr id="94" name="Shape 94"/>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pic>
        <p:nvPicPr>
          <p:cNvPr id="95" name="pasted-image.png"/>
          <p:cNvPicPr/>
          <p:nvPr/>
        </p:nvPicPr>
        <p:blipFill>
          <a:blip r:embed="rId2">
            <a:extLst/>
          </a:blip>
          <a:stretch>
            <a:fillRect/>
          </a:stretch>
        </p:blipFill>
        <p:spPr>
          <a:xfrm>
            <a:off x="2029318" y="2277583"/>
            <a:ext cx="8278808" cy="7022941"/>
          </a:xfrm>
          <a:prstGeom prst="rect">
            <a:avLst/>
          </a:prstGeom>
          <a:ln w="12700">
            <a:miter lim="400000"/>
          </a:ln>
        </p:spPr>
      </p:pic>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7" name="Shape 97"/>
          <p:cNvSpPr/>
          <p:nvPr>
            <p:ph type="title"/>
          </p:nvPr>
        </p:nvSpPr>
        <p:spPr>
          <a:prstGeom prst="rect">
            <a:avLst/>
          </a:prstGeom>
        </p:spPr>
        <p:txBody>
          <a:bodyPr/>
          <a:lstStyle/>
          <a:p>
            <a:pPr lvl="0" defTabSz="484886">
              <a:defRPr sz="1800">
                <a:solidFill>
                  <a:srgbClr val="000000"/>
                </a:solidFill>
              </a:defRPr>
            </a:pPr>
            <a:r>
              <a:rPr sz="6640">
                <a:solidFill>
                  <a:srgbClr val="FFFFFF"/>
                </a:solidFill>
              </a:rPr>
              <a:t>Postoperative sepsis,</a:t>
            </a:r>
            <a:endParaRPr sz="6640">
              <a:solidFill>
                <a:srgbClr val="FFFFFF"/>
              </a:solidFill>
            </a:endParaRPr>
          </a:p>
          <a:p>
            <a:pPr lvl="0" defTabSz="484886">
              <a:defRPr sz="1800">
                <a:solidFill>
                  <a:srgbClr val="000000"/>
                </a:solidFill>
              </a:defRPr>
            </a:pPr>
            <a:r>
              <a:rPr sz="6640">
                <a:solidFill>
                  <a:srgbClr val="FFFFFF"/>
                </a:solidFill>
              </a:rPr>
              <a:t>2009 (or nearest year)</a:t>
            </a:r>
          </a:p>
        </p:txBody>
      </p:sp>
      <p:sp>
        <p:nvSpPr>
          <p:cNvPr id="98" name="Shape 98"/>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pic>
        <p:nvPicPr>
          <p:cNvPr id="99" name="pasted-image.png"/>
          <p:cNvPicPr/>
          <p:nvPr/>
        </p:nvPicPr>
        <p:blipFill>
          <a:blip r:embed="rId2">
            <a:extLst/>
          </a:blip>
          <a:stretch>
            <a:fillRect/>
          </a:stretch>
        </p:blipFill>
        <p:spPr>
          <a:xfrm>
            <a:off x="2091039" y="2560248"/>
            <a:ext cx="7826358" cy="6652404"/>
          </a:xfrm>
          <a:prstGeom prst="rect">
            <a:avLst/>
          </a:prstGeom>
          <a:ln w="12700">
            <a:miter lim="400000"/>
          </a:ln>
        </p:spPr>
      </p:pic>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1" name="Shape 101"/>
          <p:cNvSpPr/>
          <p:nvPr>
            <p:ph type="title"/>
          </p:nvPr>
        </p:nvSpPr>
        <p:spPr>
          <a:prstGeom prst="rect">
            <a:avLst/>
          </a:prstGeom>
        </p:spPr>
        <p:txBody>
          <a:bodyPr/>
          <a:lstStyle/>
          <a:p>
            <a:pPr lvl="0" defTabSz="344677">
              <a:defRPr sz="1800">
                <a:solidFill>
                  <a:srgbClr val="000000"/>
                </a:solidFill>
              </a:defRPr>
            </a:pPr>
            <a:r>
              <a:rPr sz="4719">
                <a:solidFill>
                  <a:srgbClr val="FFFFFF"/>
                </a:solidFill>
              </a:rPr>
              <a:t>Study Designs for Evaluating</a:t>
            </a:r>
            <a:endParaRPr sz="4719">
              <a:solidFill>
                <a:srgbClr val="FFFFFF"/>
              </a:solidFill>
            </a:endParaRPr>
          </a:p>
          <a:p>
            <a:pPr lvl="0" defTabSz="344677">
              <a:defRPr sz="1800">
                <a:solidFill>
                  <a:srgbClr val="000000"/>
                </a:solidFill>
              </a:defRPr>
            </a:pPr>
            <a:r>
              <a:rPr sz="4719">
                <a:solidFill>
                  <a:srgbClr val="FFFFFF"/>
                </a:solidFill>
              </a:rPr>
              <a:t>Health Services, Programs, and Systems</a:t>
            </a:r>
          </a:p>
        </p:txBody>
      </p:sp>
      <p:sp>
        <p:nvSpPr>
          <p:cNvPr id="102" name="Shape 102"/>
          <p:cNvSpPr/>
          <p:nvPr>
            <p:ph type="body" idx="1"/>
          </p:nvPr>
        </p:nvSpPr>
        <p:spPr>
          <a:prstGeom prst="rect">
            <a:avLst/>
          </a:prstGeom>
        </p:spPr>
        <p:txBody>
          <a:bodyPr/>
          <a:lstStyle/>
          <a:p>
            <a:pPr lvl="0" marL="333756" indent="-333756" defTabSz="426466">
              <a:spcBef>
                <a:spcPts val="3000"/>
              </a:spcBef>
              <a:defRPr sz="1800">
                <a:solidFill>
                  <a:srgbClr val="000000"/>
                </a:solidFill>
              </a:defRPr>
            </a:pPr>
            <a:r>
              <a:rPr sz="2774">
                <a:solidFill>
                  <a:srgbClr val="FFFFFF"/>
                </a:solidFill>
              </a:rPr>
              <a:t>Descriptive study</a:t>
            </a:r>
            <a:endParaRPr sz="2774">
              <a:solidFill>
                <a:srgbClr val="FFFFFF"/>
              </a:solidFill>
            </a:endParaRPr>
          </a:p>
          <a:p>
            <a:pPr lvl="0" marL="333756" indent="-333756" defTabSz="426466">
              <a:spcBef>
                <a:spcPts val="3000"/>
              </a:spcBef>
              <a:defRPr sz="1800">
                <a:solidFill>
                  <a:srgbClr val="000000"/>
                </a:solidFill>
              </a:defRPr>
            </a:pPr>
            <a:r>
              <a:rPr sz="2774">
                <a:solidFill>
                  <a:srgbClr val="FFFFFF"/>
                </a:solidFill>
              </a:rPr>
              <a:t>Quasi-experimental design</a:t>
            </a:r>
            <a:endParaRPr sz="2774">
              <a:solidFill>
                <a:srgbClr val="FFFFFF"/>
              </a:solidFill>
            </a:endParaRPr>
          </a:p>
          <a:p>
            <a:pPr lvl="0" marL="333756" indent="-333756" defTabSz="426466">
              <a:spcBef>
                <a:spcPts val="3000"/>
              </a:spcBef>
              <a:defRPr sz="1800">
                <a:solidFill>
                  <a:srgbClr val="000000"/>
                </a:solidFill>
              </a:defRPr>
            </a:pPr>
            <a:r>
              <a:rPr sz="2774">
                <a:solidFill>
                  <a:srgbClr val="FFFFFF"/>
                </a:solidFill>
              </a:rPr>
              <a:t>Cross-sectional study </a:t>
            </a:r>
            <a:endParaRPr sz="2774">
              <a:solidFill>
                <a:srgbClr val="FFFFFF"/>
              </a:solidFill>
            </a:endParaRPr>
          </a:p>
          <a:p>
            <a:pPr lvl="0" marL="333756" indent="-333756" defTabSz="426466">
              <a:spcBef>
                <a:spcPts val="3000"/>
              </a:spcBef>
              <a:defRPr sz="1800">
                <a:solidFill>
                  <a:srgbClr val="000000"/>
                </a:solidFill>
              </a:defRPr>
            </a:pPr>
            <a:r>
              <a:rPr sz="2774">
                <a:solidFill>
                  <a:srgbClr val="FFFFFF"/>
                </a:solidFill>
              </a:rPr>
              <a:t>Case-control study</a:t>
            </a:r>
            <a:endParaRPr sz="2774">
              <a:solidFill>
                <a:srgbClr val="FFFFFF"/>
              </a:solidFill>
            </a:endParaRPr>
          </a:p>
          <a:p>
            <a:pPr lvl="0" marL="333756" indent="-333756" defTabSz="426466">
              <a:spcBef>
                <a:spcPts val="3000"/>
              </a:spcBef>
              <a:defRPr sz="1800">
                <a:solidFill>
                  <a:srgbClr val="000000"/>
                </a:solidFill>
              </a:defRPr>
            </a:pPr>
            <a:r>
              <a:rPr sz="2774">
                <a:solidFill>
                  <a:srgbClr val="FFFFFF"/>
                </a:solidFill>
              </a:rPr>
              <a:t>Longitudinal study </a:t>
            </a:r>
            <a:endParaRPr sz="2774">
              <a:solidFill>
                <a:srgbClr val="FFFFFF"/>
              </a:solidFill>
            </a:endParaRPr>
          </a:p>
          <a:p>
            <a:pPr lvl="0" marL="333756" indent="-333756" defTabSz="426466">
              <a:spcBef>
                <a:spcPts val="3000"/>
              </a:spcBef>
              <a:defRPr sz="1800">
                <a:solidFill>
                  <a:srgbClr val="000000"/>
                </a:solidFill>
              </a:defRPr>
            </a:pPr>
            <a:r>
              <a:rPr sz="2774">
                <a:solidFill>
                  <a:srgbClr val="FFFFFF"/>
                </a:solidFill>
              </a:rPr>
              <a:t>Cohort</a:t>
            </a:r>
            <a:endParaRPr sz="2774">
              <a:solidFill>
                <a:srgbClr val="FFFFFF"/>
              </a:solidFill>
            </a:endParaRPr>
          </a:p>
          <a:p>
            <a:pPr lvl="0" marL="333756" indent="-333756" defTabSz="426466">
              <a:spcBef>
                <a:spcPts val="3000"/>
              </a:spcBef>
              <a:defRPr sz="1800">
                <a:solidFill>
                  <a:srgbClr val="000000"/>
                </a:solidFill>
              </a:defRPr>
            </a:pPr>
            <a:r>
              <a:rPr sz="2774">
                <a:solidFill>
                  <a:srgbClr val="FFFFFF"/>
                </a:solidFill>
              </a:rPr>
              <a:t>Meta-analysis </a:t>
            </a:r>
            <a:endParaRPr sz="2774">
              <a:solidFill>
                <a:srgbClr val="FFFFFF"/>
              </a:solidFill>
            </a:endParaRPr>
          </a:p>
          <a:p>
            <a:pPr lvl="0" marL="333756" indent="-333756" defTabSz="426466">
              <a:spcBef>
                <a:spcPts val="3000"/>
              </a:spcBef>
              <a:defRPr sz="1800">
                <a:solidFill>
                  <a:srgbClr val="000000"/>
                </a:solidFill>
              </a:defRPr>
            </a:pPr>
            <a:r>
              <a:rPr sz="2774">
                <a:solidFill>
                  <a:srgbClr val="FFFFFF"/>
                </a:solidFill>
              </a:rPr>
              <a:t>Randomised clinical trial</a:t>
            </a:r>
          </a:p>
        </p:txBody>
      </p:sp>
      <p:sp>
        <p:nvSpPr>
          <p:cNvPr id="103" name="Shape 103"/>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5" name="Shape 105"/>
          <p:cNvSpPr/>
          <p:nvPr>
            <p:ph type="title"/>
          </p:nvPr>
        </p:nvSpPr>
        <p:spPr>
          <a:prstGeom prst="rect">
            <a:avLst/>
          </a:prstGeom>
        </p:spPr>
        <p:txBody>
          <a:bodyPr/>
          <a:lstStyle/>
          <a:p>
            <a:pPr lvl="0">
              <a:defRPr sz="1800">
                <a:solidFill>
                  <a:srgbClr val="000000"/>
                </a:solidFill>
              </a:defRPr>
            </a:pPr>
            <a:r>
              <a:rPr sz="8000">
                <a:solidFill>
                  <a:srgbClr val="FFFFFF"/>
                </a:solidFill>
              </a:rPr>
              <a:t>Statistical methods</a:t>
            </a:r>
          </a:p>
        </p:txBody>
      </p:sp>
      <p:sp>
        <p:nvSpPr>
          <p:cNvPr id="106" name="Shape 106"/>
          <p:cNvSpPr/>
          <p:nvPr>
            <p:ph type="body" idx="1"/>
          </p:nvPr>
        </p:nvSpPr>
        <p:spPr>
          <a:prstGeom prst="rect">
            <a:avLst/>
          </a:prstGeom>
        </p:spPr>
        <p:txBody>
          <a:bodyPr/>
          <a:lstStyle/>
          <a:p>
            <a:pPr lvl="0">
              <a:defRPr sz="1800">
                <a:solidFill>
                  <a:srgbClr val="000000"/>
                </a:solidFill>
              </a:defRPr>
            </a:pPr>
            <a:r>
              <a:rPr sz="3800">
                <a:solidFill>
                  <a:srgbClr val="FFFFFF"/>
                </a:solidFill>
              </a:rPr>
              <a:t>logistic regression, </a:t>
            </a:r>
            <a:endParaRPr sz="3800">
              <a:solidFill>
                <a:srgbClr val="FFFFFF"/>
              </a:solidFill>
            </a:endParaRPr>
          </a:p>
          <a:p>
            <a:pPr lvl="0">
              <a:defRPr sz="1800">
                <a:solidFill>
                  <a:srgbClr val="000000"/>
                </a:solidFill>
              </a:defRPr>
            </a:pPr>
            <a:r>
              <a:rPr sz="3800">
                <a:solidFill>
                  <a:srgbClr val="FFFFFF"/>
                </a:solidFill>
              </a:rPr>
              <a:t>survival analysis, </a:t>
            </a:r>
            <a:endParaRPr sz="3800">
              <a:solidFill>
                <a:srgbClr val="FFFFFF"/>
              </a:solidFill>
            </a:endParaRPr>
          </a:p>
          <a:p>
            <a:pPr lvl="0">
              <a:defRPr sz="1800">
                <a:solidFill>
                  <a:srgbClr val="000000"/>
                </a:solidFill>
              </a:defRPr>
            </a:pPr>
            <a:r>
              <a:rPr sz="3800">
                <a:solidFill>
                  <a:srgbClr val="FFFFFF"/>
                </a:solidFill>
              </a:rPr>
              <a:t>Cox proportional hazards regression</a:t>
            </a:r>
            <a:endParaRPr sz="3800">
              <a:solidFill>
                <a:srgbClr val="FFFFFF"/>
              </a:solidFill>
            </a:endParaRPr>
          </a:p>
          <a:p>
            <a:pPr lvl="0">
              <a:defRPr sz="1800">
                <a:solidFill>
                  <a:srgbClr val="000000"/>
                </a:solidFill>
              </a:defRPr>
            </a:pPr>
            <a:r>
              <a:rPr sz="3800">
                <a:solidFill>
                  <a:srgbClr val="FFFFFF"/>
                </a:solidFill>
              </a:rPr>
              <a:t>survival analysis</a:t>
            </a:r>
            <a:endParaRPr sz="3800">
              <a:solidFill>
                <a:srgbClr val="FFFFFF"/>
              </a:solidFill>
            </a:endParaRPr>
          </a:p>
          <a:p>
            <a:pPr lvl="0">
              <a:defRPr sz="1800">
                <a:solidFill>
                  <a:srgbClr val="000000"/>
                </a:solidFill>
              </a:defRPr>
            </a:pPr>
            <a:r>
              <a:rPr sz="3800">
                <a:solidFill>
                  <a:srgbClr val="FFFFFF"/>
                </a:solidFill>
              </a:rPr>
              <a:t>continuous, multiple linear regression</a:t>
            </a:r>
          </a:p>
        </p:txBody>
      </p:sp>
      <p:sp>
        <p:nvSpPr>
          <p:cNvPr id="107" name="Shape 107"/>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 name="Shape 38"/>
          <p:cNvSpPr/>
          <p:nvPr>
            <p:ph type="title"/>
          </p:nvPr>
        </p:nvSpPr>
        <p:spPr>
          <a:prstGeom prst="rect">
            <a:avLst/>
          </a:prstGeom>
        </p:spPr>
        <p:txBody>
          <a:bodyPr/>
          <a:lstStyle/>
          <a:p>
            <a:pPr lvl="0">
              <a:defRPr sz="1800">
                <a:solidFill>
                  <a:srgbClr val="000000"/>
                </a:solidFill>
              </a:defRPr>
            </a:pPr>
            <a:r>
              <a:rPr sz="8000">
                <a:solidFill>
                  <a:srgbClr val="FFFFFF"/>
                </a:solidFill>
              </a:rPr>
              <a:t>Quality in HC</a:t>
            </a:r>
          </a:p>
        </p:txBody>
      </p:sp>
      <p:sp>
        <p:nvSpPr>
          <p:cNvPr id="39" name="Shape 39"/>
          <p:cNvSpPr/>
          <p:nvPr>
            <p:ph type="body" idx="1"/>
          </p:nvPr>
        </p:nvSpPr>
        <p:spPr>
          <a:prstGeom prst="rect">
            <a:avLst/>
          </a:prstGeom>
        </p:spPr>
        <p:txBody>
          <a:bodyPr/>
          <a:lstStyle/>
          <a:p>
            <a:pPr lvl="0">
              <a:defRPr sz="1800">
                <a:solidFill>
                  <a:srgbClr val="000000"/>
                </a:solidFill>
              </a:defRPr>
            </a:pPr>
            <a:r>
              <a:rPr sz="3800">
                <a:solidFill>
                  <a:srgbClr val="FFFFFF"/>
                </a:solidFill>
              </a:rPr>
              <a:t>Quality of care is technically an abstract term and cannot be measured directly;</a:t>
            </a:r>
            <a:endParaRPr sz="3800">
              <a:solidFill>
                <a:srgbClr val="FFFFFF"/>
              </a:solidFill>
            </a:endParaRPr>
          </a:p>
          <a:p>
            <a:pPr lvl="0">
              <a:defRPr sz="1800">
                <a:solidFill>
                  <a:srgbClr val="000000"/>
                </a:solidFill>
              </a:defRPr>
            </a:pPr>
            <a:r>
              <a:rPr sz="3800">
                <a:solidFill>
                  <a:srgbClr val="FFFFFF"/>
                </a:solidFill>
              </a:rPr>
              <a:t>Quality control represents the management processes selected to enable compliance with standards of performance and the methods to routinely reassess the level of compliance.</a:t>
            </a:r>
            <a:endParaRPr sz="3800">
              <a:solidFill>
                <a:srgbClr val="FFFFFF"/>
              </a:solidFill>
            </a:endParaRPr>
          </a:p>
          <a:p>
            <a:pPr lvl="0">
              <a:defRPr sz="1800">
                <a:solidFill>
                  <a:srgbClr val="000000"/>
                </a:solidFill>
              </a:defRPr>
            </a:pPr>
            <a:r>
              <a:rPr sz="1200">
                <a:solidFill>
                  <a:srgbClr val="FFFFFF"/>
                </a:solidFill>
              </a:rPr>
              <a:t>Oleske, D.M., Epidemiology and the Delivery of Health Care Services: Methods and Applications. 2009: </a:t>
            </a:r>
            <a:br>
              <a:rPr sz="1200">
                <a:solidFill>
                  <a:srgbClr val="FFFFFF"/>
                </a:solidFill>
              </a:rPr>
            </a:br>
            <a:r>
              <a:rPr sz="1200">
                <a:solidFill>
                  <a:srgbClr val="FFFFFF"/>
                </a:solidFill>
              </a:rPr>
              <a:t>Springer New York Dordrecht Heidelberg London.</a:t>
            </a:r>
          </a:p>
        </p:txBody>
      </p:sp>
      <p:sp>
        <p:nvSpPr>
          <p:cNvPr id="40" name="Shape 40"/>
          <p:cNvSpPr/>
          <p:nvPr>
            <p:ph type="sldNum" sz="quarter" idx="2"/>
          </p:nvPr>
        </p:nvSpPr>
        <p:spPr>
          <a:xfrm>
            <a:off x="6375349" y="9245600"/>
            <a:ext cx="241402" cy="381000"/>
          </a:xfrm>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9" name="Shape 109"/>
          <p:cNvSpPr/>
          <p:nvPr>
            <p:ph type="title"/>
          </p:nvPr>
        </p:nvSpPr>
        <p:spPr>
          <a:prstGeom prst="rect">
            <a:avLst/>
          </a:prstGeom>
        </p:spPr>
        <p:txBody>
          <a:bodyPr/>
          <a:lstStyle>
            <a:lvl1pPr defTabSz="543305">
              <a:defRPr sz="7440"/>
            </a:lvl1pPr>
          </a:lstStyle>
          <a:p>
            <a:pPr lvl="0">
              <a:defRPr sz="1800">
                <a:solidFill>
                  <a:srgbClr val="000000"/>
                </a:solidFill>
              </a:defRPr>
            </a:pPr>
            <a:r>
              <a:rPr sz="7440">
                <a:solidFill>
                  <a:srgbClr val="FFFFFF"/>
                </a:solidFill>
              </a:rPr>
              <a:t>Use of analytical methods</a:t>
            </a:r>
          </a:p>
        </p:txBody>
      </p:sp>
      <p:sp>
        <p:nvSpPr>
          <p:cNvPr id="110" name="Shape 110"/>
          <p:cNvSpPr/>
          <p:nvPr>
            <p:ph type="body" idx="1"/>
          </p:nvPr>
        </p:nvSpPr>
        <p:spPr>
          <a:prstGeom prst="rect">
            <a:avLst/>
          </a:prstGeom>
        </p:spPr>
        <p:txBody>
          <a:bodyPr/>
          <a:lstStyle/>
          <a:p>
            <a:pPr lvl="0" marL="443484" indent="-443484" defTabSz="566674">
              <a:spcBef>
                <a:spcPts val="4000"/>
              </a:spcBef>
              <a:defRPr sz="1800">
                <a:solidFill>
                  <a:srgbClr val="000000"/>
                </a:solidFill>
              </a:defRPr>
            </a:pPr>
            <a:r>
              <a:rPr sz="3686">
                <a:solidFill>
                  <a:srgbClr val="FFFFFF"/>
                </a:solidFill>
              </a:rPr>
              <a:t>The understanding of the level of evidence, advantages and disadvantages of a study design and accompanying analytic methods, provides the building blocks for epidemiological practice in program evaluation. </a:t>
            </a:r>
            <a:endParaRPr sz="3686">
              <a:solidFill>
                <a:srgbClr val="FFFFFF"/>
              </a:solidFill>
            </a:endParaRPr>
          </a:p>
          <a:p>
            <a:pPr lvl="0" marL="443484" indent="-443484" defTabSz="566674">
              <a:spcBef>
                <a:spcPts val="4000"/>
              </a:spcBef>
              <a:defRPr sz="1800">
                <a:solidFill>
                  <a:srgbClr val="000000"/>
                </a:solidFill>
              </a:defRPr>
            </a:pPr>
            <a:r>
              <a:rPr sz="3686">
                <a:solidFill>
                  <a:srgbClr val="FFFFFF"/>
                </a:solidFill>
              </a:rPr>
              <a:t>Information from evaluations can be used for a wide range of purposes from determining the impacts of various health care alliances to aiding in deciding what services should continue or how treatments could be modified to be more effective.</a:t>
            </a:r>
          </a:p>
        </p:txBody>
      </p:sp>
      <p:sp>
        <p:nvSpPr>
          <p:cNvPr id="111" name="Shape 11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3" name="Shape 113"/>
          <p:cNvSpPr/>
          <p:nvPr>
            <p:ph type="title"/>
          </p:nvPr>
        </p:nvSpPr>
        <p:spPr>
          <a:prstGeom prst="rect">
            <a:avLst/>
          </a:prstGeom>
        </p:spPr>
        <p:txBody>
          <a:bodyPr/>
          <a:lstStyle/>
          <a:p>
            <a:pPr lvl="0">
              <a:defRPr sz="1800">
                <a:solidFill>
                  <a:srgbClr val="000000"/>
                </a:solidFill>
              </a:defRPr>
            </a:pPr>
            <a:r>
              <a:rPr sz="8000">
                <a:solidFill>
                  <a:srgbClr val="FFFFFF"/>
                </a:solidFill>
              </a:rPr>
              <a:t>Conclusions</a:t>
            </a:r>
          </a:p>
        </p:txBody>
      </p:sp>
      <p:sp>
        <p:nvSpPr>
          <p:cNvPr id="114" name="Shape 114"/>
          <p:cNvSpPr/>
          <p:nvPr>
            <p:ph type="body" idx="1"/>
          </p:nvPr>
        </p:nvSpPr>
        <p:spPr>
          <a:prstGeom prst="rect">
            <a:avLst/>
          </a:prstGeom>
        </p:spPr>
        <p:txBody>
          <a:bodyPr/>
          <a:lstStyle/>
          <a:p>
            <a:pPr lvl="0">
              <a:defRPr sz="1800">
                <a:solidFill>
                  <a:srgbClr val="000000"/>
                </a:solidFill>
              </a:defRPr>
            </a:pPr>
            <a:r>
              <a:rPr sz="3800">
                <a:solidFill>
                  <a:srgbClr val="FFFFFF"/>
                </a:solidFill>
              </a:rPr>
              <a:t>Epidemiological methods in evaluating quality of care require sophisticated approaches, computational skills and careful interpretation</a:t>
            </a:r>
            <a:endParaRPr sz="3800">
              <a:solidFill>
                <a:srgbClr val="FFFFFF"/>
              </a:solidFill>
            </a:endParaRPr>
          </a:p>
          <a:p>
            <a:pPr lvl="0">
              <a:defRPr sz="1800">
                <a:solidFill>
                  <a:srgbClr val="000000"/>
                </a:solidFill>
              </a:defRPr>
            </a:pPr>
            <a:r>
              <a:rPr sz="3800">
                <a:solidFill>
                  <a:srgbClr val="FFFFFF"/>
                </a:solidFill>
              </a:rPr>
              <a:t>Involving an epidemiologist with substantial statistical skills into quality team is an efficient way of implementing quality policies.</a:t>
            </a:r>
          </a:p>
        </p:txBody>
      </p:sp>
      <p:sp>
        <p:nvSpPr>
          <p:cNvPr id="115" name="Shape 11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 name="Shape 42"/>
          <p:cNvSpPr/>
          <p:nvPr>
            <p:ph type="title"/>
          </p:nvPr>
        </p:nvSpPr>
        <p:spPr>
          <a:prstGeom prst="rect">
            <a:avLst/>
          </a:prstGeom>
        </p:spPr>
        <p:txBody>
          <a:bodyPr/>
          <a:lstStyle>
            <a:lvl1pPr defTabSz="432308">
              <a:defRPr sz="5920"/>
            </a:lvl1pPr>
          </a:lstStyle>
          <a:p>
            <a:pPr lvl="0">
              <a:defRPr sz="1800">
                <a:solidFill>
                  <a:srgbClr val="000000"/>
                </a:solidFill>
              </a:defRPr>
            </a:pPr>
            <a:r>
              <a:rPr sz="5920">
                <a:solidFill>
                  <a:srgbClr val="FFFFFF"/>
                </a:solidFill>
              </a:rPr>
              <a:t>Applying Epidemiology in Health Care Management Practice</a:t>
            </a:r>
          </a:p>
        </p:txBody>
      </p:sp>
      <p:sp>
        <p:nvSpPr>
          <p:cNvPr id="43" name="Shape 43"/>
          <p:cNvSpPr/>
          <p:nvPr>
            <p:ph type="body" idx="1"/>
          </p:nvPr>
        </p:nvSpPr>
        <p:spPr>
          <a:xfrm>
            <a:off x="952500" y="2597150"/>
            <a:ext cx="11099800" cy="6286500"/>
          </a:xfrm>
          <a:prstGeom prst="rect">
            <a:avLst/>
          </a:prstGeom>
        </p:spPr>
        <p:txBody>
          <a:bodyPr/>
          <a:lstStyle/>
          <a:p>
            <a:pPr lvl="2" marL="0" indent="457200">
              <a:buSzTx/>
              <a:buNone/>
              <a:defRPr sz="1800">
                <a:solidFill>
                  <a:srgbClr val="000000"/>
                </a:solidFill>
              </a:defRPr>
            </a:pPr>
            <a:r>
              <a:rPr sz="3800">
                <a:solidFill>
                  <a:srgbClr val="FFFFFF"/>
                </a:solidFill>
              </a:rPr>
              <a:t>Basic knowledge of epidemiological methods and their applications is essential for all health care managers</a:t>
            </a:r>
          </a:p>
        </p:txBody>
      </p:sp>
      <p:sp>
        <p:nvSpPr>
          <p:cNvPr id="44" name="Shape 44"/>
          <p:cNvSpPr/>
          <p:nvPr>
            <p:ph type="sldNum" sz="quarter" idx="2"/>
          </p:nvPr>
        </p:nvSpPr>
        <p:spPr>
          <a:xfrm>
            <a:off x="6375349" y="9245600"/>
            <a:ext cx="241402" cy="381000"/>
          </a:xfrm>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 name="Shape 46"/>
          <p:cNvSpPr/>
          <p:nvPr>
            <p:ph type="title"/>
          </p:nvPr>
        </p:nvSpPr>
        <p:spPr>
          <a:prstGeom prst="rect">
            <a:avLst/>
          </a:prstGeom>
        </p:spPr>
        <p:txBody>
          <a:bodyPr/>
          <a:lstStyle>
            <a:lvl1pPr defTabSz="490727">
              <a:defRPr sz="6719"/>
            </a:lvl1pPr>
          </a:lstStyle>
          <a:p>
            <a:pPr lvl="0">
              <a:defRPr sz="1800">
                <a:solidFill>
                  <a:srgbClr val="000000"/>
                </a:solidFill>
              </a:defRPr>
            </a:pPr>
            <a:r>
              <a:rPr sz="6719">
                <a:solidFill>
                  <a:srgbClr val="FFFFFF"/>
                </a:solidFill>
              </a:rPr>
              <a:t>Donabedian’s Info on Quality</a:t>
            </a:r>
          </a:p>
        </p:txBody>
      </p:sp>
      <p:sp>
        <p:nvSpPr>
          <p:cNvPr id="47" name="Shape 47"/>
          <p:cNvSpPr/>
          <p:nvPr>
            <p:ph type="body" idx="1"/>
          </p:nvPr>
        </p:nvSpPr>
        <p:spPr>
          <a:prstGeom prst="rect">
            <a:avLst/>
          </a:prstGeom>
        </p:spPr>
        <p:txBody>
          <a:bodyPr/>
          <a:lstStyle/>
          <a:p>
            <a:pPr lvl="0" marL="365760" indent="-365760" defTabSz="467359">
              <a:spcBef>
                <a:spcPts val="3300"/>
              </a:spcBef>
              <a:defRPr sz="1800">
                <a:solidFill>
                  <a:srgbClr val="000000"/>
                </a:solidFill>
              </a:defRPr>
            </a:pPr>
            <a:r>
              <a:rPr sz="3040">
                <a:solidFill>
                  <a:srgbClr val="FFFFFF"/>
                </a:solidFill>
              </a:rPr>
              <a:t>Structure </a:t>
            </a:r>
            <a:endParaRPr sz="3040">
              <a:solidFill>
                <a:srgbClr val="FFFFFF"/>
              </a:solidFill>
            </a:endParaRPr>
          </a:p>
          <a:p>
            <a:pPr lvl="1" marL="731520" indent="-365760" defTabSz="467359">
              <a:spcBef>
                <a:spcPts val="3300"/>
              </a:spcBef>
              <a:defRPr sz="1800">
                <a:solidFill>
                  <a:srgbClr val="000000"/>
                </a:solidFill>
              </a:defRPr>
            </a:pPr>
            <a:r>
              <a:rPr sz="1840">
                <a:solidFill>
                  <a:srgbClr val="FFFFFF"/>
                </a:solidFill>
              </a:rPr>
              <a:t>includes all the factors that affect the context in which care is delivered. This includes the physical facility, equipment, and human resources, as well as organisational characteristics such as staff training and payment methods. These factors control how providers and patients in a healthcare system act and are measures of the average quality of care within a facility or system.</a:t>
            </a:r>
            <a:endParaRPr sz="1840">
              <a:solidFill>
                <a:srgbClr val="FFFFFF"/>
              </a:solidFill>
            </a:endParaRPr>
          </a:p>
          <a:p>
            <a:pPr lvl="0" marL="365760" indent="-365760" defTabSz="467359">
              <a:spcBef>
                <a:spcPts val="3300"/>
              </a:spcBef>
              <a:defRPr sz="1800">
                <a:solidFill>
                  <a:srgbClr val="000000"/>
                </a:solidFill>
              </a:defRPr>
            </a:pPr>
            <a:r>
              <a:rPr sz="3040">
                <a:solidFill>
                  <a:srgbClr val="FFFFFF"/>
                </a:solidFill>
              </a:rPr>
              <a:t>Process</a:t>
            </a:r>
            <a:endParaRPr sz="3040">
              <a:solidFill>
                <a:srgbClr val="FFFFFF"/>
              </a:solidFill>
            </a:endParaRPr>
          </a:p>
          <a:p>
            <a:pPr lvl="1" marL="731520" indent="-365760" defTabSz="467359">
              <a:spcBef>
                <a:spcPts val="3300"/>
              </a:spcBef>
              <a:defRPr sz="1800">
                <a:solidFill>
                  <a:srgbClr val="000000"/>
                </a:solidFill>
              </a:defRPr>
            </a:pPr>
            <a:r>
              <a:rPr sz="1840">
                <a:solidFill>
                  <a:srgbClr val="FFFFFF"/>
                </a:solidFill>
              </a:rPr>
              <a:t>the sum of all actions that make up healthcare. These commonly include diagnosis, treatment, preventive care, and patient education but may be expanded to include actions taken by the patients or their families.</a:t>
            </a:r>
            <a:endParaRPr sz="1840">
              <a:solidFill>
                <a:srgbClr val="FFFFFF"/>
              </a:solidFill>
            </a:endParaRPr>
          </a:p>
          <a:p>
            <a:pPr lvl="0" marL="365760" indent="-365760" defTabSz="467359">
              <a:spcBef>
                <a:spcPts val="3300"/>
              </a:spcBef>
              <a:defRPr sz="1800">
                <a:solidFill>
                  <a:srgbClr val="000000"/>
                </a:solidFill>
              </a:defRPr>
            </a:pPr>
            <a:r>
              <a:rPr sz="3040">
                <a:solidFill>
                  <a:srgbClr val="FFFFFF"/>
                </a:solidFill>
              </a:rPr>
              <a:t>Outcome</a:t>
            </a:r>
            <a:endParaRPr sz="3040">
              <a:solidFill>
                <a:srgbClr val="FFFFFF"/>
              </a:solidFill>
            </a:endParaRPr>
          </a:p>
          <a:p>
            <a:pPr lvl="1" marL="731520" indent="-365760" defTabSz="467359">
              <a:spcBef>
                <a:spcPts val="3300"/>
              </a:spcBef>
              <a:defRPr sz="1800">
                <a:solidFill>
                  <a:srgbClr val="000000"/>
                </a:solidFill>
              </a:defRPr>
            </a:pPr>
            <a:r>
              <a:rPr sz="1840">
                <a:solidFill>
                  <a:srgbClr val="FFFFFF"/>
                </a:solidFill>
              </a:rPr>
              <a:t>all the effects of healthcare on patients or populations, including changes to health status, behaviour, or knowledge as well as patient satisfaction and health-related quality of life.</a:t>
            </a:r>
          </a:p>
        </p:txBody>
      </p:sp>
      <p:sp>
        <p:nvSpPr>
          <p:cNvPr id="48" name="Shape 48"/>
          <p:cNvSpPr/>
          <p:nvPr>
            <p:ph type="sldNum" sz="quarter" idx="2"/>
          </p:nvPr>
        </p:nvSpPr>
        <p:spPr>
          <a:xfrm>
            <a:off x="6375349" y="9245600"/>
            <a:ext cx="241402" cy="381000"/>
          </a:xfrm>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 name="Shape 50"/>
          <p:cNvSpPr/>
          <p:nvPr>
            <p:ph type="title"/>
          </p:nvPr>
        </p:nvSpPr>
        <p:spPr>
          <a:prstGeom prst="rect">
            <a:avLst/>
          </a:prstGeom>
        </p:spPr>
        <p:txBody>
          <a:bodyPr/>
          <a:lstStyle/>
          <a:p>
            <a:pPr lvl="0">
              <a:defRPr sz="1800">
                <a:solidFill>
                  <a:srgbClr val="000000"/>
                </a:solidFill>
              </a:defRPr>
            </a:pPr>
            <a:r>
              <a:rPr sz="8000">
                <a:solidFill>
                  <a:srgbClr val="FFFFFF"/>
                </a:solidFill>
              </a:rPr>
              <a:t>Basics of Monitoring</a:t>
            </a:r>
          </a:p>
        </p:txBody>
      </p:sp>
      <p:sp>
        <p:nvSpPr>
          <p:cNvPr id="51" name="Shape 51"/>
          <p:cNvSpPr/>
          <p:nvPr>
            <p:ph type="body" idx="1"/>
          </p:nvPr>
        </p:nvSpPr>
        <p:spPr>
          <a:prstGeom prst="rect">
            <a:avLst/>
          </a:prstGeom>
        </p:spPr>
        <p:txBody>
          <a:bodyPr/>
          <a:lstStyle/>
          <a:p>
            <a:pPr lvl="0" marL="329184" indent="-329184" defTabSz="420624">
              <a:spcBef>
                <a:spcPts val="3000"/>
              </a:spcBef>
              <a:defRPr sz="1800">
                <a:solidFill>
                  <a:srgbClr val="000000"/>
                </a:solidFill>
              </a:defRPr>
            </a:pPr>
            <a:r>
              <a:rPr sz="2736">
                <a:solidFill>
                  <a:srgbClr val="FFFFFF"/>
                </a:solidFill>
              </a:rPr>
              <a:t>Service population size, </a:t>
            </a:r>
            <a:endParaRPr sz="2736">
              <a:solidFill>
                <a:srgbClr val="FFFFFF"/>
              </a:solidFill>
            </a:endParaRPr>
          </a:p>
          <a:p>
            <a:pPr lvl="0" marL="329184" indent="-329184" defTabSz="420624">
              <a:spcBef>
                <a:spcPts val="3000"/>
              </a:spcBef>
              <a:defRPr sz="1800">
                <a:solidFill>
                  <a:srgbClr val="000000"/>
                </a:solidFill>
              </a:defRPr>
            </a:pPr>
            <a:r>
              <a:rPr sz="2736">
                <a:solidFill>
                  <a:srgbClr val="FFFFFF"/>
                </a:solidFill>
              </a:rPr>
              <a:t>Distribution of health needs,</a:t>
            </a:r>
            <a:endParaRPr sz="2736">
              <a:solidFill>
                <a:srgbClr val="FFFFFF"/>
              </a:solidFill>
            </a:endParaRPr>
          </a:p>
          <a:p>
            <a:pPr lvl="0" marL="329184" indent="-329184" defTabSz="420624">
              <a:spcBef>
                <a:spcPts val="3000"/>
              </a:spcBef>
              <a:defRPr sz="1800">
                <a:solidFill>
                  <a:srgbClr val="000000"/>
                </a:solidFill>
              </a:defRPr>
            </a:pPr>
            <a:r>
              <a:rPr sz="2736">
                <a:solidFill>
                  <a:srgbClr val="FFFFFF"/>
                </a:solidFill>
              </a:rPr>
              <a:t>Genesis and consequences of health care problems, </a:t>
            </a:r>
            <a:endParaRPr sz="2736">
              <a:solidFill>
                <a:srgbClr val="FFFFFF"/>
              </a:solidFill>
            </a:endParaRPr>
          </a:p>
          <a:p>
            <a:pPr lvl="0" marL="329184" indent="-329184" defTabSz="420624">
              <a:spcBef>
                <a:spcPts val="3000"/>
              </a:spcBef>
              <a:defRPr sz="1800">
                <a:solidFill>
                  <a:srgbClr val="000000"/>
                </a:solidFill>
              </a:defRPr>
            </a:pPr>
            <a:r>
              <a:rPr sz="2736">
                <a:solidFill>
                  <a:srgbClr val="FFFFFF"/>
                </a:solidFill>
              </a:rPr>
              <a:t>How the health care system and organisational characteristics impact health, </a:t>
            </a:r>
            <a:endParaRPr sz="2736">
              <a:solidFill>
                <a:srgbClr val="FFFFFF"/>
              </a:solidFill>
            </a:endParaRPr>
          </a:p>
          <a:p>
            <a:pPr lvl="0" marL="329184" indent="-329184" defTabSz="420624">
              <a:spcBef>
                <a:spcPts val="3000"/>
              </a:spcBef>
              <a:defRPr sz="1800">
                <a:solidFill>
                  <a:srgbClr val="000000"/>
                </a:solidFill>
              </a:defRPr>
            </a:pPr>
            <a:r>
              <a:rPr sz="2736">
                <a:solidFill>
                  <a:srgbClr val="FFFFFF"/>
                </a:solidFill>
              </a:rPr>
              <a:t>Appropriates of the structure and performance of the health system, organisation, and/or program with epidemiological techniques, </a:t>
            </a:r>
            <a:endParaRPr sz="2736">
              <a:solidFill>
                <a:srgbClr val="FFFFFF"/>
              </a:solidFill>
            </a:endParaRPr>
          </a:p>
          <a:p>
            <a:pPr lvl="0" marL="329184" indent="-329184" defTabSz="420624">
              <a:spcBef>
                <a:spcPts val="3000"/>
              </a:spcBef>
              <a:defRPr sz="1800">
                <a:solidFill>
                  <a:srgbClr val="000000"/>
                </a:solidFill>
              </a:defRPr>
            </a:pPr>
            <a:r>
              <a:rPr sz="2736">
                <a:solidFill>
                  <a:srgbClr val="FFFFFF"/>
                </a:solidFill>
              </a:rPr>
              <a:t>Impacts of a changing environment, and </a:t>
            </a:r>
            <a:endParaRPr sz="2736">
              <a:solidFill>
                <a:srgbClr val="FFFFFF"/>
              </a:solidFill>
            </a:endParaRPr>
          </a:p>
          <a:p>
            <a:pPr lvl="0" marL="329184" indent="-329184" defTabSz="420624">
              <a:spcBef>
                <a:spcPts val="3000"/>
              </a:spcBef>
              <a:defRPr sz="1800">
                <a:solidFill>
                  <a:srgbClr val="000000"/>
                </a:solidFill>
              </a:defRPr>
            </a:pPr>
            <a:r>
              <a:rPr sz="2736">
                <a:solidFill>
                  <a:srgbClr val="FFFFFF"/>
                </a:solidFill>
              </a:rPr>
              <a:t>Response to public policy affecting health care delivery.</a:t>
            </a:r>
          </a:p>
        </p:txBody>
      </p:sp>
      <p:sp>
        <p:nvSpPr>
          <p:cNvPr id="52" name="Shape 52"/>
          <p:cNvSpPr/>
          <p:nvPr>
            <p:ph type="sldNum" sz="quarter" idx="2"/>
          </p:nvPr>
        </p:nvSpPr>
        <p:spPr>
          <a:xfrm>
            <a:off x="6375349" y="9245600"/>
            <a:ext cx="241402" cy="381000"/>
          </a:xfrm>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 name="Shape 54"/>
          <p:cNvSpPr/>
          <p:nvPr>
            <p:ph type="title"/>
          </p:nvPr>
        </p:nvSpPr>
        <p:spPr>
          <a:prstGeom prst="rect">
            <a:avLst/>
          </a:prstGeom>
        </p:spPr>
        <p:txBody>
          <a:bodyPr/>
          <a:lstStyle>
            <a:lvl1pPr defTabSz="484886">
              <a:defRPr sz="6640"/>
            </a:lvl1pPr>
          </a:lstStyle>
          <a:p>
            <a:pPr lvl="0">
              <a:defRPr sz="1800">
                <a:solidFill>
                  <a:srgbClr val="000000"/>
                </a:solidFill>
              </a:defRPr>
            </a:pPr>
            <a:r>
              <a:rPr sz="6640">
                <a:solidFill>
                  <a:srgbClr val="FFFFFF"/>
                </a:solidFill>
              </a:rPr>
              <a:t>Monitoring Service Population Size</a:t>
            </a:r>
          </a:p>
        </p:txBody>
      </p:sp>
      <p:sp>
        <p:nvSpPr>
          <p:cNvPr id="55" name="Shape 55"/>
          <p:cNvSpPr/>
          <p:nvPr>
            <p:ph type="body" idx="1"/>
          </p:nvPr>
        </p:nvSpPr>
        <p:spPr>
          <a:prstGeom prst="rect">
            <a:avLst/>
          </a:prstGeom>
        </p:spPr>
        <p:txBody>
          <a:bodyPr/>
          <a:lstStyle/>
          <a:p>
            <a:pPr lvl="0" marL="411479" indent="-411479" defTabSz="525779">
              <a:spcBef>
                <a:spcPts val="3700"/>
              </a:spcBef>
              <a:defRPr sz="1800">
                <a:solidFill>
                  <a:srgbClr val="000000"/>
                </a:solidFill>
              </a:defRPr>
            </a:pPr>
            <a:r>
              <a:rPr sz="3420">
                <a:solidFill>
                  <a:srgbClr val="FFFFFF"/>
                </a:solidFill>
              </a:rPr>
              <a:t>Basics of Demography (Birth rate,  Fertility rate,  Mortality rate,  Migration/immigration)</a:t>
            </a:r>
            <a:endParaRPr sz="3420">
              <a:solidFill>
                <a:srgbClr val="FFFFFF"/>
              </a:solidFill>
            </a:endParaRPr>
          </a:p>
          <a:p>
            <a:pPr lvl="0" marL="411479" indent="-411479" defTabSz="525779">
              <a:spcBef>
                <a:spcPts val="3700"/>
              </a:spcBef>
              <a:defRPr sz="1800">
                <a:solidFill>
                  <a:srgbClr val="000000"/>
                </a:solidFill>
              </a:defRPr>
            </a:pPr>
            <a:r>
              <a:rPr sz="3420">
                <a:solidFill>
                  <a:srgbClr val="FFFFFF"/>
                </a:solidFill>
              </a:rPr>
              <a:t>Changes in the service offerings of health care facilities (e.g., elimination of emergency or obstetrics services)</a:t>
            </a:r>
            <a:endParaRPr sz="3420">
              <a:solidFill>
                <a:srgbClr val="FFFFFF"/>
              </a:solidFill>
            </a:endParaRPr>
          </a:p>
          <a:p>
            <a:pPr lvl="0" marL="411479" indent="-411479" defTabSz="525779">
              <a:spcBef>
                <a:spcPts val="3700"/>
              </a:spcBef>
              <a:defRPr sz="1800">
                <a:solidFill>
                  <a:srgbClr val="000000"/>
                </a:solidFill>
              </a:defRPr>
            </a:pPr>
            <a:r>
              <a:rPr sz="3420">
                <a:solidFill>
                  <a:srgbClr val="FFFFFF"/>
                </a:solidFill>
              </a:rPr>
              <a:t>Horizontal integration of organisations (e.g., affiliations, joint ventures, partnerships)</a:t>
            </a:r>
            <a:endParaRPr sz="3420">
              <a:solidFill>
                <a:srgbClr val="FFFFFF"/>
              </a:solidFill>
            </a:endParaRPr>
          </a:p>
          <a:p>
            <a:pPr lvl="0" marL="411479" indent="-411479" defTabSz="525779">
              <a:spcBef>
                <a:spcPts val="3700"/>
              </a:spcBef>
              <a:defRPr sz="1800">
                <a:solidFill>
                  <a:srgbClr val="000000"/>
                </a:solidFill>
              </a:defRPr>
            </a:pPr>
            <a:r>
              <a:rPr sz="3420">
                <a:solidFill>
                  <a:srgbClr val="FFFFFF"/>
                </a:solidFill>
              </a:rPr>
              <a:t>Vertical integration of organisations or services (e.g., addition of palliative care unit in a hospital)</a:t>
            </a:r>
          </a:p>
        </p:txBody>
      </p:sp>
      <p:sp>
        <p:nvSpPr>
          <p:cNvPr id="56" name="Shape 56"/>
          <p:cNvSpPr/>
          <p:nvPr>
            <p:ph type="sldNum" sz="quarter" idx="2"/>
          </p:nvPr>
        </p:nvSpPr>
        <p:spPr>
          <a:xfrm>
            <a:off x="6375349" y="9245600"/>
            <a:ext cx="241402" cy="381000"/>
          </a:xfrm>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 name="Shape 58"/>
          <p:cNvSpPr/>
          <p:nvPr>
            <p:ph type="title"/>
          </p:nvPr>
        </p:nvSpPr>
        <p:spPr>
          <a:prstGeom prst="rect">
            <a:avLst/>
          </a:prstGeom>
        </p:spPr>
        <p:txBody>
          <a:bodyPr/>
          <a:lstStyle>
            <a:lvl1pPr defTabSz="484886">
              <a:defRPr sz="6640"/>
            </a:lvl1pPr>
          </a:lstStyle>
          <a:p>
            <a:pPr lvl="0">
              <a:defRPr sz="1800">
                <a:solidFill>
                  <a:srgbClr val="000000"/>
                </a:solidFill>
              </a:defRPr>
            </a:pPr>
            <a:r>
              <a:rPr sz="6640">
                <a:solidFill>
                  <a:srgbClr val="FFFFFF"/>
                </a:solidFill>
              </a:rPr>
              <a:t>Distribution of Health Needs in a Population</a:t>
            </a:r>
          </a:p>
        </p:txBody>
      </p:sp>
      <p:sp>
        <p:nvSpPr>
          <p:cNvPr id="59" name="Shape 59"/>
          <p:cNvSpPr/>
          <p:nvPr>
            <p:ph type="body" idx="1"/>
          </p:nvPr>
        </p:nvSpPr>
        <p:spPr>
          <a:xfrm>
            <a:off x="952500" y="7757070"/>
            <a:ext cx="11099800" cy="1465247"/>
          </a:xfrm>
          <a:prstGeom prst="rect">
            <a:avLst/>
          </a:prstGeom>
        </p:spPr>
        <p:txBody>
          <a:bodyPr/>
          <a:lstStyle/>
          <a:p>
            <a:pPr lvl="0" marL="0" indent="0">
              <a:buSzTx/>
              <a:buNone/>
              <a:defRPr sz="1800">
                <a:solidFill>
                  <a:srgbClr val="000000"/>
                </a:solidFill>
              </a:defRPr>
            </a:pPr>
            <a:r>
              <a:rPr sz="3800">
                <a:solidFill>
                  <a:srgbClr val="FFFFFF"/>
                </a:solidFill>
              </a:rPr>
              <a:t>Turkey Health Profile on the WHO site: </a:t>
            </a:r>
            <a:r>
              <a:rPr sz="3800" u="sng">
                <a:solidFill>
                  <a:srgbClr val="FFFFFF"/>
                </a:solidFill>
                <a:hlinkClick r:id="rId2" invalidUrl="" action="" tgtFrame="" tooltip="" history="1" highlightClick="0" endSnd="0"/>
              </a:rPr>
              <a:t>http://www.who.int/gho/countries/tur.pdf?ua=1</a:t>
            </a:r>
          </a:p>
        </p:txBody>
      </p:sp>
      <p:sp>
        <p:nvSpPr>
          <p:cNvPr id="60" name="Shape 60"/>
          <p:cNvSpPr/>
          <p:nvPr>
            <p:ph type="sldNum" sz="quarter" idx="2"/>
          </p:nvPr>
        </p:nvSpPr>
        <p:spPr>
          <a:xfrm>
            <a:off x="6375349" y="9245600"/>
            <a:ext cx="241402" cy="381000"/>
          </a:xfrm>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pic>
        <p:nvPicPr>
          <p:cNvPr id="61" name="pasted-image.png"/>
          <p:cNvPicPr/>
          <p:nvPr/>
        </p:nvPicPr>
        <p:blipFill>
          <a:blip r:embed="rId3">
            <a:extLst/>
          </a:blip>
          <a:stretch>
            <a:fillRect/>
          </a:stretch>
        </p:blipFill>
        <p:spPr>
          <a:xfrm>
            <a:off x="2882985" y="2641676"/>
            <a:ext cx="6662252" cy="5143768"/>
          </a:xfrm>
          <a:prstGeom prst="rect">
            <a:avLst/>
          </a:prstGeom>
          <a:ln w="12700">
            <a:miter lim="400000"/>
          </a:ln>
        </p:spPr>
      </p:pic>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3" name="Shape 63"/>
          <p:cNvSpPr/>
          <p:nvPr>
            <p:ph type="sldNum" sz="quarter" idx="2"/>
          </p:nvPr>
        </p:nvSpPr>
        <p:spPr>
          <a:xfrm>
            <a:off x="6375349" y="9245600"/>
            <a:ext cx="241402" cy="381000"/>
          </a:xfrm>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pic>
        <p:nvPicPr>
          <p:cNvPr id="64" name="pasted-image.png"/>
          <p:cNvPicPr/>
          <p:nvPr/>
        </p:nvPicPr>
        <p:blipFill>
          <a:blip r:embed="rId2">
            <a:extLst/>
          </a:blip>
          <a:stretch>
            <a:fillRect/>
          </a:stretch>
        </p:blipFill>
        <p:spPr>
          <a:xfrm>
            <a:off x="84073" y="1207431"/>
            <a:ext cx="12836654" cy="7338738"/>
          </a:xfrm>
          <a:prstGeom prst="rect">
            <a:avLst/>
          </a:prstGeom>
          <a:ln w="12700">
            <a:miter lim="400000"/>
          </a:ln>
        </p:spPr>
      </p:pic>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 name="Shape 66"/>
          <p:cNvSpPr/>
          <p:nvPr>
            <p:ph type="sldNum" sz="quarter" idx="2"/>
          </p:nvPr>
        </p:nvSpPr>
        <p:spPr>
          <a:xfrm>
            <a:off x="6375349" y="9245600"/>
            <a:ext cx="241402" cy="381000"/>
          </a:xfrm>
          <a:prstGeom prst="rect">
            <a:avLst/>
          </a:prstGeom>
          <a:extLst>
            <a:ext uri="{C572A759-6A51-4108-AA02-DFA0A04FC94B}">
              <ma14:wrappingTextBoxFlag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fld>
          </a:p>
        </p:txBody>
      </p:sp>
      <p:pic>
        <p:nvPicPr>
          <p:cNvPr id="67" name="pasted-image.png"/>
          <p:cNvPicPr/>
          <p:nvPr/>
        </p:nvPicPr>
        <p:blipFill>
          <a:blip r:embed="rId2">
            <a:extLst/>
          </a:blip>
          <a:stretch>
            <a:fillRect/>
          </a:stretch>
        </p:blipFill>
        <p:spPr>
          <a:xfrm>
            <a:off x="-5037" y="207111"/>
            <a:ext cx="13014874" cy="9339378"/>
          </a:xfrm>
          <a:prstGeom prst="rect">
            <a:avLst/>
          </a:prstGeom>
          <a:ln w="12700">
            <a:miter lim="400000"/>
          </a:ln>
        </p:spPr>
      </p:pic>
    </p:spTree>
  </p:cSld>
  <p:clrMapOvr>
    <a:masterClrMapping/>
  </p:clrMapOvr>
  <p:transition spd="med" advClick="1"/>
</p:sld>
</file>

<file path=ppt/theme/theme1.xml><?xml version="1.0" encoding="utf-8"?>
<a:theme xmlns:a="http://schemas.openxmlformats.org/drawingml/2006/main" xmlns:r="http://schemas.openxmlformats.org/officeDocument/2006/relationships"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rgbClr val="0066C1"/>
            </a:gs>
            <a:gs pos="100000">
              <a:srgbClr val="094593"/>
            </a:gs>
          </a:gsLst>
          <a:lin ang="5400000" scaled="0"/>
        </a:gradFill>
        <a:ln w="12700" cap="flat">
          <a:noFill/>
          <a:miter lim="400000"/>
        </a:ln>
        <a:effectLst>
          <a:outerShdw sx="100000" sy="100000" kx="0" ky="0" algn="b" rotWithShape="0" blurRad="76200" dist="0" dir="18900000">
            <a:srgbClr val="000000">
              <a:alpha val="8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rgbClr val="0066C1"/>
            </a:gs>
            <a:gs pos="100000">
              <a:srgbClr val="094593"/>
            </a:gs>
          </a:gsLst>
          <a:lin ang="5400000" scaled="0"/>
        </a:gradFill>
        <a:ln w="12700" cap="flat">
          <a:noFill/>
          <a:miter lim="400000"/>
        </a:ln>
        <a:effectLst>
          <a:outerShdw sx="100000" sy="100000" kx="0" ky="0" algn="b" rotWithShape="0" blurRad="76200" dist="0" dir="18900000">
            <a:srgbClr val="000000">
              <a:alpha val="8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