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70" r:id="rId14"/>
    <p:sldId id="269" r:id="rId15"/>
    <p:sldId id="271" r:id="rId16"/>
    <p:sldId id="264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056" y="-96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 noProof="0" dirty="0" err="1" smtClean="0"/>
              <a:t>Click</a:t>
            </a:r>
            <a:r>
              <a:rPr lang="sk-SK" noProof="0" dirty="0" smtClean="0"/>
              <a:t> to </a:t>
            </a:r>
            <a:r>
              <a:rPr lang="sk-SK" noProof="0" dirty="0" err="1" smtClean="0"/>
              <a:t>edit</a:t>
            </a:r>
            <a:r>
              <a:rPr lang="sk-SK" noProof="0" dirty="0" smtClean="0"/>
              <a:t> Master title </a:t>
            </a:r>
            <a:r>
              <a:rPr lang="sk-SK" noProof="0" dirty="0" err="1" smtClean="0"/>
              <a:t>style</a:t>
            </a:r>
            <a:endParaRPr lang="sk-S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 noProof="0" dirty="0" err="1" smtClean="0"/>
              <a:t>Click</a:t>
            </a:r>
            <a:r>
              <a:rPr lang="sk-SK" noProof="0" dirty="0" smtClean="0"/>
              <a:t> to </a:t>
            </a:r>
            <a:r>
              <a:rPr lang="sk-SK" noProof="0" dirty="0" err="1" smtClean="0"/>
              <a:t>edit</a:t>
            </a:r>
            <a:r>
              <a:rPr lang="sk-SK" noProof="0" dirty="0" smtClean="0"/>
              <a:t> Master text </a:t>
            </a:r>
            <a:r>
              <a:rPr lang="sk-SK" noProof="0" dirty="0" err="1" smtClean="0"/>
              <a:t>styles</a:t>
            </a:r>
            <a:endParaRPr lang="sk-SK" noProof="0" dirty="0" smtClean="0"/>
          </a:p>
          <a:p>
            <a:pPr lvl="1"/>
            <a:r>
              <a:rPr lang="sk-SK" noProof="0" dirty="0" err="1" smtClean="0"/>
              <a:t>Second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2"/>
            <a:r>
              <a:rPr lang="sk-SK" noProof="0" dirty="0" err="1" smtClean="0"/>
              <a:t>Third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3"/>
            <a:r>
              <a:rPr lang="sk-SK" noProof="0" dirty="0" err="1" smtClean="0"/>
              <a:t>Fourth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4"/>
            <a:r>
              <a:rPr lang="sk-SK" noProof="0" dirty="0" err="1" smtClean="0"/>
              <a:t>Fifth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5002" y="6787309"/>
            <a:ext cx="5475399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729" y="-557629"/>
            <a:ext cx="10385591" cy="80656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Prof. MUDr. Martin </a:t>
            </a:r>
            <a:r>
              <a:rPr lang="sk-SK" dirty="0" err="1" smtClean="0"/>
              <a:t>Rusnák</a:t>
            </a:r>
            <a:r>
              <a:rPr lang="sk-SK" dirty="0" smtClean="0"/>
              <a:t>, </a:t>
            </a:r>
            <a:r>
              <a:rPr lang="sk-SK" dirty="0" err="1" smtClean="0"/>
              <a:t>CSc</a:t>
            </a: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8" y="1344506"/>
            <a:ext cx="9683940" cy="2373895"/>
          </a:xfrm>
        </p:spPr>
        <p:txBody>
          <a:bodyPr/>
          <a:lstStyle/>
          <a:p>
            <a:r>
              <a:rPr lang="sk-SK" dirty="0" smtClean="0"/>
              <a:t>Nemocničná starostlivosť</a:t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6347" y="294304"/>
            <a:ext cx="7751930" cy="4817299"/>
          </a:xfrm>
        </p:spPr>
        <p:txBody>
          <a:bodyPr/>
          <a:lstStyle/>
          <a:p>
            <a:r>
              <a:rPr lang="sk-SK" sz="3200" dirty="0"/>
              <a:t>Pri situovaní stredovekých nemocníc bola veľmi dôležitá blízkosť rieky pre odvod odpadových vôd. Preto boli nemocnice v mestách zakladané v blízkosti mestských riek. </a:t>
            </a:r>
            <a:endParaRPr lang="sk-SK" sz="3200" dirty="0" smtClean="0"/>
          </a:p>
          <a:p>
            <a:r>
              <a:rPr lang="sk-SK" sz="3200" dirty="0" smtClean="0"/>
              <a:t>Takým </a:t>
            </a:r>
            <a:r>
              <a:rPr lang="sk-SK" sz="3200" dirty="0"/>
              <a:t>príkladom je i nemocnica </a:t>
            </a:r>
            <a:r>
              <a:rPr lang="sk-SK" sz="3200" dirty="0" err="1"/>
              <a:t>Hôtel</a:t>
            </a:r>
            <a:r>
              <a:rPr lang="sk-SK" sz="3200" dirty="0"/>
              <a:t> – </a:t>
            </a:r>
            <a:r>
              <a:rPr lang="sk-SK" sz="3200" dirty="0" err="1"/>
              <a:t>Dieu</a:t>
            </a:r>
            <a:r>
              <a:rPr lang="sk-SK" sz="3200" dirty="0"/>
              <a:t> v Paríži, ktorá je najväčšou stredovekou nemocnicou v Európe</a:t>
            </a:r>
            <a:r>
              <a:rPr lang="sk-SK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882217"/>
            <a:ext cx="8312587" cy="1008380"/>
          </a:xfrm>
        </p:spPr>
        <p:txBody>
          <a:bodyPr/>
          <a:lstStyle/>
          <a:p>
            <a:r>
              <a:rPr lang="sk-SK" dirty="0" smtClean="0"/>
              <a:t>Situovanie nemocníc v stredoveku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355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882217"/>
            <a:ext cx="8312587" cy="1008380"/>
          </a:xfrm>
        </p:spPr>
        <p:txBody>
          <a:bodyPr/>
          <a:lstStyle/>
          <a:p>
            <a:r>
              <a:rPr lang="sk-SK" dirty="0" err="1"/>
              <a:t>Hôtel</a:t>
            </a:r>
            <a:r>
              <a:rPr lang="sk-SK" dirty="0"/>
              <a:t> – </a:t>
            </a:r>
            <a:r>
              <a:rPr lang="sk-SK" dirty="0" err="1"/>
              <a:t>Dieu</a:t>
            </a:r>
            <a:r>
              <a:rPr lang="sk-SK" dirty="0"/>
              <a:t> v </a:t>
            </a:r>
            <a:r>
              <a:rPr lang="sk-SK" dirty="0" smtClean="0"/>
              <a:t>Paríži dnes a v 14.storočí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0" y="851621"/>
            <a:ext cx="5846672" cy="4379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98" y="603786"/>
            <a:ext cx="3317612" cy="46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479234"/>
          </a:xfrm>
        </p:spPr>
        <p:txBody>
          <a:bodyPr>
            <a:normAutofit/>
          </a:bodyPr>
          <a:lstStyle/>
          <a:p>
            <a:r>
              <a:rPr lang="sk-SK" sz="2800" dirty="0"/>
              <a:t>V renesančných nemocniciach sa začínajú objavovať tendencie členenia priestorov podľa funkcií. Jedná sa však len o vylepšenie pomocných prevádzok. Typ lôžkovej sály, ktorá bola nielen priestorom pre chorých, ale i priestorom pre vyšetrovanie a ošetrovanie, dokonca pôvodne i operačnou sálou, sa udržal   až do konca XVIII. storočia pri stavbách nemocníc.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Renesancia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518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090554"/>
            <a:ext cx="8312587" cy="1008380"/>
          </a:xfrm>
        </p:spPr>
        <p:txBody>
          <a:bodyPr/>
          <a:lstStyle/>
          <a:p>
            <a:r>
              <a:rPr lang="sk-SK" dirty="0" smtClean="0"/>
              <a:t>Nemocnica v období renesancie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73" y="189680"/>
            <a:ext cx="8197562" cy="50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0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969" y="756287"/>
            <a:ext cx="7891308" cy="4417276"/>
          </a:xfrm>
        </p:spPr>
        <p:txBody>
          <a:bodyPr>
            <a:noAutofit/>
          </a:bodyPr>
          <a:lstStyle/>
          <a:p>
            <a:r>
              <a:rPr lang="sk-SK" sz="2800" dirty="0"/>
              <a:t>Počas celého XVII. </a:t>
            </a:r>
            <a:r>
              <a:rPr lang="sk-SK" sz="2800" dirty="0" smtClean="0"/>
              <a:t>a </a:t>
            </a:r>
            <a:r>
              <a:rPr lang="sk-SK" sz="2800" dirty="0"/>
              <a:t>XVIII. storočia vo všetkých krajinách Európy sa stavali nemocnice pre ranených a invalidov z vojenských bitiek a ťažení. </a:t>
            </a:r>
            <a:endParaRPr lang="sk-SK" sz="2800" dirty="0" smtClean="0"/>
          </a:p>
          <a:p>
            <a:r>
              <a:rPr lang="sk-SK" sz="2800" dirty="0" smtClean="0"/>
              <a:t>Vo </a:t>
            </a:r>
            <a:r>
              <a:rPr lang="sk-SK" sz="2800" dirty="0"/>
              <a:t>Francúzsku vznikli veľké komplexy nemocníc – útulkov </a:t>
            </a:r>
            <a:r>
              <a:rPr lang="sk-SK" sz="2800" dirty="0" err="1"/>
              <a:t>Bicetre</a:t>
            </a:r>
            <a:r>
              <a:rPr lang="sk-SK" sz="2800" dirty="0"/>
              <a:t> a </a:t>
            </a:r>
            <a:r>
              <a:rPr lang="sk-SK" sz="2800" dirty="0" err="1"/>
              <a:t>Salpetriére</a:t>
            </a:r>
            <a:r>
              <a:rPr lang="sk-SK" sz="2800" dirty="0"/>
              <a:t> v Paríži. </a:t>
            </a:r>
            <a:endParaRPr lang="sk-SK" sz="2800" dirty="0" smtClean="0"/>
          </a:p>
          <a:p>
            <a:r>
              <a:rPr lang="sk-SK" sz="2800" dirty="0" smtClean="0"/>
              <a:t>Pod </a:t>
            </a:r>
            <a:r>
              <a:rPr lang="sk-SK" sz="2800" dirty="0"/>
              <a:t>vplyvom tejto realizácie boli zakladané mnohé ďalšie nemocnice, napr. v </a:t>
            </a:r>
            <a:r>
              <a:rPr lang="sk-SK" sz="2800" dirty="0" err="1"/>
              <a:t>Anglicku</a:t>
            </a:r>
            <a:r>
              <a:rPr lang="sk-SK" sz="2800" dirty="0"/>
              <a:t> v </a:t>
            </a:r>
            <a:r>
              <a:rPr lang="sk-SK" sz="2800" dirty="0" err="1"/>
              <a:t>Chelsea</a:t>
            </a:r>
            <a:r>
              <a:rPr lang="sk-SK" sz="2800" dirty="0"/>
              <a:t> a </a:t>
            </a:r>
            <a:r>
              <a:rPr lang="sk-SK" sz="2800" dirty="0" err="1"/>
              <a:t>Greenwich</a:t>
            </a:r>
            <a:r>
              <a:rPr lang="sk-SK" sz="2800" dirty="0"/>
              <a:t> to boli útulky pre veteránov armády a flotily.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882217"/>
            <a:ext cx="8312587" cy="1008380"/>
          </a:xfrm>
        </p:spPr>
        <p:txBody>
          <a:bodyPr/>
          <a:lstStyle/>
          <a:p>
            <a:r>
              <a:rPr lang="sk-SK" dirty="0" smtClean="0"/>
              <a:t>17.-18.storočie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3832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b="1" dirty="0" err="1"/>
              <a:t>Salpêtrière</a:t>
            </a:r>
            <a:endParaRPr lang="sk-S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Hospital </a:t>
            </a:r>
            <a:r>
              <a:rPr lang="en-US" b="1" dirty="0" err="1"/>
              <a:t>Bicêtre</a:t>
            </a:r>
            <a:r>
              <a:rPr lang="en-US" dirty="0"/>
              <a:t> de </a:t>
            </a:r>
            <a:r>
              <a:rPr lang="en-US" dirty="0" err="1"/>
              <a:t>París</a:t>
            </a:r>
            <a:endParaRPr lang="sk-SK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11314" r="11314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57" y="1512570"/>
            <a:ext cx="4312434" cy="3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0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752" y="433713"/>
            <a:ext cx="7643525" cy="4356094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Pravdepodobne sa  datuje do 13. storočia. O jej vzniku sa však nezachovali žiadne písomné zmienky. </a:t>
            </a:r>
            <a:r>
              <a:rPr lang="sk-SK" dirty="0" err="1"/>
              <a:t>Najstaršia</a:t>
            </a:r>
            <a:r>
              <a:rPr lang="sk-SK" dirty="0"/>
              <a:t> zachovaná zmienka je z roku 1490</a:t>
            </a:r>
            <a:r>
              <a:rPr lang="sk-SK" dirty="0" smtClean="0"/>
              <a:t>.</a:t>
            </a:r>
          </a:p>
          <a:p>
            <a:r>
              <a:rPr lang="sk-SK" dirty="0" smtClean="0"/>
              <a:t>Podľa </a:t>
            </a:r>
            <a:r>
              <a:rPr lang="sk-SK" dirty="0"/>
              <a:t>údajov zo </a:t>
            </a:r>
            <a:r>
              <a:rPr lang="sk-SK" dirty="0" err="1"/>
              <a:t>staršej</a:t>
            </a:r>
            <a:r>
              <a:rPr lang="sk-SK" dirty="0"/>
              <a:t> maďarskej literatúry postavilo mesto nemocnicu pre </a:t>
            </a:r>
            <a:r>
              <a:rPr lang="sk-SK" dirty="0" err="1"/>
              <a:t>liečiteľskú</a:t>
            </a:r>
            <a:r>
              <a:rPr lang="sk-SK" dirty="0"/>
              <a:t> činnosť františkánskej rehole.</a:t>
            </a:r>
            <a:br>
              <a:rPr lang="sk-SK" dirty="0"/>
            </a:br>
            <a:r>
              <a:rPr lang="sk-SK" dirty="0"/>
              <a:t>V prvých storočiach slúžila nemocnica ako sociálno-zdravotnícke zariadenie, útulok pre </a:t>
            </a:r>
            <a:r>
              <a:rPr lang="sk-SK" dirty="0" err="1"/>
              <a:t>prestárlych</a:t>
            </a:r>
            <a:r>
              <a:rPr lang="sk-SK" dirty="0"/>
              <a:t>, chudobných a zväčša aj chorých občanov mesta</a:t>
            </a:r>
            <a:r>
              <a:rPr lang="sk-SK" dirty="0" smtClean="0"/>
              <a:t>.</a:t>
            </a:r>
          </a:p>
          <a:p>
            <a:r>
              <a:rPr lang="sk-SK" dirty="0" smtClean="0"/>
              <a:t>4.10.1824 </a:t>
            </a:r>
            <a:r>
              <a:rPr lang="sk-SK" dirty="0" err="1"/>
              <a:t>prevzal</a:t>
            </a:r>
            <a:r>
              <a:rPr lang="sk-SK" dirty="0"/>
              <a:t> budovu nemocnice a položil základný kameň hlavný župan Leopold </a:t>
            </a:r>
            <a:r>
              <a:rPr lang="sk-SK" dirty="0" err="1"/>
              <a:t>Pálfy</a:t>
            </a:r>
            <a:r>
              <a:rPr lang="sk-SK" dirty="0"/>
              <a:t>. Založil nemocnicu so 40 posteľami pre pacientov </a:t>
            </a:r>
            <a:r>
              <a:rPr lang="sk-SK" dirty="0" err="1"/>
              <a:t>trpiacich</a:t>
            </a:r>
            <a:r>
              <a:rPr lang="sk-SK" dirty="0"/>
              <a:t> venerickými chorobami s cieľom zamedziť šíreniu chorôb medzi obyvateľstvom.</a:t>
            </a: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Vznik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mestskej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nemocnice</a:t>
            </a:r>
            <a:r>
              <a:rPr lang="en-US" dirty="0">
                <a:effectLst/>
              </a:rPr>
              <a:t> v </a:t>
            </a:r>
            <a:r>
              <a:rPr lang="en-US" dirty="0" err="1">
                <a:effectLst/>
              </a:rPr>
              <a:t>Trnave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205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7320" y="756287"/>
            <a:ext cx="7720957" cy="4033519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Veľký rozvoj </a:t>
            </a:r>
            <a:r>
              <a:rPr lang="sk-SK" sz="2800" dirty="0"/>
              <a:t>vied, najmä prírodných. </a:t>
            </a:r>
            <a:endParaRPr lang="sk-SK" sz="2800" dirty="0" smtClean="0"/>
          </a:p>
          <a:p>
            <a:r>
              <a:rPr lang="sk-SK" sz="2800" dirty="0" smtClean="0"/>
              <a:t>Definitívne </a:t>
            </a:r>
            <a:r>
              <a:rPr lang="sk-SK" sz="2800" dirty="0"/>
              <a:t>vstúpila do platnosti zásada segregácie chorých podľa druhu ich choroby v oddelených priestoroch, v ktorých bolo zabezpečené dobré vetranie a osvetlenie.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Druhá polovica XVIII. storočia </a:t>
            </a:r>
          </a:p>
        </p:txBody>
      </p:sp>
    </p:spTree>
    <p:extLst>
      <p:ext uri="{BB962C8B-B14F-4D97-AF65-F5344CB8AC3E}">
        <p14:creationId xmlns:p14="http://schemas.microsoft.com/office/powerpoint/2010/main" val="340050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03" y="278814"/>
            <a:ext cx="8386874" cy="5904677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Všeobecná verejná župná nemocnica v Trnave bola založená v </a:t>
            </a:r>
            <a:r>
              <a:rPr lang="sk-SK" dirty="0" err="1" smtClean="0"/>
              <a:t>r</a:t>
            </a:r>
            <a:r>
              <a:rPr lang="sk-SK" dirty="0" smtClean="0"/>
              <a:t>. </a:t>
            </a:r>
            <a:r>
              <a:rPr lang="sk-SK" b="1" dirty="0" smtClean="0"/>
              <a:t>1824</a:t>
            </a:r>
            <a:r>
              <a:rPr lang="sk-SK" dirty="0" smtClean="0"/>
              <a:t>. </a:t>
            </a:r>
          </a:p>
          <a:p>
            <a:r>
              <a:rPr lang="sk-SK" dirty="0" smtClean="0"/>
              <a:t>Na predmestí Trnavy kúpila župa pre účely nemocnice dom s priľahlou veľkou záhradou. Budovu bolo treba prispôsobiť novému účelu. Bolo potrebné urobiť vnútornú adaptáciu 4 miestností. </a:t>
            </a:r>
          </a:p>
          <a:p>
            <a:r>
              <a:rPr lang="sk-SK" b="1" dirty="0" smtClean="0"/>
              <a:t>4. októbra 1824</a:t>
            </a:r>
            <a:r>
              <a:rPr lang="sk-SK" dirty="0" smtClean="0"/>
              <a:t> bola budova nemocnice slávnostne prevzatá. Vlastná slávnosť prevzatia budovy odhalenie pamätnej tabule a položenie základného kameňa vzhľadom na ďalšiu výstavbu nemocnice sa konala na nádvorí pred budovou. </a:t>
            </a:r>
          </a:p>
          <a:p>
            <a:r>
              <a:rPr lang="sk-SK" dirty="0" smtClean="0"/>
              <a:t>Hlavný župný lekár Vincent </a:t>
            </a:r>
            <a:r>
              <a:rPr lang="sk-SK" dirty="0" err="1" smtClean="0"/>
              <a:t>Frey</a:t>
            </a:r>
            <a:r>
              <a:rPr lang="sk-SK" dirty="0" smtClean="0"/>
              <a:t> vypracoval správu o stave pacientov i zásady o prijímaní pacientov do Trnavskej župnej nemocnice. Do nemocnice sa nemali prijímať pacienti, u ktorých sa zistí, že nemajú nijakú nádej na vyliečenie a nevyliečiteľných pacientov treba pustiť z nemocnice domov.</a:t>
            </a:r>
          </a:p>
          <a:p>
            <a:r>
              <a:rPr lang="sk-SK" dirty="0" smtClean="0"/>
              <a:t>Komisia poverená správou nemocnice predkladala pravidelné hlásenia župnému zhromaždeniu o priebehu výstavby nemocnice, o zdravotnom stave pacientov, o ich liečení o výdavkoch za lieky, liečebné nástroje, výdavkoch za stravovania, ošatenie pacientov, vykurovanie a iné.</a:t>
            </a:r>
          </a:p>
          <a:p>
            <a:r>
              <a:rPr lang="sk-SK" dirty="0" smtClean="0"/>
              <a:t>V prvých rokoch existencie nemocnice bolo potrebné prekonávať nedôveru pacientov, vyvracať povery a predsudky. Chorí často neprichádzali do nemocnice dobrovoľne, mnohé zákroky boli bolestivé, pacienti sa im vyhýbali a často z nemocnice utekali. 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183492"/>
            <a:ext cx="8312587" cy="1008380"/>
          </a:xfrm>
        </p:spPr>
        <p:txBody>
          <a:bodyPr/>
          <a:lstStyle/>
          <a:p>
            <a:r>
              <a:rPr lang="sk-SK" dirty="0" smtClean="0"/>
              <a:t>Nemocnica v Trnave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1138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371753"/>
            <a:ext cx="8211829" cy="4755340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Snaha </a:t>
            </a:r>
            <a:r>
              <a:rPr lang="sk-SK" sz="2800" dirty="0"/>
              <a:t>po reálnej prevádzkovej a organizačnej jednotke viedla k vzniku blokového systému výstavby </a:t>
            </a:r>
            <a:r>
              <a:rPr lang="sk-SK" sz="2800" dirty="0" smtClean="0"/>
              <a:t>nemocníc</a:t>
            </a:r>
          </a:p>
          <a:p>
            <a:r>
              <a:rPr lang="sk-SK" sz="2800" dirty="0"/>
              <a:t>Nové tendencie racionalizácie, centralizácie a technizácie prevádzky </a:t>
            </a:r>
            <a:r>
              <a:rPr lang="sk-SK" sz="2800" dirty="0" smtClean="0"/>
              <a:t>podmienené </a:t>
            </a:r>
            <a:r>
              <a:rPr lang="sk-SK" sz="2800" dirty="0"/>
              <a:t>vysokými požiadavkami na kvalitu </a:t>
            </a:r>
            <a:r>
              <a:rPr lang="sk-SK" sz="2800" dirty="0" smtClean="0"/>
              <a:t>ošetrenia, </a:t>
            </a:r>
            <a:r>
              <a:rPr lang="sk-SK" sz="2800" dirty="0"/>
              <a:t>liečbu a hospodárnosť si vynútili i stavebnú ce</a:t>
            </a:r>
            <a:r>
              <a:rPr lang="sk-SK" sz="2800" dirty="0" err="1"/>
              <a:t>ntralizáci</a:t>
            </a:r>
            <a:r>
              <a:rPr lang="sk-SK" sz="2800" dirty="0"/>
              <a:t>u, </a:t>
            </a:r>
            <a:r>
              <a:rPr lang="sk-SK" sz="2800" dirty="0" err="1"/>
              <a:t>t</a:t>
            </a:r>
            <a:r>
              <a:rPr lang="sk-SK" sz="2800" dirty="0"/>
              <a:t>.</a:t>
            </a:r>
            <a:r>
              <a:rPr lang="sk-SK" sz="2800" dirty="0" err="1"/>
              <a:t>j</a:t>
            </a:r>
            <a:r>
              <a:rPr lang="sk-SK" sz="2800" dirty="0"/>
              <a:t>. blokový systém. </a:t>
            </a:r>
            <a:endParaRPr lang="sk-SK" sz="2800" dirty="0" smtClean="0"/>
          </a:p>
          <a:p>
            <a:r>
              <a:rPr lang="sk-SK" sz="2800" dirty="0" smtClean="0"/>
              <a:t>Veľmi </a:t>
            </a:r>
            <a:r>
              <a:rPr lang="sk-SK" sz="2800" dirty="0"/>
              <a:t>rozšírenou formou blokov, ktorý prekonal v poslednom období búrlivý vývoj, je riešenie s nízkou podnožou a výškovou časťou v lôžkových oddelenia, umiestnených nad sebou.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Začiatkom XX. s</a:t>
            </a:r>
            <a:r>
              <a:rPr lang="sk-SK" dirty="0" smtClean="0"/>
              <a:t>toročia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093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Od historických čias po súčasnosť </a:t>
            </a:r>
            <a:endParaRPr lang="sk-S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079" y="2100791"/>
            <a:ext cx="9276375" cy="2591537"/>
          </a:xfrm>
        </p:spPr>
        <p:txBody>
          <a:bodyPr/>
          <a:lstStyle/>
          <a:p>
            <a:r>
              <a:rPr lang="sk-SK" b="1" dirty="0" smtClean="0"/>
              <a:t>Prehľad vývoja nemocníc</a:t>
            </a:r>
            <a:br>
              <a:rPr lang="sk-SK" b="1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44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03" y="371753"/>
            <a:ext cx="8386874" cy="4894748"/>
          </a:xfrm>
        </p:spPr>
        <p:txBody>
          <a:bodyPr>
            <a:noAutofit/>
          </a:bodyPr>
          <a:lstStyle/>
          <a:p>
            <a:r>
              <a:rPr lang="sk-SK" sz="1800" dirty="0" smtClean="0"/>
              <a:t>Nemocnica mala približne </a:t>
            </a:r>
            <a:r>
              <a:rPr lang="sk-SK" sz="1800" dirty="0"/>
              <a:t>40 postelí a ročne sa v nej liečilo 200 pacientov. Okrem pacientov z venerickými chorobami (30 -40 % z celkového počtu) sa v nemocnici liečili i pacienti s internými chorobami. Značná časť hospitalizovaných boli duševne chorí pacienti, s ktorými sa často veľmi kruto zaobchádzalo. </a:t>
            </a:r>
            <a:r>
              <a:rPr lang="sk-SK" sz="1800" dirty="0" err="1"/>
              <a:t>Nekľudných</a:t>
            </a:r>
            <a:r>
              <a:rPr lang="sk-SK" sz="1800" dirty="0"/>
              <a:t>, </a:t>
            </a:r>
            <a:r>
              <a:rPr lang="sk-SK" sz="1800" dirty="0" err="1"/>
              <a:t>zúriacich</a:t>
            </a:r>
            <a:r>
              <a:rPr lang="sk-SK" sz="1800" dirty="0"/>
              <a:t> pacientov priväzovali k železnej obruči pripevnenej na stene v pivnici nemocnice (v </a:t>
            </a:r>
            <a:r>
              <a:rPr lang="sk-SK" sz="1800" dirty="0" err="1"/>
              <a:t>r</a:t>
            </a:r>
            <a:r>
              <a:rPr lang="sk-SK" sz="1800" dirty="0"/>
              <a:t>. 1849 -1850 bolo registrovaných až 97 duševne chorých z celkového počtu 228 pacientov)</a:t>
            </a:r>
            <a:r>
              <a:rPr lang="sk-SK" sz="1800" dirty="0" smtClean="0"/>
              <a:t>.</a:t>
            </a:r>
          </a:p>
          <a:p>
            <a:r>
              <a:rPr lang="sk-SK" sz="1800" dirty="0" smtClean="0"/>
              <a:t>Od </a:t>
            </a:r>
            <a:r>
              <a:rPr lang="sk-SK" sz="1800" dirty="0"/>
              <a:t>roku 1850 </a:t>
            </a:r>
            <a:r>
              <a:rPr lang="sk-SK" sz="1800" dirty="0" err="1"/>
              <a:t>prevzal</a:t>
            </a:r>
            <a:r>
              <a:rPr lang="sk-SK" sz="1800" dirty="0"/>
              <a:t> vedenie župnej nemocnice dr. Martin Ruprecht - absolvent Lekárskej fakulty Viedenskej univerzity pôvodom z </a:t>
            </a:r>
            <a:r>
              <a:rPr lang="sk-SK" sz="1800" dirty="0" err="1"/>
              <a:t>Čiech</a:t>
            </a:r>
            <a:r>
              <a:rPr lang="sk-SK" sz="1800" dirty="0"/>
              <a:t>. Bol vynikajúcim lekárom a to internistom, chirurgom, operatérom i gynekológom, všestranne vzdelaným človekom s vynikajúcim organizačným talentom. Za obdobie jeho 16-ročného pôsobenia prežívala nemocnica </a:t>
            </a:r>
            <a:r>
              <a:rPr lang="sk-SK" sz="1800" dirty="0" err="1"/>
              <a:t>obdboie</a:t>
            </a:r>
            <a:r>
              <a:rPr lang="sk-SK" sz="1800" dirty="0"/>
              <a:t> rozmachu. Počet postelí za zvýšil na 80, ročne bolo liečených približne 500 pacientov, z ktorých 37% bolo liečených na internom oddelení, 26% na chirurgii, 14% bolo pohlavne chorých. </a:t>
            </a:r>
            <a:endParaRPr lang="sk-SK" sz="1800" dirty="0" smtClean="0"/>
          </a:p>
          <a:p>
            <a:r>
              <a:rPr lang="sk-SK" sz="1800" dirty="0" smtClean="0"/>
              <a:t>Pracovalo </a:t>
            </a:r>
            <a:r>
              <a:rPr lang="sk-SK" sz="1800" dirty="0"/>
              <a:t>sa so 7% úmrtnosťou, uzdravených bolo 49% pacientov a zlepšených bol 27% pacientov. Počas účinkovania dr. Ruprechta sa počet chorých zdvojnásobil a počet úmrtí klesol na polovicu.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106044"/>
            <a:ext cx="8312587" cy="1008380"/>
          </a:xfrm>
        </p:spPr>
        <p:txBody>
          <a:bodyPr/>
          <a:lstStyle/>
          <a:p>
            <a:r>
              <a:rPr lang="sk-SK" dirty="0" smtClean="0"/>
              <a:t>Prvé desaťročia nemocnice v Trnave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1307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539" y="756287"/>
            <a:ext cx="8541738" cy="4448255"/>
          </a:xfrm>
        </p:spPr>
        <p:txBody>
          <a:bodyPr>
            <a:normAutofit/>
          </a:bodyPr>
          <a:lstStyle/>
          <a:p>
            <a:r>
              <a:rPr lang="sk-SK" dirty="0"/>
              <a:t>Po roku 1867 </a:t>
            </a:r>
            <a:r>
              <a:rPr lang="sk-SK" dirty="0" smtClean="0"/>
              <a:t>nastala stagnácia. Z </a:t>
            </a:r>
            <a:r>
              <a:rPr lang="sk-SK" dirty="0"/>
              <a:t>mnohých dôležitých miest museli odísť odborníci z </a:t>
            </a:r>
            <a:r>
              <a:rPr lang="sk-SK" dirty="0" err="1"/>
              <a:t>Čiech</a:t>
            </a:r>
            <a:r>
              <a:rPr lang="sk-SK" dirty="0"/>
              <a:t> a </a:t>
            </a:r>
            <a:r>
              <a:rPr lang="sk-SK" dirty="0" err="1"/>
              <a:t>Nemecka</a:t>
            </a:r>
            <a:r>
              <a:rPr lang="sk-SK" dirty="0"/>
              <a:t>. Odchodom dr. Ruprechta nastala stagnácia nemocnice, postupne stratila nemocnica </a:t>
            </a:r>
            <a:r>
              <a:rPr lang="sk-SK" dirty="0" err="1"/>
              <a:t>chatakter</a:t>
            </a:r>
            <a:r>
              <a:rPr lang="sk-SK" dirty="0"/>
              <a:t> verejnosti a stala sa útulkom pre nevyliečiteľne chorých občanov Bratislavskej župy. </a:t>
            </a:r>
            <a:endParaRPr lang="sk-SK" dirty="0" smtClean="0"/>
          </a:p>
          <a:p>
            <a:r>
              <a:rPr lang="sk-SK" dirty="0" smtClean="0"/>
              <a:t>Tento </a:t>
            </a:r>
            <a:r>
              <a:rPr lang="sk-SK" dirty="0"/>
              <a:t>stav pretrvával až do roku 1877. Dovtedajší správca a riaditeľ dr. </a:t>
            </a:r>
            <a:r>
              <a:rPr lang="sk-SK" dirty="0" err="1"/>
              <a:t>Ammer</a:t>
            </a:r>
            <a:r>
              <a:rPr lang="sk-SK" dirty="0"/>
              <a:t> bol nahradený dr. Jánom </a:t>
            </a:r>
            <a:r>
              <a:rPr lang="sk-SK" dirty="0" err="1"/>
              <a:t>Christianom</a:t>
            </a:r>
            <a:r>
              <a:rPr lang="sk-SK" dirty="0"/>
              <a:t>. Tento pôsobil v nemocnici nepretržite 30 rokov (do roku 1908). Keď </a:t>
            </a:r>
            <a:r>
              <a:rPr lang="sk-SK" dirty="0" err="1"/>
              <a:t>prevzal</a:t>
            </a:r>
            <a:r>
              <a:rPr lang="sk-SK" dirty="0"/>
              <a:t> vedenie nemocnice bolo v nemocnici iba 18 pacientov a celý personál tvorili iba dvaja ošetrovatelia. Vďaka odbornej úrovni sa mu postupom času podarilo získať dôveru verejnosti.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013105"/>
            <a:ext cx="8312587" cy="1008380"/>
          </a:xfrm>
        </p:spPr>
        <p:txBody>
          <a:bodyPr/>
          <a:lstStyle/>
          <a:p>
            <a:r>
              <a:rPr lang="sk-SK" dirty="0"/>
              <a:t>Rakúsko - Maďarské vyrovnanie</a:t>
            </a:r>
          </a:p>
        </p:txBody>
      </p:sp>
    </p:spTree>
    <p:extLst>
      <p:ext uri="{BB962C8B-B14F-4D97-AF65-F5344CB8AC3E}">
        <p14:creationId xmlns:p14="http://schemas.microsoft.com/office/powerpoint/2010/main" val="3472760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3349" y="418223"/>
            <a:ext cx="8324928" cy="509611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Bratislavská </a:t>
            </a:r>
            <a:r>
              <a:rPr lang="sk-SK" dirty="0"/>
              <a:t>župa vyhovela požiadavke dr. </a:t>
            </a:r>
            <a:r>
              <a:rPr lang="sk-SK" dirty="0" err="1"/>
              <a:t>Christiana</a:t>
            </a:r>
            <a:r>
              <a:rPr lang="sk-SK" dirty="0"/>
              <a:t> a dala zrenovovať areál nemocnice a aj jej vnútorné zariadenie. Bol vymenený i personál. Namiesto dvoch nekvalifikovaných ošetrovateľov, z ktorých jeden zabezpečoval i stravovanie, prijala nemocnica 5 členiek rehole Sv. Vincenta zo Štajerského </a:t>
            </a:r>
            <a:r>
              <a:rPr lang="sk-SK" dirty="0" smtClean="0"/>
              <a:t>Hradca.</a:t>
            </a:r>
          </a:p>
          <a:p>
            <a:r>
              <a:rPr lang="sk-SK" dirty="0" smtClean="0"/>
              <a:t>Nové </a:t>
            </a:r>
            <a:r>
              <a:rPr lang="sk-SK" dirty="0"/>
              <a:t>ošetrovateľky okrem riadnych ošetrovateľských povinností viedli i kuchyňu, šili a plátali bielizeň, prali, obrábali zeleninovú záhradu. Robili takmer všetky práce spojené s prevádzkou nemocnice. Za ich služby platila župa 420 korún ročne materskému domu v Štajerskom Hradci, čo bolo menej ako plat nekvalifikovaných ošetrovateľov </a:t>
            </a:r>
            <a:r>
              <a:rPr lang="sk-SK" dirty="0" err="1"/>
              <a:t>zamestaných</a:t>
            </a:r>
            <a:r>
              <a:rPr lang="sk-SK" dirty="0"/>
              <a:t> predtým v nemocnici.</a:t>
            </a:r>
          </a:p>
          <a:p>
            <a:r>
              <a:rPr lang="sk-SK" dirty="0"/>
              <a:t>Pretože priestory nemocnice nepostačovali na hospitalizáciu všetkých pacientov, bolo potrebné rozšíriť kapacitu. Pre potreby chirurgie bola vybudovaná jednoposchodová budova so 70 posteľami a prízemný pavilón za účelom izolácie infekčne chorých zo 16 posteľami.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Rok </a:t>
            </a:r>
            <a:r>
              <a:rPr lang="sk-SK" dirty="0"/>
              <a:t>1879</a:t>
            </a:r>
          </a:p>
        </p:txBody>
      </p:sp>
    </p:spTree>
    <p:extLst>
      <p:ext uri="{BB962C8B-B14F-4D97-AF65-F5344CB8AC3E}">
        <p14:creationId xmlns:p14="http://schemas.microsoft.com/office/powerpoint/2010/main" val="4039981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107" y="232346"/>
            <a:ext cx="8619170" cy="5374927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Vysoká </a:t>
            </a:r>
            <a:r>
              <a:rPr lang="sk-SK" dirty="0"/>
              <a:t>návštevnosť trnavskej nemocnice si vyžadovala znova nové priestory. V roku 1913 pribudol v Trnave nový v tom čase najmodernejší jednoposchodový </a:t>
            </a:r>
            <a:r>
              <a:rPr lang="sk-SK" dirty="0" smtClean="0"/>
              <a:t>pavilón </a:t>
            </a:r>
            <a:r>
              <a:rPr lang="sk-SK" dirty="0"/>
              <a:t>chirurgického oddelenia. V roku 1914 - 1918 sa do nemocnice prijímali i ranení vojaci zo záložných vojenských nemocníc, ktorí sa tu podrobovali zväčša </a:t>
            </a:r>
            <a:r>
              <a:rPr lang="sk-SK" dirty="0" err="1"/>
              <a:t>náročnejším</a:t>
            </a:r>
            <a:r>
              <a:rPr lang="sk-SK" dirty="0"/>
              <a:t> operáciám.</a:t>
            </a:r>
          </a:p>
          <a:p>
            <a:r>
              <a:rPr lang="sk-SK" dirty="0"/>
              <a:t>Po smrti Pavla </a:t>
            </a:r>
            <a:r>
              <a:rPr lang="sk-SK" dirty="0" err="1"/>
              <a:t>Nagya</a:t>
            </a:r>
            <a:r>
              <a:rPr lang="sk-SK" dirty="0"/>
              <a:t> </a:t>
            </a:r>
            <a:r>
              <a:rPr lang="sk-SK" dirty="0" err="1"/>
              <a:t>prevzal</a:t>
            </a:r>
            <a:r>
              <a:rPr lang="sk-SK" dirty="0"/>
              <a:t> vedenie nemocnice </a:t>
            </a:r>
            <a:r>
              <a:rPr lang="sk-SK" dirty="0" err="1"/>
              <a:t>Aurel</a:t>
            </a:r>
            <a:r>
              <a:rPr lang="sk-SK" dirty="0"/>
              <a:t> </a:t>
            </a:r>
            <a:r>
              <a:rPr lang="sk-SK" dirty="0" err="1"/>
              <a:t>Candea</a:t>
            </a:r>
            <a:r>
              <a:rPr lang="sk-SK" dirty="0"/>
              <a:t>, ktorý však nedokázal udržať dobrú úroveň Trnavskej </a:t>
            </a:r>
            <a:r>
              <a:rPr lang="sk-SK" dirty="0" smtClean="0"/>
              <a:t>nemocnice.</a:t>
            </a:r>
          </a:p>
          <a:p>
            <a:r>
              <a:rPr lang="sk-SK" dirty="0" smtClean="0"/>
              <a:t>R</a:t>
            </a:r>
            <a:r>
              <a:rPr lang="sk-SK" dirty="0"/>
              <a:t>. 1920 bol vedením nemocnice poverený MUDr. Karol </a:t>
            </a:r>
            <a:r>
              <a:rPr lang="sk-SK" dirty="0" err="1"/>
              <a:t>Krčméry</a:t>
            </a:r>
            <a:r>
              <a:rPr lang="sk-SK" dirty="0"/>
              <a:t>, bývalý zástupca prof. chirurgie na Univerzitnej nemocnice univerzitnej klinike v Kluži v </a:t>
            </a:r>
            <a:r>
              <a:rPr lang="sk-SK" dirty="0" err="1"/>
              <a:t>Sedmohradsku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tomto období mala nemocnica 282 postelí, pozostávala z týchto budov: chirurgický pavilón, budova pre interne chorých, pavilón pre kožných a venerických chorých, malý infekčný </a:t>
            </a:r>
            <a:r>
              <a:rPr lang="sk-SK" dirty="0" err="1"/>
              <a:t>pavilon</a:t>
            </a:r>
            <a:r>
              <a:rPr lang="sk-SK" dirty="0"/>
              <a:t>, mala hospodárska budova, byt pre riaditeľa a </a:t>
            </a:r>
            <a:r>
              <a:rPr lang="sk-SK" dirty="0" err="1"/>
              <a:t>maštal</a:t>
            </a:r>
            <a:r>
              <a:rPr lang="sk-SK" dirty="0"/>
              <a:t>. V roku 1927 bolo liečených 5 632 chorých. Nemocnica mala 365 postelí.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882217"/>
            <a:ext cx="8312587" cy="1008380"/>
          </a:xfrm>
        </p:spPr>
        <p:txBody>
          <a:bodyPr/>
          <a:lstStyle/>
          <a:p>
            <a:r>
              <a:rPr lang="sk-SK" dirty="0"/>
              <a:t>20. </a:t>
            </a:r>
            <a:r>
              <a:rPr lang="sk-SK" dirty="0" smtClean="0"/>
              <a:t>storočie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051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5725" y="464691"/>
            <a:ext cx="7612552" cy="4832789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10 </a:t>
            </a:r>
            <a:r>
              <a:rPr lang="sk-SK" dirty="0"/>
              <a:t>oddelení so 610 </a:t>
            </a:r>
            <a:r>
              <a:rPr lang="sk-SK" dirty="0" smtClean="0"/>
              <a:t>posteľami:</a:t>
            </a:r>
            <a:endParaRPr lang="sk-SK" dirty="0"/>
          </a:p>
          <a:p>
            <a:pPr lvl="1"/>
            <a:r>
              <a:rPr lang="sk-SK" dirty="0" smtClean="0"/>
              <a:t>Interné oddelenie 			125 </a:t>
            </a:r>
            <a:r>
              <a:rPr lang="sk-SK" dirty="0"/>
              <a:t>postelí, </a:t>
            </a:r>
            <a:endParaRPr lang="sk-SK" dirty="0" smtClean="0"/>
          </a:p>
          <a:p>
            <a:pPr lvl="1"/>
            <a:r>
              <a:rPr lang="sk-SK" dirty="0" smtClean="0"/>
              <a:t>Detské </a:t>
            </a:r>
            <a:r>
              <a:rPr lang="sk-SK" dirty="0"/>
              <a:t>a </a:t>
            </a:r>
            <a:r>
              <a:rPr lang="sk-SK" dirty="0" err="1"/>
              <a:t>dojčenecké</a:t>
            </a:r>
            <a:r>
              <a:rPr lang="sk-SK" dirty="0"/>
              <a:t> </a:t>
            </a:r>
            <a:r>
              <a:rPr lang="sk-SK" dirty="0" smtClean="0"/>
              <a:t>oddelenie 		63 </a:t>
            </a:r>
            <a:r>
              <a:rPr lang="sk-SK" dirty="0"/>
              <a:t>postelí</a:t>
            </a:r>
          </a:p>
          <a:p>
            <a:r>
              <a:rPr lang="sk-SK" dirty="0"/>
              <a:t>Chirurgické </a:t>
            </a:r>
            <a:r>
              <a:rPr lang="sk-SK" dirty="0" smtClean="0"/>
              <a:t>oddelenie</a:t>
            </a:r>
            <a:r>
              <a:rPr lang="sk-SK" dirty="0"/>
              <a:t>	</a:t>
            </a:r>
            <a:r>
              <a:rPr lang="sk-SK" dirty="0" smtClean="0"/>
              <a:t>		133 </a:t>
            </a:r>
            <a:r>
              <a:rPr lang="sk-SK" dirty="0"/>
              <a:t>postelí</a:t>
            </a:r>
          </a:p>
          <a:p>
            <a:r>
              <a:rPr lang="sk-SK" dirty="0"/>
              <a:t>Ženské a pôrodnícke </a:t>
            </a:r>
            <a:r>
              <a:rPr lang="sk-SK" dirty="0" smtClean="0"/>
              <a:t>oddelenie		36</a:t>
            </a:r>
            <a:r>
              <a:rPr lang="sk-SK" dirty="0"/>
              <a:t>, z toho 19 pôrodnícke</a:t>
            </a:r>
          </a:p>
          <a:p>
            <a:r>
              <a:rPr lang="sk-SK" dirty="0"/>
              <a:t>Oddelenie pre infekčné </a:t>
            </a:r>
            <a:r>
              <a:rPr lang="sk-SK" dirty="0" smtClean="0"/>
              <a:t>choroby</a:t>
            </a:r>
            <a:r>
              <a:rPr lang="sk-SK" dirty="0"/>
              <a:t>	81 postelí</a:t>
            </a:r>
          </a:p>
          <a:p>
            <a:r>
              <a:rPr lang="sk-SK" dirty="0"/>
              <a:t>ORL </a:t>
            </a:r>
            <a:r>
              <a:rPr lang="sk-SK" dirty="0" smtClean="0"/>
              <a:t>oddelenie	</a:t>
            </a:r>
            <a:r>
              <a:rPr lang="sk-SK" dirty="0"/>
              <a:t>	</a:t>
            </a:r>
            <a:r>
              <a:rPr lang="sk-SK" dirty="0" smtClean="0"/>
              <a:t>	32 </a:t>
            </a:r>
            <a:r>
              <a:rPr lang="sk-SK" dirty="0"/>
              <a:t>postelí</a:t>
            </a:r>
          </a:p>
          <a:p>
            <a:r>
              <a:rPr lang="sk-SK" dirty="0"/>
              <a:t>Očné </a:t>
            </a:r>
            <a:r>
              <a:rPr lang="sk-SK" dirty="0" smtClean="0"/>
              <a:t>oddelenie		</a:t>
            </a:r>
            <a:r>
              <a:rPr lang="sk-SK" dirty="0"/>
              <a:t>	26 postelí</a:t>
            </a:r>
          </a:p>
          <a:p>
            <a:r>
              <a:rPr lang="sk-SK" dirty="0"/>
              <a:t>Kožno-</a:t>
            </a:r>
            <a:r>
              <a:rPr lang="sk-SK" dirty="0" smtClean="0"/>
              <a:t>pohlavné		</a:t>
            </a:r>
            <a:r>
              <a:rPr lang="sk-SK" dirty="0"/>
              <a:t>	98 postelí</a:t>
            </a:r>
          </a:p>
          <a:p>
            <a:r>
              <a:rPr lang="sk-SK" dirty="0"/>
              <a:t>Oddelenie pre liečbu žiarením 	</a:t>
            </a:r>
            <a:r>
              <a:rPr lang="sk-SK" dirty="0" smtClean="0"/>
              <a:t>	18 </a:t>
            </a:r>
            <a:r>
              <a:rPr lang="sk-SK" dirty="0"/>
              <a:t>postelí</a:t>
            </a:r>
          </a:p>
          <a:p>
            <a:pPr marL="20158" indent="0">
              <a:buNone/>
            </a:pPr>
            <a:endParaRPr lang="sk-SK" dirty="0"/>
          </a:p>
          <a:p>
            <a:r>
              <a:rPr lang="sk-SK" dirty="0"/>
              <a:t>V nemocnici pracovalo 8 primárov,1 externý ordinár, 20 sekundárnych lekárov, 48 pracovníkov iných kategórií, 50 </a:t>
            </a:r>
            <a:r>
              <a:rPr lang="sk-SK" dirty="0" smtClean="0"/>
              <a:t>rehoľných </a:t>
            </a:r>
            <a:r>
              <a:rPr lang="sk-SK" dirty="0"/>
              <a:t>sestier Sv. Kríža - ošetrovateliek.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028595"/>
            <a:ext cx="8312587" cy="1008380"/>
          </a:xfrm>
        </p:spPr>
        <p:txBody>
          <a:bodyPr/>
          <a:lstStyle/>
          <a:p>
            <a:r>
              <a:rPr lang="sk-SK" dirty="0"/>
              <a:t>Štátna oblastná nemocnica </a:t>
            </a:r>
            <a:r>
              <a:rPr lang="sk-SK" dirty="0" smtClean="0"/>
              <a:t>v </a:t>
            </a:r>
            <a:r>
              <a:rPr lang="sk-SK" dirty="0"/>
              <a:t>roku 1948 </a:t>
            </a:r>
          </a:p>
        </p:txBody>
      </p:sp>
    </p:spTree>
    <p:extLst>
      <p:ext uri="{BB962C8B-B14F-4D97-AF65-F5344CB8AC3E}">
        <p14:creationId xmlns:p14="http://schemas.microsoft.com/office/powerpoint/2010/main" val="2081706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113072"/>
              </p:ext>
            </p:extLst>
          </p:nvPr>
        </p:nvGraphicFramePr>
        <p:xfrm>
          <a:off x="665163" y="755650"/>
          <a:ext cx="8402638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319"/>
                <a:gridCol w="42013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Kliniky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Oddelenia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Interná</a:t>
                      </a:r>
                    </a:p>
                    <a:p>
                      <a:r>
                        <a:rPr lang="sk-SK" dirty="0" smtClean="0"/>
                        <a:t>Infekčná </a:t>
                      </a:r>
                    </a:p>
                    <a:p>
                      <a:r>
                        <a:rPr lang="sk-SK" dirty="0" smtClean="0"/>
                        <a:t>Klinika </a:t>
                      </a:r>
                      <a:r>
                        <a:rPr lang="sk-SK" dirty="0" err="1" smtClean="0"/>
                        <a:t>pneumológie</a:t>
                      </a:r>
                      <a:r>
                        <a:rPr lang="sk-SK" dirty="0" smtClean="0"/>
                        <a:t> a ftizeológie </a:t>
                      </a:r>
                    </a:p>
                    <a:p>
                      <a:r>
                        <a:rPr lang="sk-SK" dirty="0" smtClean="0"/>
                        <a:t>Detská</a:t>
                      </a:r>
                    </a:p>
                    <a:p>
                      <a:r>
                        <a:rPr lang="sk-SK" dirty="0" smtClean="0"/>
                        <a:t>Chirurgická</a:t>
                      </a:r>
                    </a:p>
                    <a:p>
                      <a:r>
                        <a:rPr lang="sk-SK" dirty="0" err="1" smtClean="0"/>
                        <a:t>Gynekologicko-pôrodnícka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Traumatologicko-ortopedická</a:t>
                      </a:r>
                      <a:r>
                        <a:rPr lang="sk-SK" dirty="0" smtClean="0"/>
                        <a:t> Onkologická</a:t>
                      </a:r>
                    </a:p>
                    <a:p>
                      <a:r>
                        <a:rPr lang="sk-SK" dirty="0" smtClean="0"/>
                        <a:t>Klinika </a:t>
                      </a:r>
                      <a:r>
                        <a:rPr lang="sk-SK" dirty="0" err="1" smtClean="0"/>
                        <a:t>anesteziológie</a:t>
                      </a:r>
                      <a:r>
                        <a:rPr lang="sk-SK" dirty="0" smtClean="0"/>
                        <a:t> a intenzívnej medicíny </a:t>
                      </a:r>
                    </a:p>
                    <a:p>
                      <a:r>
                        <a:rPr lang="sk-SK" dirty="0" smtClean="0"/>
                        <a:t>Rádiologická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Neurologické </a:t>
                      </a:r>
                    </a:p>
                    <a:p>
                      <a:r>
                        <a:rPr lang="sk-SK" dirty="0" smtClean="0"/>
                        <a:t>Psychiatrické </a:t>
                      </a:r>
                    </a:p>
                    <a:p>
                      <a:r>
                        <a:rPr lang="sk-SK" dirty="0" smtClean="0"/>
                        <a:t>Urologické oddelenie » 	 </a:t>
                      </a:r>
                    </a:p>
                    <a:p>
                      <a:r>
                        <a:rPr lang="sk-SK" dirty="0" err="1" smtClean="0"/>
                        <a:t>Otorinolaryngologické</a:t>
                      </a:r>
                      <a:r>
                        <a:rPr lang="sk-SK" dirty="0" smtClean="0"/>
                        <a:t> 	 </a:t>
                      </a:r>
                    </a:p>
                    <a:p>
                      <a:r>
                        <a:rPr lang="sk-SK" dirty="0" smtClean="0"/>
                        <a:t>Očné </a:t>
                      </a:r>
                    </a:p>
                    <a:p>
                      <a:r>
                        <a:rPr lang="sk-SK" dirty="0" smtClean="0"/>
                        <a:t>Kožné</a:t>
                      </a:r>
                    </a:p>
                    <a:p>
                      <a:r>
                        <a:rPr lang="sk-SK" dirty="0" smtClean="0"/>
                        <a:t>Novorodenecké	 </a:t>
                      </a:r>
                    </a:p>
                    <a:p>
                      <a:r>
                        <a:rPr lang="sk-SK" dirty="0" err="1" smtClean="0"/>
                        <a:t>Geriatrické</a:t>
                      </a:r>
                      <a:endParaRPr lang="sk-SK" dirty="0" smtClean="0"/>
                    </a:p>
                    <a:p>
                      <a:r>
                        <a:rPr lang="sk-SK" dirty="0" smtClean="0"/>
                        <a:t>Komplex operačných sál a centrálnej sterilizácie Hematologické oddelenie	 </a:t>
                      </a:r>
                    </a:p>
                    <a:p>
                      <a:r>
                        <a:rPr lang="sk-SK" dirty="0" err="1" smtClean="0"/>
                        <a:t>Patologicko</a:t>
                      </a:r>
                      <a:r>
                        <a:rPr lang="sk-SK" dirty="0" smtClean="0"/>
                        <a:t> anatomické</a:t>
                      </a:r>
                    </a:p>
                    <a:p>
                      <a:r>
                        <a:rPr lang="sk-SK" dirty="0" smtClean="0"/>
                        <a:t>Oddelenie urgentnej medicíny </a:t>
                      </a:r>
                    </a:p>
                    <a:p>
                      <a:r>
                        <a:rPr lang="sk-SK" dirty="0" smtClean="0"/>
                        <a:t>Oddelenie liečebnej výživy a stravovania »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344585"/>
            <a:ext cx="8312587" cy="1008380"/>
          </a:xfrm>
        </p:spPr>
        <p:txBody>
          <a:bodyPr/>
          <a:lstStyle/>
          <a:p>
            <a:r>
              <a:rPr lang="sk-SK" sz="4000" dirty="0" smtClean="0"/>
              <a:t>Lôžka v Trnavskej nemocnici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381656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219391"/>
              </p:ext>
            </p:extLst>
          </p:nvPr>
        </p:nvGraphicFramePr>
        <p:xfrm>
          <a:off x="309728" y="492424"/>
          <a:ext cx="9462212" cy="5852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106"/>
                <a:gridCol w="4731106"/>
              </a:tblGrid>
              <a:tr h="5643751">
                <a:tc>
                  <a:txBody>
                    <a:bodyPr/>
                    <a:lstStyle/>
                    <a:p>
                      <a:r>
                        <a:rPr lang="sk-SK" sz="1800" b="0" dirty="0" smtClean="0"/>
                        <a:t>Endoskopické pracovisko</a:t>
                      </a:r>
                    </a:p>
                    <a:p>
                      <a:r>
                        <a:rPr lang="sk-SK" sz="1800" b="0" dirty="0" err="1" smtClean="0"/>
                        <a:t>Reumatologicá</a:t>
                      </a:r>
                      <a:r>
                        <a:rPr lang="sk-SK" sz="1800" b="0" dirty="0" smtClean="0"/>
                        <a:t> ambulancia</a:t>
                      </a:r>
                    </a:p>
                    <a:p>
                      <a:r>
                        <a:rPr lang="sk-SK" sz="1800" b="0" dirty="0" err="1" smtClean="0"/>
                        <a:t>Nefrologická</a:t>
                      </a:r>
                      <a:r>
                        <a:rPr lang="sk-SK" sz="1800" b="0" dirty="0" smtClean="0"/>
                        <a:t> ambulancia </a:t>
                      </a:r>
                    </a:p>
                    <a:p>
                      <a:r>
                        <a:rPr lang="sk-SK" sz="1800" b="0" dirty="0" smtClean="0"/>
                        <a:t>Endokrinologická ambulancia</a:t>
                      </a:r>
                    </a:p>
                    <a:p>
                      <a:r>
                        <a:rPr lang="sk-SK" sz="1800" b="0" dirty="0" err="1" smtClean="0"/>
                        <a:t>Diabetologická</a:t>
                      </a:r>
                      <a:r>
                        <a:rPr lang="sk-SK" sz="1800" b="0" dirty="0" smtClean="0"/>
                        <a:t> ambulancia </a:t>
                      </a:r>
                    </a:p>
                    <a:p>
                      <a:r>
                        <a:rPr lang="sk-SK" sz="1800" b="0" dirty="0" smtClean="0"/>
                        <a:t>Odborná a konziliárna ambulancia detská </a:t>
                      </a:r>
                    </a:p>
                    <a:p>
                      <a:r>
                        <a:rPr lang="sk-SK" sz="1800" b="0" dirty="0" smtClean="0"/>
                        <a:t>Odborná ambulancia </a:t>
                      </a:r>
                      <a:r>
                        <a:rPr lang="sk-SK" sz="1800" b="0" dirty="0" err="1" smtClean="0"/>
                        <a:t>nefrologická</a:t>
                      </a:r>
                      <a:r>
                        <a:rPr lang="sk-SK" sz="1800" b="0" dirty="0" smtClean="0"/>
                        <a:t> detská Odborná ambulancia </a:t>
                      </a:r>
                      <a:r>
                        <a:rPr lang="sk-SK" sz="1800" b="0" dirty="0" err="1" smtClean="0"/>
                        <a:t>gastroeneter</a:t>
                      </a:r>
                      <a:r>
                        <a:rPr lang="sk-SK" sz="1800" b="0" dirty="0" smtClean="0"/>
                        <a:t>. detská Odborná ambulancia neurologická detská Ambulancia patologických novorodencov </a:t>
                      </a:r>
                    </a:p>
                    <a:p>
                      <a:r>
                        <a:rPr lang="sk-SK" sz="1800" b="0" dirty="0" smtClean="0"/>
                        <a:t>Všeobecná chirurgická ambulancia </a:t>
                      </a:r>
                    </a:p>
                    <a:p>
                      <a:r>
                        <a:rPr lang="sk-SK" sz="1800" b="0" dirty="0" smtClean="0"/>
                        <a:t>Odborná ambulancia </a:t>
                      </a:r>
                      <a:r>
                        <a:rPr lang="sk-SK" sz="1800" b="0" dirty="0" err="1" smtClean="0"/>
                        <a:t>proktologická</a:t>
                      </a:r>
                      <a:endParaRPr lang="sk-SK" sz="1800" b="0" dirty="0" smtClean="0"/>
                    </a:p>
                    <a:p>
                      <a:r>
                        <a:rPr lang="sk-SK" sz="1800" b="0" dirty="0" smtClean="0"/>
                        <a:t>Odborná ambulancia cievna a </a:t>
                      </a:r>
                      <a:r>
                        <a:rPr lang="sk-SK" sz="1800" b="0" dirty="0" err="1" smtClean="0"/>
                        <a:t>flebologická</a:t>
                      </a:r>
                      <a:r>
                        <a:rPr lang="sk-SK" sz="1800" b="0" dirty="0" smtClean="0"/>
                        <a:t> Ambulancia chirurgie štítnej žľazy</a:t>
                      </a:r>
                    </a:p>
                    <a:p>
                      <a:r>
                        <a:rPr lang="sk-SK" sz="1800" b="0" dirty="0" smtClean="0"/>
                        <a:t>Odborná ambulancia traumatologická</a:t>
                      </a:r>
                    </a:p>
                    <a:p>
                      <a:r>
                        <a:rPr lang="sk-SK" sz="1800" b="0" dirty="0" err="1" smtClean="0"/>
                        <a:t>Gynyekologicko</a:t>
                      </a:r>
                      <a:r>
                        <a:rPr lang="sk-SK" sz="1800" b="0" dirty="0" smtClean="0"/>
                        <a:t> pôrodnícky príjem </a:t>
                      </a:r>
                    </a:p>
                    <a:p>
                      <a:r>
                        <a:rPr lang="sk-SK" sz="1800" b="0" dirty="0" err="1" smtClean="0"/>
                        <a:t>Odb</a:t>
                      </a:r>
                      <a:r>
                        <a:rPr lang="sk-SK" sz="1800" b="0" dirty="0" smtClean="0"/>
                        <a:t>. </a:t>
                      </a:r>
                      <a:r>
                        <a:rPr lang="sk-SK" sz="1800" b="0" dirty="0" err="1" smtClean="0"/>
                        <a:t>amb</a:t>
                      </a:r>
                      <a:r>
                        <a:rPr lang="sk-SK" sz="1800" b="0" dirty="0" smtClean="0"/>
                        <a:t>. pôrodnícka - rizikové tehotenstvo </a:t>
                      </a:r>
                    </a:p>
                    <a:p>
                      <a:r>
                        <a:rPr lang="sk-SK" sz="1800" b="0" dirty="0" smtClean="0"/>
                        <a:t>Odborná ambulancia </a:t>
                      </a:r>
                      <a:r>
                        <a:rPr lang="sk-SK" sz="1800" b="0" dirty="0" err="1" smtClean="0"/>
                        <a:t>onko-gynekologická</a:t>
                      </a:r>
                      <a:endParaRPr lang="sk-SK" sz="1800" b="0" dirty="0" smtClean="0"/>
                    </a:p>
                    <a:p>
                      <a:r>
                        <a:rPr lang="sk-SK" sz="1800" b="0" dirty="0" err="1" smtClean="0"/>
                        <a:t>Odb</a:t>
                      </a:r>
                      <a:r>
                        <a:rPr lang="sk-SK" sz="1800" b="0" dirty="0" smtClean="0"/>
                        <a:t>. ambulancia </a:t>
                      </a:r>
                      <a:r>
                        <a:rPr lang="sk-SK" sz="1800" b="0" dirty="0" err="1" smtClean="0"/>
                        <a:t>anesteziologická</a:t>
                      </a:r>
                      <a:r>
                        <a:rPr lang="sk-SK" sz="1800" b="0" dirty="0" smtClean="0"/>
                        <a:t> </a:t>
                      </a:r>
                    </a:p>
                    <a:p>
                      <a:r>
                        <a:rPr lang="sk-SK" sz="1800" b="0" dirty="0" smtClean="0"/>
                        <a:t>Odborná ambulancia </a:t>
                      </a:r>
                      <a:r>
                        <a:rPr lang="sk-SK" sz="1800" b="0" dirty="0" err="1" smtClean="0"/>
                        <a:t>algeziologická</a:t>
                      </a:r>
                      <a:endParaRPr lang="sk-SK" sz="1800" b="0" dirty="0" smtClean="0"/>
                    </a:p>
                    <a:p>
                      <a:endParaRPr lang="sk-SK" sz="1800" b="0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 err="1" smtClean="0"/>
                        <a:t>Urodynamická</a:t>
                      </a:r>
                      <a:r>
                        <a:rPr lang="sk-SK" sz="1800" b="0" dirty="0" smtClean="0"/>
                        <a:t> ambulancia</a:t>
                      </a:r>
                    </a:p>
                    <a:p>
                      <a:r>
                        <a:rPr lang="sk-SK" sz="1800" b="0" dirty="0" smtClean="0"/>
                        <a:t>Odborná ambulancia klinickej onkológie</a:t>
                      </a:r>
                    </a:p>
                    <a:p>
                      <a:r>
                        <a:rPr lang="sk-SK" sz="1800" b="0" dirty="0" smtClean="0"/>
                        <a:t>Odborná ambulancia hematologická I.</a:t>
                      </a:r>
                    </a:p>
                    <a:p>
                      <a:r>
                        <a:rPr lang="sk-SK" sz="1800" b="0" dirty="0" smtClean="0"/>
                        <a:t>Odborná ambulancia hematologická II.</a:t>
                      </a:r>
                    </a:p>
                    <a:p>
                      <a:r>
                        <a:rPr lang="sk-SK" sz="1800" b="0" dirty="0" smtClean="0"/>
                        <a:t>Odborná ambulancia urologická</a:t>
                      </a:r>
                    </a:p>
                    <a:p>
                      <a:r>
                        <a:rPr lang="sk-SK" sz="1800" b="0" dirty="0" smtClean="0"/>
                        <a:t>Odborná ambulancia </a:t>
                      </a:r>
                      <a:r>
                        <a:rPr lang="sk-SK" sz="1800" b="0" dirty="0" err="1" smtClean="0"/>
                        <a:t>andrologická</a:t>
                      </a:r>
                      <a:endParaRPr lang="sk-SK" sz="1800" b="0" dirty="0" smtClean="0"/>
                    </a:p>
                    <a:p>
                      <a:r>
                        <a:rPr lang="sk-SK" sz="1800" b="0" dirty="0" smtClean="0"/>
                        <a:t>Odborná </a:t>
                      </a:r>
                      <a:r>
                        <a:rPr lang="sk-SK" sz="1800" b="0" dirty="0" err="1" smtClean="0"/>
                        <a:t>amb</a:t>
                      </a:r>
                      <a:r>
                        <a:rPr lang="sk-SK" sz="1800" b="0" dirty="0" smtClean="0"/>
                        <a:t>. interná – kardiologická</a:t>
                      </a:r>
                    </a:p>
                    <a:p>
                      <a:r>
                        <a:rPr lang="sk-SK" sz="1800" b="0" dirty="0" smtClean="0"/>
                        <a:t>Všeobecná interná ambulancia</a:t>
                      </a:r>
                    </a:p>
                    <a:p>
                      <a:r>
                        <a:rPr lang="sk-SK" sz="1800" b="0" dirty="0" err="1" smtClean="0"/>
                        <a:t>Nefrologická</a:t>
                      </a:r>
                      <a:r>
                        <a:rPr lang="sk-SK" sz="1800" b="0" dirty="0" smtClean="0"/>
                        <a:t> ambulancia</a:t>
                      </a:r>
                    </a:p>
                    <a:p>
                      <a:r>
                        <a:rPr lang="sk-SK" sz="1800" b="0" dirty="0" smtClean="0"/>
                        <a:t>Imunologická ambulancia</a:t>
                      </a:r>
                    </a:p>
                    <a:p>
                      <a:r>
                        <a:rPr lang="sk-SK" sz="1800" b="0" dirty="0" err="1" smtClean="0"/>
                        <a:t>Sonografická</a:t>
                      </a:r>
                      <a:r>
                        <a:rPr lang="sk-SK" sz="1800" b="0" dirty="0" smtClean="0"/>
                        <a:t> ambulancia</a:t>
                      </a:r>
                    </a:p>
                    <a:p>
                      <a:r>
                        <a:rPr lang="sk-SK" sz="1800" b="0" dirty="0" smtClean="0"/>
                        <a:t>Odborná ambulancia </a:t>
                      </a:r>
                    </a:p>
                    <a:p>
                      <a:r>
                        <a:rPr lang="sk-SK" sz="1800" b="0" dirty="0" smtClean="0"/>
                        <a:t>Odborná ambulancia </a:t>
                      </a:r>
                      <a:r>
                        <a:rPr lang="sk-SK" sz="1800" b="0" dirty="0" err="1" smtClean="0"/>
                        <a:t>pneumológie</a:t>
                      </a:r>
                      <a:r>
                        <a:rPr lang="sk-SK" sz="1800" b="0" dirty="0" smtClean="0"/>
                        <a:t> a </a:t>
                      </a:r>
                      <a:r>
                        <a:rPr lang="sk-SK" sz="1800" b="0" dirty="0" err="1" smtClean="0"/>
                        <a:t>ftizeol</a:t>
                      </a:r>
                      <a:r>
                        <a:rPr lang="sk-SK" sz="1800" b="0" dirty="0" smtClean="0"/>
                        <a:t>.</a:t>
                      </a:r>
                    </a:p>
                    <a:p>
                      <a:r>
                        <a:rPr lang="sk-SK" sz="1800" b="0" dirty="0" smtClean="0"/>
                        <a:t>Špecializovaná ambulancia </a:t>
                      </a:r>
                      <a:r>
                        <a:rPr lang="sk-SK" sz="1800" b="0" dirty="0" err="1" smtClean="0"/>
                        <a:t>pneum</a:t>
                      </a:r>
                      <a:r>
                        <a:rPr lang="sk-SK" sz="1800" b="0" dirty="0" smtClean="0"/>
                        <a:t>. a ftizeológie </a:t>
                      </a:r>
                    </a:p>
                    <a:p>
                      <a:r>
                        <a:rPr lang="sk-SK" sz="1800" b="0" dirty="0" smtClean="0"/>
                        <a:t>Odborná ambulancia neurologická</a:t>
                      </a:r>
                    </a:p>
                    <a:p>
                      <a:r>
                        <a:rPr lang="sk-SK" sz="1800" b="0" dirty="0" smtClean="0"/>
                        <a:t>Odborná ambulancia ORL</a:t>
                      </a:r>
                    </a:p>
                    <a:p>
                      <a:r>
                        <a:rPr lang="sk-SK" sz="1800" b="0" dirty="0" smtClean="0"/>
                        <a:t>Odborná ambulancia očná</a:t>
                      </a:r>
                    </a:p>
                    <a:p>
                      <a:r>
                        <a:rPr lang="sk-SK" sz="1800" b="0" dirty="0" smtClean="0"/>
                        <a:t>Odborná ambulancia kožná</a:t>
                      </a:r>
                    </a:p>
                    <a:p>
                      <a:r>
                        <a:rPr lang="sk-SK" sz="1800" b="0" dirty="0" smtClean="0"/>
                        <a:t>Odborná ambulancia venerologická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344585"/>
            <a:ext cx="8312587" cy="1008380"/>
          </a:xfrm>
        </p:spPr>
        <p:txBody>
          <a:bodyPr/>
          <a:lstStyle/>
          <a:p>
            <a:r>
              <a:rPr lang="sk-SK" sz="4000" dirty="0" smtClean="0"/>
              <a:t>Ambulancie v Trnavskej nemocnici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276865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690" y="756287"/>
            <a:ext cx="8690121" cy="4998325"/>
          </a:xfrm>
        </p:spPr>
        <p:txBody>
          <a:bodyPr>
            <a:noAutofit/>
          </a:bodyPr>
          <a:lstStyle/>
          <a:p>
            <a:r>
              <a:rPr lang="en-US" sz="2800" dirty="0" err="1"/>
              <a:t>Až</a:t>
            </a:r>
            <a:r>
              <a:rPr lang="en-US" sz="2800" dirty="0"/>
              <a:t> do </a:t>
            </a:r>
            <a:r>
              <a:rPr lang="en-US" sz="2800" dirty="0" err="1"/>
              <a:t>rímskych</a:t>
            </a:r>
            <a:r>
              <a:rPr lang="en-US" sz="2800" dirty="0"/>
              <a:t> </a:t>
            </a:r>
            <a:r>
              <a:rPr lang="en-US" sz="2800" dirty="0" err="1"/>
              <a:t>čias</a:t>
            </a:r>
            <a:r>
              <a:rPr lang="en-US" sz="2800" dirty="0"/>
              <a:t> </a:t>
            </a:r>
            <a:r>
              <a:rPr lang="en-US" sz="2800" dirty="0" err="1"/>
              <a:t>starovek</a:t>
            </a:r>
            <a:r>
              <a:rPr lang="en-US" sz="2800" dirty="0"/>
              <a:t> </a:t>
            </a:r>
            <a:r>
              <a:rPr lang="en-US" sz="2800" dirty="0" err="1"/>
              <a:t>nepoznal</a:t>
            </a:r>
            <a:r>
              <a:rPr lang="en-US" sz="2800" dirty="0"/>
              <a:t> </a:t>
            </a:r>
            <a:r>
              <a:rPr lang="en-US" sz="2800" dirty="0" err="1"/>
              <a:t>nemocnice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err="1" smtClean="0"/>
              <a:t>Nemocní</a:t>
            </a:r>
            <a:r>
              <a:rPr lang="en-US" sz="2800" dirty="0" smtClean="0"/>
              <a:t> </a:t>
            </a:r>
            <a:r>
              <a:rPr lang="en-US" sz="2800" dirty="0" err="1"/>
              <a:t>boli</a:t>
            </a:r>
            <a:r>
              <a:rPr lang="en-US" sz="2800" dirty="0"/>
              <a:t> </a:t>
            </a:r>
            <a:r>
              <a:rPr lang="en-US" sz="2800" dirty="0" err="1"/>
              <a:t>liečení</a:t>
            </a:r>
            <a:r>
              <a:rPr lang="en-US" sz="2800" dirty="0"/>
              <a:t> </a:t>
            </a:r>
            <a:r>
              <a:rPr lang="en-US" sz="2800" dirty="0" err="1"/>
              <a:t>doma</a:t>
            </a:r>
            <a:r>
              <a:rPr lang="en-US" sz="2800" dirty="0"/>
              <a:t>, </a:t>
            </a:r>
            <a:r>
              <a:rPr lang="en-US" sz="2800" dirty="0" err="1"/>
              <a:t>prípadne</a:t>
            </a:r>
            <a:r>
              <a:rPr lang="en-US" sz="2800" dirty="0"/>
              <a:t> v dome </a:t>
            </a:r>
            <a:r>
              <a:rPr lang="en-US" sz="2800" dirty="0" err="1"/>
              <a:t>lekára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err="1" smtClean="0">
                <a:solidFill>
                  <a:srgbClr val="FFFF00"/>
                </a:solidFill>
              </a:rPr>
              <a:t>Asklepiá</a:t>
            </a:r>
            <a:r>
              <a:rPr lang="en-US" sz="2800" dirty="0" smtClean="0"/>
              <a:t> </a:t>
            </a:r>
            <a:r>
              <a:rPr lang="en-US" sz="2800" dirty="0" err="1"/>
              <a:t>boli</a:t>
            </a:r>
            <a:r>
              <a:rPr lang="en-US" sz="2800" dirty="0"/>
              <a:t> </a:t>
            </a:r>
            <a:r>
              <a:rPr lang="en-US" sz="2800" dirty="0" err="1"/>
              <a:t>skôr</a:t>
            </a:r>
            <a:r>
              <a:rPr lang="en-US" sz="2800" dirty="0"/>
              <a:t> </a:t>
            </a:r>
            <a:r>
              <a:rPr lang="en-US" sz="2800" dirty="0" err="1"/>
              <a:t>svätyňami</a:t>
            </a:r>
            <a:r>
              <a:rPr lang="en-US" sz="2800" dirty="0"/>
              <a:t>. </a:t>
            </a:r>
            <a:r>
              <a:rPr lang="en-US" sz="2800" dirty="0" err="1"/>
              <a:t>Najznámejšie</a:t>
            </a:r>
            <a:r>
              <a:rPr lang="en-US" sz="2800" dirty="0"/>
              <a:t> z </a:t>
            </a:r>
            <a:r>
              <a:rPr lang="en-US" sz="2800" dirty="0" err="1"/>
              <a:t>týchto</a:t>
            </a:r>
            <a:r>
              <a:rPr lang="en-US" sz="2800" dirty="0"/>
              <a:t> </a:t>
            </a:r>
            <a:r>
              <a:rPr lang="en-US" sz="2800" dirty="0" err="1"/>
              <a:t>liečební</a:t>
            </a:r>
            <a:r>
              <a:rPr lang="en-US" sz="2800" dirty="0"/>
              <a:t> je </a:t>
            </a:r>
            <a:r>
              <a:rPr lang="en-US" sz="2800" dirty="0" err="1"/>
              <a:t>asklepium</a:t>
            </a:r>
            <a:r>
              <a:rPr lang="en-US" sz="2800" dirty="0"/>
              <a:t> v </a:t>
            </a:r>
            <a:r>
              <a:rPr lang="en-US" sz="2800" dirty="0" err="1"/>
              <a:t>Epidaure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Peloponéze</a:t>
            </a:r>
            <a:r>
              <a:rPr lang="en-US" sz="2800" dirty="0"/>
              <a:t>, </a:t>
            </a:r>
            <a:r>
              <a:rPr lang="en-US" sz="2800" dirty="0" err="1"/>
              <a:t>kde</a:t>
            </a:r>
            <a:r>
              <a:rPr lang="en-US" sz="2800" dirty="0"/>
              <a:t> </a:t>
            </a:r>
            <a:r>
              <a:rPr lang="en-US" sz="2800" dirty="0" err="1"/>
              <a:t>tvorí</a:t>
            </a:r>
            <a:r>
              <a:rPr lang="en-US" sz="2800" dirty="0"/>
              <a:t> </a:t>
            </a:r>
            <a:r>
              <a:rPr lang="en-US" sz="2800" dirty="0" err="1"/>
              <a:t>súčasť</a:t>
            </a:r>
            <a:r>
              <a:rPr lang="en-US" sz="2800" dirty="0"/>
              <a:t> </a:t>
            </a:r>
            <a:r>
              <a:rPr lang="en-US" sz="2800" dirty="0" err="1"/>
              <a:t>veľkolepého</a:t>
            </a:r>
            <a:r>
              <a:rPr lang="en-US" sz="2800" dirty="0"/>
              <a:t> </a:t>
            </a:r>
            <a:r>
              <a:rPr lang="en-US" sz="2800" dirty="0" err="1"/>
              <a:t>súboru</a:t>
            </a:r>
            <a:r>
              <a:rPr lang="en-US" sz="2800" dirty="0"/>
              <a:t> </a:t>
            </a:r>
            <a:r>
              <a:rPr lang="en-US" sz="2800" dirty="0" err="1"/>
              <a:t>stavieb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err="1" smtClean="0"/>
              <a:t>Rimania</a:t>
            </a:r>
            <a:r>
              <a:rPr lang="en-US" sz="2800" dirty="0" smtClean="0"/>
              <a:t> </a:t>
            </a:r>
            <a:r>
              <a:rPr lang="en-US" sz="2800" dirty="0" err="1"/>
              <a:t>už</a:t>
            </a:r>
            <a:r>
              <a:rPr lang="en-US" sz="2800" dirty="0"/>
              <a:t> </a:t>
            </a:r>
            <a:r>
              <a:rPr lang="en-US" sz="2800" dirty="0" err="1"/>
              <a:t>vytvorili</a:t>
            </a:r>
            <a:r>
              <a:rPr lang="en-US" sz="2800" dirty="0"/>
              <a:t> </a:t>
            </a:r>
            <a:r>
              <a:rPr lang="en-US" sz="2800" dirty="0" err="1"/>
              <a:t>určitý</a:t>
            </a:r>
            <a:r>
              <a:rPr lang="en-US" sz="2800" dirty="0"/>
              <a:t> </a:t>
            </a:r>
            <a:r>
              <a:rPr lang="en-US" sz="2800" dirty="0" err="1"/>
              <a:t>náznak</a:t>
            </a:r>
            <a:r>
              <a:rPr lang="en-US" sz="2800" dirty="0"/>
              <a:t> </a:t>
            </a:r>
            <a:r>
              <a:rPr lang="en-US" sz="2800" dirty="0" err="1"/>
              <a:t>ústavného</a:t>
            </a:r>
            <a:r>
              <a:rPr lang="en-US" sz="2800" dirty="0"/>
              <a:t> </a:t>
            </a:r>
            <a:r>
              <a:rPr lang="en-US" sz="2800" dirty="0" err="1"/>
              <a:t>zariadenia</a:t>
            </a:r>
            <a:r>
              <a:rPr lang="en-US" sz="2800" dirty="0"/>
              <a:t>. </a:t>
            </a:r>
            <a:r>
              <a:rPr lang="en-US" sz="2800" dirty="0" err="1"/>
              <a:t>Boli</a:t>
            </a:r>
            <a:r>
              <a:rPr lang="en-US" sz="2800" dirty="0"/>
              <a:t> to </a:t>
            </a:r>
            <a:r>
              <a:rPr lang="en-US" sz="2800" dirty="0" err="1"/>
              <a:t>tzv</a:t>
            </a:r>
            <a:r>
              <a:rPr lang="en-US" sz="2800" dirty="0"/>
              <a:t>. </a:t>
            </a:r>
            <a:r>
              <a:rPr lang="en-US" sz="2800" dirty="0" err="1" smtClean="0">
                <a:solidFill>
                  <a:srgbClr val="FFFF00"/>
                </a:solidFill>
              </a:rPr>
              <a:t>valetudinária</a:t>
            </a:r>
            <a:r>
              <a:rPr lang="en-US" sz="2800" dirty="0" smtClean="0"/>
              <a:t> 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</a:t>
            </a:r>
            <a:r>
              <a:rPr lang="en-US" sz="2800" dirty="0" err="1"/>
              <a:t>dosiahli</a:t>
            </a:r>
            <a:r>
              <a:rPr lang="en-US" sz="2800" dirty="0"/>
              <a:t> </a:t>
            </a:r>
            <a:r>
              <a:rPr lang="en-US" sz="2800" dirty="0" err="1"/>
              <a:t>pomerne</a:t>
            </a:r>
            <a:r>
              <a:rPr lang="en-US" sz="2800" dirty="0"/>
              <a:t> </a:t>
            </a:r>
            <a:r>
              <a:rPr lang="en-US" sz="2800" dirty="0" err="1"/>
              <a:t>vysokú</a:t>
            </a:r>
            <a:r>
              <a:rPr lang="en-US" sz="2800" dirty="0"/>
              <a:t> </a:t>
            </a:r>
            <a:r>
              <a:rPr lang="en-US" sz="2800" dirty="0" err="1"/>
              <a:t>úroveň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rímskych</a:t>
            </a:r>
            <a:r>
              <a:rPr lang="en-US" sz="2800" dirty="0"/>
              <a:t> </a:t>
            </a:r>
            <a:r>
              <a:rPr lang="en-US" sz="2800" dirty="0" err="1"/>
              <a:t>vojenských</a:t>
            </a:r>
            <a:r>
              <a:rPr lang="en-US" sz="2800" dirty="0"/>
              <a:t> </a:t>
            </a:r>
            <a:r>
              <a:rPr lang="en-US" sz="2800" dirty="0" err="1"/>
              <a:t>táboroch</a:t>
            </a:r>
            <a:r>
              <a:rPr lang="en-US" sz="2800" dirty="0"/>
              <a:t>.</a:t>
            </a:r>
            <a:endParaRPr lang="sk-SK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90" y="6151923"/>
            <a:ext cx="8312587" cy="1008380"/>
          </a:xfrm>
        </p:spPr>
        <p:txBody>
          <a:bodyPr/>
          <a:lstStyle/>
          <a:p>
            <a:r>
              <a:rPr lang="sk-SK" dirty="0" smtClean="0"/>
              <a:t>Starovek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385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092393"/>
            <a:ext cx="8312587" cy="1008380"/>
          </a:xfrm>
        </p:spPr>
        <p:txBody>
          <a:bodyPr/>
          <a:lstStyle/>
          <a:p>
            <a:r>
              <a:rPr lang="sk-SK" dirty="0" err="1" smtClean="0"/>
              <a:t>Asklepion</a:t>
            </a:r>
            <a:r>
              <a:rPr lang="sk-SK" dirty="0" smtClean="0"/>
              <a:t> v ostrove Kos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15" y="145627"/>
            <a:ext cx="69850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7933" y="5377586"/>
            <a:ext cx="7211102" cy="1513011"/>
          </a:xfrm>
        </p:spPr>
        <p:txBody>
          <a:bodyPr/>
          <a:lstStyle/>
          <a:p>
            <a:r>
              <a:rPr lang="sk-SK" dirty="0" smtClean="0"/>
              <a:t>Znak pre medicínu v </a:t>
            </a:r>
            <a:r>
              <a:rPr lang="sk-SK" dirty="0" err="1" smtClean="0"/>
              <a:t>Asklepion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33" y="158748"/>
            <a:ext cx="5318389" cy="49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9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233" b="11233"/>
          <a:stretch>
            <a:fillRect/>
          </a:stretch>
        </p:blipFill>
        <p:spPr>
          <a:xfrm>
            <a:off x="247556" y="756287"/>
            <a:ext cx="6717242" cy="40335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Valetudinarium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00" y="5200619"/>
            <a:ext cx="37084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 ústavnej lekárskej starostlivosti v Európe môžeme hovoriť vlastne až pri nástupe kresťanstva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Ústavná lekárska starostlivosť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363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2615" y="647859"/>
            <a:ext cx="7612552" cy="491294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Ústavy boli zakladané v rámci náboženských akcií bohatých zakladateľov a takmer vždy boli zakladané pri kláštoroch. </a:t>
            </a:r>
          </a:p>
          <a:p>
            <a:r>
              <a:rPr lang="sk-SK" dirty="0" smtClean="0"/>
              <a:t>Ich názov </a:t>
            </a:r>
            <a:r>
              <a:rPr lang="sk-SK" dirty="0" err="1" smtClean="0"/>
              <a:t>hospicum</a:t>
            </a:r>
            <a:r>
              <a:rPr lang="sk-SK" dirty="0" smtClean="0"/>
              <a:t> , </a:t>
            </a:r>
            <a:r>
              <a:rPr lang="sk-SK" dirty="0" err="1" smtClean="0"/>
              <a:t>hospitalis</a:t>
            </a:r>
            <a:r>
              <a:rPr lang="sk-SK" dirty="0" smtClean="0"/>
              <a:t> etymologicky je odvodený z latinského slova </a:t>
            </a:r>
            <a:r>
              <a:rPr lang="sk-SK" dirty="0" err="1" smtClean="0"/>
              <a:t>hospes</a:t>
            </a:r>
            <a:r>
              <a:rPr lang="sk-SK" dirty="0" smtClean="0"/>
              <a:t> – hosť. Už i z toho slovného obsahu je zrejmé ,že </a:t>
            </a:r>
            <a:r>
              <a:rPr lang="sk-SK" dirty="0" err="1" smtClean="0"/>
              <a:t>nešlo</a:t>
            </a:r>
            <a:r>
              <a:rPr lang="sk-SK" dirty="0" smtClean="0"/>
              <a:t> len o ústav pre chorých ľudí, ale pre všetkých ľudí, ktorí strádali, opustených starcov, deti... </a:t>
            </a:r>
          </a:p>
          <a:p>
            <a:r>
              <a:rPr lang="sk-SK" dirty="0" smtClean="0"/>
              <a:t>Išlo vždy o charitatívne dôvody zakladania, liečenie nemocných nebolo ich hlavnou činnosťou.</a:t>
            </a:r>
          </a:p>
          <a:p>
            <a:r>
              <a:rPr lang="sk-SK" dirty="0" smtClean="0"/>
              <a:t>Stredoveké nemocnice spočiatku tvorili skromné stánky s jedným sálovým priestorom, neskôr sa stavali </a:t>
            </a:r>
            <a:r>
              <a:rPr lang="sk-SK" dirty="0" err="1" smtClean="0"/>
              <a:t>viacloďové</a:t>
            </a:r>
            <a:r>
              <a:rPr lang="sk-SK" dirty="0" smtClean="0"/>
              <a:t> sálové priestory podobné chrámovým priestorom. 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Stredovek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462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882217"/>
            <a:ext cx="8312587" cy="1008380"/>
          </a:xfrm>
        </p:spPr>
        <p:txBody>
          <a:bodyPr/>
          <a:lstStyle/>
          <a:p>
            <a:r>
              <a:rPr lang="sk-SK" dirty="0" smtClean="0"/>
              <a:t>Stredoveká nemocničná izba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58" y="108428"/>
            <a:ext cx="7377775" cy="47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1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318</TotalTime>
  <Words>1589</Words>
  <Application>Microsoft Macintosh PowerPoint</Application>
  <PresentationFormat>Custom</PresentationFormat>
  <Paragraphs>139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Martin_Trnava_prednasky</vt:lpstr>
      <vt:lpstr>Nemocničná starostlivosť </vt:lpstr>
      <vt:lpstr>Prehľad vývoja nemocníc </vt:lpstr>
      <vt:lpstr>Starovek</vt:lpstr>
      <vt:lpstr>Asklepion v ostrove Kos</vt:lpstr>
      <vt:lpstr>Znak pre medicínu v Asklepion</vt:lpstr>
      <vt:lpstr>Valetudinarium</vt:lpstr>
      <vt:lpstr>Ústavná lekárska starostlivosť</vt:lpstr>
      <vt:lpstr>Stredovek</vt:lpstr>
      <vt:lpstr>Stredoveká nemocničná izba</vt:lpstr>
      <vt:lpstr>Situovanie nemocníc v stredoveku</vt:lpstr>
      <vt:lpstr>Hôtel – Dieu v Paríži dnes a v 14.storočí</vt:lpstr>
      <vt:lpstr>Renesancia</vt:lpstr>
      <vt:lpstr>Nemocnica v období renesancie</vt:lpstr>
      <vt:lpstr>17.-18.storočie</vt:lpstr>
      <vt:lpstr>PowerPoint Presentation</vt:lpstr>
      <vt:lpstr>Vznik mestskej nemocnice v Trnave</vt:lpstr>
      <vt:lpstr>Druhá polovica XVIII. storočia </vt:lpstr>
      <vt:lpstr>Nemocnica v Trnave</vt:lpstr>
      <vt:lpstr>Začiatkom XX. storočia</vt:lpstr>
      <vt:lpstr>Prvé desaťročia nemocnice v Trnave </vt:lpstr>
      <vt:lpstr>Rakúsko - Maďarské vyrovnanie</vt:lpstr>
      <vt:lpstr>Rok 1879</vt:lpstr>
      <vt:lpstr>20. storočie</vt:lpstr>
      <vt:lpstr>Štátna oblastná nemocnica v roku 1948 </vt:lpstr>
      <vt:lpstr>Lôžka v Trnavskej nemocnici</vt:lpstr>
      <vt:lpstr>Ambulancie v Trnavskej nemocnici</vt:lpstr>
    </vt:vector>
  </TitlesOfParts>
  <Manager/>
  <Company>FZaSP TU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Nemocničná starostlivosť vývoj nemocníc</dc:title>
  <dc:subject>prezentácia Organizácia I</dc:subject>
  <dc:creator>Martin Rusnák</dc:creator>
  <cp:keywords/>
  <dc:description/>
  <cp:lastModifiedBy>Martin Rusnák</cp:lastModifiedBy>
  <cp:revision>51</cp:revision>
  <dcterms:created xsi:type="dcterms:W3CDTF">2012-03-23T08:51:40Z</dcterms:created>
  <dcterms:modified xsi:type="dcterms:W3CDTF">2012-11-03T09:32:54Z</dcterms:modified>
  <cp:category>PPTX</cp:category>
</cp:coreProperties>
</file>