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98" r:id="rId2"/>
    <p:sldId id="299" r:id="rId3"/>
    <p:sldId id="297" r:id="rId4"/>
    <p:sldId id="278" r:id="rId5"/>
    <p:sldId id="279" r:id="rId6"/>
    <p:sldId id="258" r:id="rId7"/>
    <p:sldId id="257" r:id="rId8"/>
    <p:sldId id="303" r:id="rId9"/>
    <p:sldId id="305" r:id="rId10"/>
    <p:sldId id="304" r:id="rId11"/>
    <p:sldId id="306" r:id="rId12"/>
    <p:sldId id="30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8" r:id="rId21"/>
    <p:sldId id="290" r:id="rId22"/>
    <p:sldId id="291" r:id="rId23"/>
    <p:sldId id="292" r:id="rId24"/>
    <p:sldId id="293" r:id="rId25"/>
    <p:sldId id="294" r:id="rId26"/>
    <p:sldId id="302" r:id="rId27"/>
    <p:sldId id="300" r:id="rId28"/>
    <p:sldId id="296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04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1" y="3214776"/>
            <a:ext cx="457200" cy="92409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2"/>
            <a:ext cx="2133600" cy="5181600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1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8"/>
            <a:ext cx="457200" cy="9056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323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9" y="658369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1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1" y="661977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6" indent="0">
              <a:buNone/>
              <a:defRPr sz="1600" b="1"/>
            </a:lvl5pPr>
            <a:lvl6pPr marL="2285807" indent="0">
              <a:buNone/>
              <a:defRPr sz="1600" b="1"/>
            </a:lvl6pPr>
            <a:lvl7pPr marL="2742969" indent="0">
              <a:buNone/>
              <a:defRPr sz="1600" b="1"/>
            </a:lvl7pPr>
            <a:lvl8pPr marL="3200131" indent="0">
              <a:buNone/>
              <a:defRPr sz="1600" b="1"/>
            </a:lvl8pPr>
            <a:lvl9pPr marL="3657292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1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0977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6" indent="0">
              <a:buNone/>
              <a:defRPr sz="2000"/>
            </a:lvl5pPr>
            <a:lvl6pPr marL="2285807" indent="0">
              <a:buNone/>
              <a:defRPr sz="2000"/>
            </a:lvl6pPr>
            <a:lvl7pPr marL="2742969" indent="0">
              <a:buNone/>
              <a:defRPr sz="2000"/>
            </a:lvl7pPr>
            <a:lvl8pPr marL="3200131" indent="0">
              <a:buNone/>
              <a:defRPr sz="2000"/>
            </a:lvl8pPr>
            <a:lvl9pPr marL="3657292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1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6" indent="0">
              <a:buNone/>
              <a:defRPr sz="900"/>
            </a:lvl5pPr>
            <a:lvl6pPr marL="2285807" indent="0">
              <a:buNone/>
              <a:defRPr sz="900"/>
            </a:lvl6pPr>
            <a:lvl7pPr marL="2742969" indent="0">
              <a:buNone/>
              <a:defRPr sz="900"/>
            </a:lvl7pPr>
            <a:lvl8pPr marL="3200131" indent="0">
              <a:buNone/>
              <a:defRPr sz="900"/>
            </a:lvl8pPr>
            <a:lvl9pPr marL="3657292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82330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6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5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7" rIns="91432" bIns="4571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32" tIns="45717" rIns="91432" bIns="45717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2"/>
            <a:ext cx="6096000" cy="3657599"/>
          </a:xfrm>
          <a:prstGeom prst="rect">
            <a:avLst/>
          </a:prstGeom>
        </p:spPr>
        <p:txBody>
          <a:bodyPr vert="horz" lIns="91432" tIns="45717" rIns="91432" bIns="45717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9"/>
            <a:ext cx="2133600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099E595-041F-47BB-84CB-799472A933AC}" type="datetimeFigureOut">
              <a:rPr lang="sk-SK" smtClean="0"/>
              <a:t>3.5.2014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9"/>
            <a:ext cx="4572000" cy="365125"/>
          </a:xfrm>
          <a:prstGeom prst="rect">
            <a:avLst/>
          </a:prstGeom>
        </p:spPr>
        <p:txBody>
          <a:bodyPr vert="horz" lIns="91432" tIns="45717" rIns="91432" bIns="45717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1" y="5842001"/>
            <a:ext cx="2133600" cy="304800"/>
          </a:xfrm>
          <a:prstGeom prst="rect">
            <a:avLst/>
          </a:prstGeom>
        </p:spPr>
        <p:txBody>
          <a:bodyPr vert="horz" lIns="91432" tIns="45717" rIns="91432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498B2C8-46A3-4A81-A15B-DD0F3D8851C7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23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297" indent="-256010" algn="l" defTabSz="914323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26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75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485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78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794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092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388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401" indent="-256010" algn="l" defTabSz="914323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6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9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1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7240" y="404664"/>
            <a:ext cx="7543800" cy="2736304"/>
          </a:xfrm>
        </p:spPr>
        <p:txBody>
          <a:bodyPr/>
          <a:lstStyle/>
          <a:p>
            <a:pPr algn="ctr"/>
            <a:r>
              <a:rPr lang="sk-SK" b="1" dirty="0" smtClean="0"/>
              <a:t>Epidemiologická služba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701581"/>
          </a:xfrm>
        </p:spPr>
        <p:txBody>
          <a:bodyPr>
            <a:noAutofit/>
          </a:bodyPr>
          <a:lstStyle/>
          <a:p>
            <a:r>
              <a:rPr lang="sk-SK" sz="2400" dirty="0" smtClean="0"/>
              <a:t>Bc. Michaela </a:t>
            </a:r>
            <a:r>
              <a:rPr lang="sk-SK" sz="2400" dirty="0" err="1" smtClean="0"/>
              <a:t>Surmanová</a:t>
            </a:r>
            <a:endParaRPr lang="sk-SK" sz="2400" dirty="0" smtClean="0"/>
          </a:p>
          <a:p>
            <a:r>
              <a:rPr lang="sk-SK" sz="2400" dirty="0" smtClean="0"/>
              <a:t>Bc. Paulína </a:t>
            </a:r>
            <a:r>
              <a:rPr lang="sk-SK" sz="2400" dirty="0" err="1" smtClean="0"/>
              <a:t>Vidiová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0910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27584" y="260648"/>
            <a:ext cx="7402016" cy="4608512"/>
          </a:xfrm>
        </p:spPr>
        <p:txBody>
          <a:bodyPr>
            <a:normAutofit/>
          </a:bodyPr>
          <a:lstStyle/>
          <a:p>
            <a:r>
              <a:rPr lang="sk-SK" dirty="0"/>
              <a:t>Úrad verejného zdravotníctva Slovenskej republiky </a:t>
            </a:r>
            <a:r>
              <a:rPr lang="sk-SK" dirty="0" smtClean="0"/>
              <a:t>je nadriadeným </a:t>
            </a:r>
            <a:r>
              <a:rPr lang="sk-SK" dirty="0"/>
              <a:t>služobným úradom Regionálneho úradu verejného zdravotníctva </a:t>
            </a:r>
            <a:endParaRPr lang="sk-SK" dirty="0" smtClean="0"/>
          </a:p>
          <a:p>
            <a:pPr marL="18287" indent="0">
              <a:buNone/>
            </a:pPr>
            <a:endParaRPr lang="sk-SK" dirty="0" smtClean="0"/>
          </a:p>
          <a:p>
            <a:r>
              <a:rPr lang="sk-SK" dirty="0" smtClean="0"/>
              <a:t>ÚVZ </a:t>
            </a:r>
            <a:r>
              <a:rPr lang="sk-SK" dirty="0"/>
              <a:t>SR riadi, kontroluje a koordinuje výkon štátnej správy </a:t>
            </a:r>
            <a:r>
              <a:rPr lang="sk-SK" dirty="0" smtClean="0"/>
              <a:t>uskutočňovaný</a:t>
            </a:r>
          </a:p>
          <a:p>
            <a:pPr marL="18287" indent="0">
              <a:buNone/>
            </a:pPr>
            <a:endParaRPr lang="sk-SK" dirty="0" smtClean="0"/>
          </a:p>
          <a:p>
            <a:r>
              <a:rPr lang="sk-SK" dirty="0" smtClean="0"/>
              <a:t>RÚVZ </a:t>
            </a:r>
            <a:r>
              <a:rPr lang="sk-SK" dirty="0"/>
              <a:t>je rozpočtová organizácia štátu s právnou subjektivitou, finančnými </a:t>
            </a:r>
            <a:r>
              <a:rPr lang="sk-SK" dirty="0" smtClean="0"/>
              <a:t>vzťahmi </a:t>
            </a:r>
            <a:r>
              <a:rPr lang="sk-SK" dirty="0"/>
              <a:t>zapojená na rozpočet ministerstva zdravotníctva.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5301208"/>
            <a:ext cx="7543800" cy="1296144"/>
          </a:xfrm>
        </p:spPr>
        <p:txBody>
          <a:bodyPr/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Vzťah k Úradu verejného zdravotníctva SR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017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755576" y="404664"/>
            <a:ext cx="7474024" cy="518457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effectLst/>
              </a:rPr>
              <a:t>Zabezpečuje </a:t>
            </a:r>
            <a:r>
              <a:rPr lang="sk-SK" b="1" dirty="0">
                <a:effectLst/>
              </a:rPr>
              <a:t>plnenie úloh podľa zákona 355/2007 Z.z. </a:t>
            </a:r>
          </a:p>
          <a:p>
            <a:r>
              <a:rPr lang="sk-SK" dirty="0" smtClean="0">
                <a:effectLst/>
              </a:rPr>
              <a:t>Sleduje </a:t>
            </a:r>
            <a:r>
              <a:rPr lang="sk-SK" dirty="0">
                <a:effectLst/>
              </a:rPr>
              <a:t>infekčné choroby a analyzuje epidemiologickú situáciu, vykonáva </a:t>
            </a:r>
            <a:r>
              <a:rPr lang="sk-SK" dirty="0" err="1" smtClean="0">
                <a:effectLst/>
              </a:rPr>
              <a:t>surveillance</a:t>
            </a:r>
            <a:r>
              <a:rPr lang="sk-SK" dirty="0" smtClean="0">
                <a:effectLst/>
              </a:rPr>
              <a:t> </a:t>
            </a:r>
            <a:r>
              <a:rPr lang="sk-SK" dirty="0">
                <a:effectLst/>
              </a:rPr>
              <a:t>všetkých sledovaných </a:t>
            </a:r>
            <a:r>
              <a:rPr lang="sk-SK" dirty="0" smtClean="0">
                <a:effectLst/>
              </a:rPr>
              <a:t>nákaz</a:t>
            </a:r>
            <a:endParaRPr lang="sk-SK" dirty="0">
              <a:effectLst/>
            </a:endParaRPr>
          </a:p>
          <a:p>
            <a:r>
              <a:rPr lang="sk-SK" dirty="0">
                <a:effectLst/>
              </a:rPr>
              <a:t>Plánuje, spracováva, organizuje, riadi a koordinuje represívne </a:t>
            </a:r>
            <a:r>
              <a:rPr lang="sk-SK" dirty="0" err="1">
                <a:effectLst/>
              </a:rPr>
              <a:t>protiepidemické</a:t>
            </a:r>
            <a:r>
              <a:rPr lang="sk-SK" dirty="0">
                <a:effectLst/>
              </a:rPr>
              <a:t> opatrenia </a:t>
            </a: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Podieľa </a:t>
            </a:r>
            <a:r>
              <a:rPr lang="sk-SK" dirty="0">
                <a:effectLst/>
              </a:rPr>
              <a:t>sa na metodickom a odbornom vedení zdravotníckych zariadení a </a:t>
            </a:r>
            <a:r>
              <a:rPr lang="sk-SK" dirty="0" smtClean="0">
                <a:effectLst/>
              </a:rPr>
              <a:t>pracovníkov </a:t>
            </a:r>
            <a:r>
              <a:rPr lang="sk-SK" dirty="0">
                <a:effectLst/>
              </a:rPr>
              <a:t>na úseku hygieny, dezinfekcie , sterilizácie a opatrení proti prenosným </a:t>
            </a:r>
            <a:r>
              <a:rPr lang="sk-SK" dirty="0" smtClean="0">
                <a:effectLst/>
              </a:rPr>
              <a:t>ochoreniam </a:t>
            </a:r>
            <a:r>
              <a:rPr lang="sk-SK" dirty="0">
                <a:effectLst/>
              </a:rPr>
              <a:t>v zdravotníckych zariadeniach na území okresu, vykonáva analýzy hlásených </a:t>
            </a:r>
            <a:r>
              <a:rPr lang="sk-SK" dirty="0" err="1" smtClean="0">
                <a:effectLst/>
              </a:rPr>
              <a:t>nozokomiálnych</a:t>
            </a:r>
            <a:r>
              <a:rPr lang="sk-SK" dirty="0" smtClean="0">
                <a:effectLst/>
              </a:rPr>
              <a:t> </a:t>
            </a:r>
            <a:r>
              <a:rPr lang="sk-SK" dirty="0">
                <a:effectLst/>
              </a:rPr>
              <a:t>nákaz a navrhuje opatrenia na zabránenie ich ďalšieho šírenia. </a:t>
            </a:r>
            <a:endParaRPr lang="sk-SK" dirty="0" smtClean="0">
              <a:effectLst/>
            </a:endParaRPr>
          </a:p>
          <a:p>
            <a:r>
              <a:rPr lang="sk-SK" dirty="0" smtClean="0">
                <a:effectLst/>
              </a:rPr>
              <a:t>Vykonáva </a:t>
            </a:r>
            <a:r>
              <a:rPr lang="sk-SK" dirty="0">
                <a:effectLst/>
              </a:rPr>
              <a:t>konzultačnú </a:t>
            </a:r>
            <a:r>
              <a:rPr lang="sk-SK" dirty="0" smtClean="0">
                <a:effectLst/>
              </a:rPr>
              <a:t>činnosť </a:t>
            </a:r>
            <a:r>
              <a:rPr lang="sk-SK" dirty="0">
                <a:effectLst/>
              </a:rPr>
              <a:t>v rámci svojej odbornosti, sleduje zdravotný </a:t>
            </a:r>
            <a:r>
              <a:rPr lang="sk-SK" dirty="0" smtClean="0">
                <a:effectLst/>
              </a:rPr>
              <a:t>stav populácie </a:t>
            </a:r>
            <a:r>
              <a:rPr lang="sk-SK" dirty="0">
                <a:effectLst/>
              </a:rPr>
              <a:t>a vykonáva výchovu ku zdraviu.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5517232"/>
            <a:ext cx="7543800" cy="914400"/>
          </a:xfrm>
        </p:spPr>
        <p:txBody>
          <a:bodyPr/>
          <a:lstStyle/>
          <a:p>
            <a:r>
              <a:rPr lang="sk-SK" dirty="0" smtClean="0"/>
              <a:t>Oddelenie epidemiológie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160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5472608"/>
          </a:xfrm>
        </p:spPr>
        <p:txBody>
          <a:bodyPr>
            <a:normAutofit/>
          </a:bodyPr>
          <a:lstStyle/>
          <a:p>
            <a:r>
              <a:rPr lang="sk-SK" sz="2400" dirty="0" smtClean="0">
                <a:effectLst/>
              </a:rPr>
              <a:t>EL  </a:t>
            </a:r>
            <a:r>
              <a:rPr lang="sk-SK" sz="2400" dirty="0">
                <a:effectLst/>
              </a:rPr>
              <a:t>spol. s.r.o. AKREDITOVANÉ SKÚŠOBNÉ LABORATÓRIÁ</a:t>
            </a:r>
            <a:endParaRPr lang="sk-SK" sz="2400" b="1" dirty="0">
              <a:effectLst/>
            </a:endParaRPr>
          </a:p>
          <a:p>
            <a:r>
              <a:rPr lang="sk-SK" sz="2400" dirty="0">
                <a:effectLst/>
              </a:rPr>
              <a:t>Laboratórium pre výskum diabetu a DIABGENE </a:t>
            </a:r>
          </a:p>
          <a:p>
            <a:r>
              <a:rPr lang="sk-SK" sz="2400" dirty="0">
                <a:effectLst/>
              </a:rPr>
              <a:t>Oddelenie epidemiológie, hygieny, veterinárneho zabezpečenia a laboratórnej diagnostiky (Vojenská nemocnica v Ružomberku) </a:t>
            </a:r>
          </a:p>
          <a:p>
            <a:r>
              <a:rPr lang="sk-SK" sz="2400" dirty="0">
                <a:effectLst/>
              </a:rPr>
              <a:t>Národné referenčné centrum pre </a:t>
            </a:r>
            <a:r>
              <a:rPr lang="sk-SK" sz="2400" dirty="0" err="1">
                <a:effectLst/>
              </a:rPr>
              <a:t>toxoplazmózu</a:t>
            </a:r>
            <a:r>
              <a:rPr lang="sk-SK" sz="2400" dirty="0">
                <a:effectLst/>
              </a:rPr>
              <a:t> ( Banská Bystrica)</a:t>
            </a:r>
          </a:p>
          <a:p>
            <a:r>
              <a:rPr lang="sk-SK" sz="2400" dirty="0">
                <a:effectLst/>
              </a:rPr>
              <a:t>NRC pre prevenciu HIV/AIDS</a:t>
            </a:r>
          </a:p>
          <a:p>
            <a:r>
              <a:rPr lang="sk-SK" sz="2400" dirty="0">
                <a:effectLst/>
              </a:rPr>
              <a:t>Národné referenčné centrum pre </a:t>
            </a:r>
            <a:r>
              <a:rPr lang="sk-SK" sz="2400" dirty="0" err="1">
                <a:effectLst/>
              </a:rPr>
              <a:t>pneumokokové</a:t>
            </a:r>
            <a:r>
              <a:rPr lang="sk-SK" sz="2400" dirty="0">
                <a:effectLst/>
              </a:rPr>
              <a:t> nákazy</a:t>
            </a:r>
          </a:p>
          <a:p>
            <a:r>
              <a:rPr lang="sk-SK" sz="2400" dirty="0">
                <a:effectLst/>
              </a:rPr>
              <a:t>Centrálne laboratórium v Košiciach (</a:t>
            </a:r>
            <a:r>
              <a:rPr lang="sk-SK" sz="2400" dirty="0" err="1">
                <a:effectLst/>
              </a:rPr>
              <a:t>Medirex</a:t>
            </a:r>
            <a:r>
              <a:rPr lang="sk-SK" sz="2400" dirty="0">
                <a:effectLst/>
              </a:rPr>
              <a:t> </a:t>
            </a:r>
            <a:r>
              <a:rPr lang="sk-SK" sz="2400" dirty="0" err="1">
                <a:effectLst/>
              </a:rPr>
              <a:t>Group</a:t>
            </a:r>
            <a:r>
              <a:rPr lang="sk-SK" sz="2400" dirty="0">
                <a:effectLst/>
              </a:rPr>
              <a:t>) </a:t>
            </a:r>
          </a:p>
          <a:p>
            <a:r>
              <a:rPr lang="sk-SK" sz="2400" dirty="0">
                <a:effectLst/>
              </a:rPr>
              <a:t>Národné referenčné centrum pre chrípku (Bratislava</a:t>
            </a:r>
            <a:r>
              <a:rPr lang="sk-SK" sz="2400" dirty="0" smtClean="0">
                <a:effectLst/>
              </a:rPr>
              <a:t>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5733256"/>
            <a:ext cx="7543800" cy="914400"/>
          </a:xfrm>
        </p:spPr>
        <p:txBody>
          <a:bodyPr/>
          <a:lstStyle/>
          <a:p>
            <a:r>
              <a:rPr lang="sk-SK" sz="3200" dirty="0" smtClean="0"/>
              <a:t>Laboratória </a:t>
            </a:r>
            <a:r>
              <a:rPr lang="sk-SK" sz="3200" dirty="0"/>
              <a:t>epidemiológie na Slovensku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82320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332656"/>
            <a:ext cx="7992888" cy="5112568"/>
          </a:xfrm>
        </p:spPr>
        <p:txBody>
          <a:bodyPr>
            <a:normAutofit fontScale="40000" lnSpcReduction="20000"/>
          </a:bodyPr>
          <a:lstStyle/>
          <a:p>
            <a:r>
              <a:rPr lang="sk-SK" sz="5500" dirty="0">
                <a:latin typeface="+mj-lt"/>
                <a:cs typeface="Times New Roman" pitchFamily="18" charset="0"/>
              </a:rPr>
              <a:t>základom je epidemiologická metóda práce pozostávajúca z pozorovania, zberu údajov,  analýzy, interpretácie výsledkov, navrhovania opatrení a vyhodnocovania efektívnosti </a:t>
            </a:r>
            <a:r>
              <a:rPr lang="sk-SK" sz="5500" dirty="0" smtClean="0">
                <a:latin typeface="+mj-lt"/>
                <a:cs typeface="Times New Roman" pitchFamily="18" charset="0"/>
              </a:rPr>
              <a:t>opatrení</a:t>
            </a:r>
            <a:endParaRPr lang="sk-SK" sz="5500" dirty="0">
              <a:latin typeface="+mj-lt"/>
              <a:cs typeface="Times New Roman" pitchFamily="18" charset="0"/>
            </a:endParaRPr>
          </a:p>
          <a:p>
            <a:r>
              <a:rPr lang="sk-SK" sz="5500" dirty="0">
                <a:latin typeface="+mj-lt"/>
                <a:cs typeface="Times New Roman" pitchFamily="18" charset="0"/>
              </a:rPr>
              <a:t>monitoring a modelovanie výskytu a šírenia </a:t>
            </a:r>
            <a:r>
              <a:rPr lang="sk-SK" sz="5500" dirty="0" smtClean="0">
                <a:latin typeface="+mj-lt"/>
                <a:cs typeface="Times New Roman" pitchFamily="18" charset="0"/>
              </a:rPr>
              <a:t>chorôb</a:t>
            </a:r>
            <a:endParaRPr lang="sk-SK" sz="5500" dirty="0">
              <a:latin typeface="+mj-lt"/>
              <a:cs typeface="Times New Roman" pitchFamily="18" charset="0"/>
            </a:endParaRPr>
          </a:p>
          <a:p>
            <a:r>
              <a:rPr lang="sk-SK" sz="5500" dirty="0">
                <a:latin typeface="+mj-lt"/>
                <a:cs typeface="Times New Roman" pitchFamily="18" charset="0"/>
              </a:rPr>
              <a:t>epidemiologická </a:t>
            </a:r>
            <a:r>
              <a:rPr lang="sk-SK" sz="5500" dirty="0" err="1" smtClean="0">
                <a:latin typeface="+mj-lt"/>
                <a:cs typeface="Times New Roman" pitchFamily="18" charset="0"/>
              </a:rPr>
              <a:t>surveillance</a:t>
            </a:r>
            <a:r>
              <a:rPr lang="sk-SK" sz="5500" dirty="0" smtClean="0">
                <a:latin typeface="+mj-lt"/>
                <a:cs typeface="Times New Roman" pitchFamily="18" charset="0"/>
              </a:rPr>
              <a:t>, </a:t>
            </a:r>
            <a:r>
              <a:rPr lang="sk-SK" sz="5500" dirty="0">
                <a:latin typeface="+mj-lt"/>
                <a:cs typeface="Times New Roman" pitchFamily="18" charset="0"/>
              </a:rPr>
              <a:t>prinášajúca návrhy na opatrenia, účinnú kontrolu a argumenty pre rozhodovaciu </a:t>
            </a:r>
            <a:r>
              <a:rPr lang="sk-SK" sz="5500" dirty="0" smtClean="0">
                <a:latin typeface="+mj-lt"/>
                <a:cs typeface="Times New Roman" pitchFamily="18" charset="0"/>
              </a:rPr>
              <a:t>činnosť</a:t>
            </a:r>
            <a:endParaRPr lang="sk-SK" sz="5500" dirty="0">
              <a:latin typeface="+mj-lt"/>
              <a:cs typeface="Times New Roman" pitchFamily="18" charset="0"/>
            </a:endParaRPr>
          </a:p>
          <a:p>
            <a:r>
              <a:rPr lang="sk-SK" sz="5500" dirty="0">
                <a:latin typeface="+mj-lt"/>
                <a:cs typeface="Times New Roman" pitchFamily="18" charset="0"/>
              </a:rPr>
              <a:t>štátny zdravotný dozor v problematike prenosných chorôb vrátane nemocničných </a:t>
            </a:r>
            <a:r>
              <a:rPr lang="sk-SK" sz="5500" dirty="0" smtClean="0">
                <a:latin typeface="+mj-lt"/>
                <a:cs typeface="Times New Roman" pitchFamily="18" charset="0"/>
              </a:rPr>
              <a:t>nákaz</a:t>
            </a:r>
            <a:endParaRPr lang="sk-SK" sz="5500" dirty="0">
              <a:latin typeface="+mj-lt"/>
              <a:cs typeface="Times New Roman" pitchFamily="18" charset="0"/>
            </a:endParaRPr>
          </a:p>
          <a:p>
            <a:r>
              <a:rPr lang="sk-SK" sz="5500" dirty="0" smtClean="0">
                <a:latin typeface="+mj-lt"/>
                <a:cs typeface="Times New Roman" pitchFamily="18" charset="0"/>
              </a:rPr>
              <a:t>vybrané </a:t>
            </a:r>
            <a:r>
              <a:rPr lang="sk-SK" sz="5500" dirty="0">
                <a:latin typeface="+mj-lt"/>
                <a:cs typeface="Times New Roman" pitchFamily="18" charset="0"/>
              </a:rPr>
              <a:t>metódy sociológie a psychológie pre hodnotenie projektov a programov týkajúcich sa výskytu chorôb, ich príčin a efektívnosti </a:t>
            </a:r>
            <a:r>
              <a:rPr lang="sk-SK" sz="5500" dirty="0" smtClean="0">
                <a:latin typeface="+mj-lt"/>
                <a:cs typeface="Times New Roman" pitchFamily="18" charset="0"/>
              </a:rPr>
              <a:t>opatrení </a:t>
            </a:r>
            <a:endParaRPr lang="sk-SK" sz="5500" dirty="0">
              <a:latin typeface="+mj-lt"/>
              <a:cs typeface="Times New Roman" pitchFamily="18" charset="0"/>
            </a:endParaRPr>
          </a:p>
          <a:p>
            <a:r>
              <a:rPr lang="sk-SK" sz="5500" dirty="0">
                <a:latin typeface="+mj-lt"/>
                <a:cs typeface="Times New Roman" pitchFamily="18" charset="0"/>
              </a:rPr>
              <a:t>intervenčné metódy založené na medicínskych faktoch (</a:t>
            </a:r>
            <a:r>
              <a:rPr lang="sk-SK" sz="5500" dirty="0" err="1">
                <a:latin typeface="+mj-lt"/>
                <a:cs typeface="Times New Roman" pitchFamily="18" charset="0"/>
              </a:rPr>
              <a:t>Evidence</a:t>
            </a:r>
            <a:r>
              <a:rPr lang="sk-SK" sz="5500" dirty="0">
                <a:latin typeface="+mj-lt"/>
                <a:cs typeface="Times New Roman" pitchFamily="18" charset="0"/>
              </a:rPr>
              <a:t> </a:t>
            </a:r>
            <a:r>
              <a:rPr lang="sk-SK" sz="5500" dirty="0" err="1">
                <a:latin typeface="+mj-lt"/>
                <a:cs typeface="Times New Roman" pitchFamily="18" charset="0"/>
              </a:rPr>
              <a:t>based</a:t>
            </a:r>
            <a:r>
              <a:rPr lang="sk-SK" sz="5500" dirty="0">
                <a:latin typeface="+mj-lt"/>
                <a:cs typeface="Times New Roman" pitchFamily="18" charset="0"/>
              </a:rPr>
              <a:t> </a:t>
            </a:r>
            <a:r>
              <a:rPr lang="sk-SK" sz="5500" dirty="0" err="1">
                <a:latin typeface="+mj-lt"/>
                <a:cs typeface="Times New Roman" pitchFamily="18" charset="0"/>
              </a:rPr>
              <a:t>intervention</a:t>
            </a:r>
            <a:r>
              <a:rPr lang="sk-SK" sz="5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5445224"/>
            <a:ext cx="7543800" cy="1008112"/>
          </a:xfrm>
        </p:spPr>
        <p:txBody>
          <a:bodyPr/>
          <a:lstStyle/>
          <a:p>
            <a:r>
              <a:rPr lang="sk-SK" dirty="0" smtClean="0"/>
              <a:t>Metódy práce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8165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760640"/>
          </a:xfrm>
        </p:spPr>
        <p:txBody>
          <a:bodyPr>
            <a:normAutofit fontScale="92500" lnSpcReduction="10000"/>
          </a:bodyPr>
          <a:lstStyle/>
          <a:p>
            <a:r>
              <a:rPr lang="sk-SK" sz="2600" dirty="0">
                <a:latin typeface="+mj-lt"/>
                <a:cs typeface="Times New Roman" pitchFamily="18" charset="0"/>
              </a:rPr>
              <a:t>Odbor epidemiológie pri plnení svojich úloh úzko spolupracuje najmä s: 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odbormi a oddeleniami hygieny, preventívneho pracovného lekárstva, podpory zdravia a informatiky úradov verejného zdravotníctva, odbormi a oddeleniami epidemiológie verejného zdravotníctva iných rezortov,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 medicínskymi preventívnymi, klinickými a laboratórnymi odbormi,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 Štatistickým úradom SR, Národným centrom zdravotníckych informácií,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registrami, </a:t>
            </a:r>
            <a:r>
              <a:rPr lang="sk-SK" sz="2600" dirty="0">
                <a:latin typeface="+mj-lt"/>
                <a:cs typeface="Times New Roman" pitchFamily="18" charset="0"/>
              </a:rPr>
              <a:t>demografickou štatistikou, špecialistami veterinárneho lekárstva, inými medicínskymi a nemedicínskymi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odbormi</a:t>
            </a:r>
          </a:p>
          <a:p>
            <a:r>
              <a:rPr lang="sk-SK" sz="2600" dirty="0" smtClean="0">
                <a:latin typeface="+mj-lt"/>
                <a:cs typeface="Times New Roman" pitchFamily="18" charset="0"/>
              </a:rPr>
              <a:t>zdravotnými </a:t>
            </a:r>
            <a:r>
              <a:rPr lang="sk-SK" sz="2600" dirty="0">
                <a:latin typeface="+mj-lt"/>
                <a:cs typeface="Times New Roman" pitchFamily="18" charset="0"/>
              </a:rPr>
              <a:t>poisťovňami, sociálnou poisťovňou, miestnymi samosprávami,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 </a:t>
            </a:r>
            <a:r>
              <a:rPr lang="sk-SK" sz="2600" dirty="0">
                <a:latin typeface="+mj-lt"/>
                <a:cs typeface="Times New Roman" pitchFamily="18" charset="0"/>
              </a:rPr>
              <a:t>ministerstvami v SR,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 medzinárodnými organizáciami –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WHO, </a:t>
            </a:r>
            <a:r>
              <a:rPr lang="sk-SK" sz="2600" dirty="0">
                <a:latin typeface="+mj-lt"/>
                <a:cs typeface="Times New Roman" pitchFamily="18" charset="0"/>
              </a:rPr>
              <a:t>ECDC, EK a i.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5373216"/>
            <a:ext cx="8712968" cy="1152128"/>
          </a:xfrm>
        </p:spPr>
        <p:txBody>
          <a:bodyPr/>
          <a:lstStyle/>
          <a:p>
            <a:r>
              <a:rPr lang="sk-SK" dirty="0" smtClean="0"/>
              <a:t>Spolupráca epidemiológov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3332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115616" y="188640"/>
            <a:ext cx="7848872" cy="5256584"/>
          </a:xfrm>
        </p:spPr>
        <p:txBody>
          <a:bodyPr>
            <a:normAutofit/>
          </a:bodyPr>
          <a:lstStyle/>
          <a:p>
            <a:pPr lvl="0"/>
            <a:r>
              <a:rPr lang="sk-SK" sz="2600" dirty="0">
                <a:latin typeface="+mj-lt"/>
                <a:cs typeface="Times New Roman" pitchFamily="18" charset="0"/>
              </a:rPr>
              <a:t>P</a:t>
            </a:r>
            <a:r>
              <a:rPr lang="sk-SK" sz="2600" dirty="0" smtClean="0">
                <a:latin typeface="+mj-lt"/>
                <a:cs typeface="Times New Roman" pitchFamily="18" charset="0"/>
              </a:rPr>
              <a:t>lnenie </a:t>
            </a:r>
            <a:r>
              <a:rPr lang="sk-SK" sz="2600" dirty="0">
                <a:latin typeface="+mj-lt"/>
                <a:cs typeface="Times New Roman" pitchFamily="18" charset="0"/>
              </a:rPr>
              <a:t>úloh, ktoré vyplývajú zo zákona NR SR č. 355/2007 Z. z. o ochrane, podpore a rozvoji verejného zdravia </a:t>
            </a:r>
          </a:p>
          <a:p>
            <a:pPr lvl="0"/>
            <a:r>
              <a:rPr lang="sk-SK" sz="2600" dirty="0" smtClean="0">
                <a:latin typeface="+mj-lt"/>
                <a:cs typeface="Times New Roman" pitchFamily="18" charset="0"/>
              </a:rPr>
              <a:t>Kontrolu v</a:t>
            </a:r>
            <a:r>
              <a:rPr lang="sk-SK" sz="2600" dirty="0">
                <a:latin typeface="+mj-lt"/>
                <a:cs typeface="Times New Roman" pitchFamily="18" charset="0"/>
              </a:rPr>
              <a:t> oblasti zdravotníctva na úseku epidemiológie infekčných ochorení,</a:t>
            </a:r>
          </a:p>
          <a:p>
            <a:pPr lvl="0"/>
            <a:r>
              <a:rPr lang="sk-SK" sz="2600" dirty="0">
                <a:latin typeface="+mj-lt"/>
                <a:cs typeface="Times New Roman" pitchFamily="18" charset="0"/>
              </a:rPr>
              <a:t>K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oordináciu </a:t>
            </a:r>
            <a:r>
              <a:rPr lang="sk-SK" sz="2600" dirty="0" err="1">
                <a:latin typeface="+mj-lt"/>
                <a:cs typeface="Times New Roman" pitchFamily="18" charset="0"/>
              </a:rPr>
              <a:t>Imunizačného</a:t>
            </a:r>
            <a:r>
              <a:rPr lang="sk-SK" sz="2600" dirty="0">
                <a:latin typeface="+mj-lt"/>
                <a:cs typeface="Times New Roman" pitchFamily="18" charset="0"/>
              </a:rPr>
              <a:t> programu populácie SR s odporúčaniami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WHO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pPr lvl="0"/>
            <a:r>
              <a:rPr lang="sk-SK" sz="2600" dirty="0">
                <a:latin typeface="+mj-lt"/>
                <a:cs typeface="Times New Roman" pitchFamily="18" charset="0"/>
              </a:rPr>
              <a:t>K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oordináciu </a:t>
            </a:r>
            <a:r>
              <a:rPr lang="sk-SK" sz="2600" dirty="0">
                <a:latin typeface="+mj-lt"/>
                <a:cs typeface="Times New Roman" pitchFamily="18" charset="0"/>
              </a:rPr>
              <a:t>komplexnej celoslovenskej </a:t>
            </a:r>
            <a:r>
              <a:rPr lang="sk-SK" sz="2600" dirty="0" err="1">
                <a:latin typeface="+mj-lt"/>
                <a:cs typeface="Times New Roman" pitchFamily="18" charset="0"/>
              </a:rPr>
              <a:t>surveillance</a:t>
            </a:r>
            <a:r>
              <a:rPr lang="sk-SK" sz="2600" dirty="0">
                <a:latin typeface="+mj-lt"/>
                <a:cs typeface="Times New Roman" pitchFamily="18" charset="0"/>
              </a:rPr>
              <a:t> infekčných ochorení </a:t>
            </a:r>
          </a:p>
          <a:p>
            <a:pPr lvl="0"/>
            <a:r>
              <a:rPr lang="sk-SK" sz="2600" dirty="0" smtClean="0">
                <a:latin typeface="+mj-lt"/>
                <a:cs typeface="Times New Roman" pitchFamily="18" charset="0"/>
              </a:rPr>
              <a:t>Opatrenia </a:t>
            </a:r>
            <a:r>
              <a:rPr lang="sk-SK" sz="2600" dirty="0">
                <a:latin typeface="+mj-lt"/>
                <a:cs typeface="Times New Roman" pitchFamily="18" charset="0"/>
              </a:rPr>
              <a:t>pri mimoriadnych epidemiologických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situáciách</a:t>
            </a:r>
            <a:endParaRPr lang="sk-SK" sz="2600" dirty="0">
              <a:latin typeface="+mj-lt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5229200"/>
            <a:ext cx="8784976" cy="1432520"/>
          </a:xfrm>
        </p:spPr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Odbor EPI zabezpečuje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99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260648"/>
            <a:ext cx="7704856" cy="6264696"/>
          </a:xfrm>
        </p:spPr>
        <p:txBody>
          <a:bodyPr>
            <a:normAutofit/>
          </a:bodyPr>
          <a:lstStyle/>
          <a:p>
            <a:pPr lvl="0"/>
            <a:r>
              <a:rPr lang="sk-SK" sz="2800" dirty="0" smtClean="0">
                <a:cs typeface="Times New Roman" pitchFamily="18" charset="0"/>
              </a:rPr>
              <a:t>Zabezpečuje </a:t>
            </a:r>
            <a:r>
              <a:rPr lang="sk-SK" sz="2800" dirty="0">
                <a:cs typeface="Times New Roman" pitchFamily="18" charset="0"/>
              </a:rPr>
              <a:t>pravidelné sledovanie a týždenné vyhodnocovanie výskytu mimoriadnych epidemiologických situácií v SR a napojenie SR na európsky systém rýchleho varovania a odpovede (</a:t>
            </a:r>
            <a:r>
              <a:rPr lang="sk-SK" sz="2800" dirty="0" smtClean="0">
                <a:cs typeface="Times New Roman" pitchFamily="18" charset="0"/>
              </a:rPr>
              <a:t>EWRS)</a:t>
            </a:r>
            <a:endParaRPr lang="sk-SK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ripravuje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návrhy stratégie očkovania, očkovacích schém a  postupov v súlade s odporúčaniami 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WHO </a:t>
            </a:r>
          </a:p>
          <a:p>
            <a:pPr lvl="0"/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Vyhodnocuje 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úroveň </a:t>
            </a:r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zaočkovanosti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v </a:t>
            </a:r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57632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332656"/>
            <a:ext cx="8280920" cy="5184576"/>
          </a:xfrm>
        </p:spPr>
        <p:txBody>
          <a:bodyPr>
            <a:normAutofit/>
          </a:bodyPr>
          <a:lstStyle/>
          <a:p>
            <a:r>
              <a:rPr lang="sk-SK" sz="3100" dirty="0">
                <a:latin typeface="+mj-lt"/>
                <a:cs typeface="Times New Roman" pitchFamily="18" charset="0"/>
              </a:rPr>
              <a:t>Zákon č. 355/2007 Z. z. o ochrane, podpore a rozvoji verejného zdravia a o zmene a doplnení niektorých zákonov</a:t>
            </a:r>
          </a:p>
          <a:p>
            <a:r>
              <a:rPr lang="sk-SK" sz="3100" dirty="0">
                <a:latin typeface="+mj-lt"/>
                <a:cs typeface="Times New Roman" pitchFamily="18" charset="0"/>
              </a:rPr>
              <a:t>Vyhláška MZ SR č. 553/2007 Z. z., ktorou sa ustanovujú podrobnosti o požiadavkách na prevádzku zdravotníckych zariadení z hľadiska ochrany zdravia</a:t>
            </a:r>
          </a:p>
          <a:p>
            <a:r>
              <a:rPr lang="sk-SK" sz="3100" dirty="0">
                <a:latin typeface="+mj-lt"/>
                <a:cs typeface="Times New Roman" pitchFamily="18" charset="0"/>
              </a:rPr>
              <a:t>Vyhláška MZ SR č. 585/2008 Z. z., ktorou sa ustanovujú podrobnosti o prevencii a kontrole prenosných ochorení</a:t>
            </a:r>
          </a:p>
          <a:p>
            <a:pPr marL="18287" indent="0"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40960" cy="1008112"/>
          </a:xfrm>
        </p:spPr>
        <p:txBody>
          <a:bodyPr/>
          <a:lstStyle/>
          <a:p>
            <a:r>
              <a:rPr lang="sk-SK" dirty="0" smtClean="0"/>
              <a:t>Legislatíva v epidemiológii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854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4896544"/>
          </a:xfrm>
        </p:spPr>
        <p:txBody>
          <a:bodyPr>
            <a:normAutofit/>
          </a:bodyPr>
          <a:lstStyle/>
          <a:p>
            <a:r>
              <a:rPr lang="sk-SK" sz="2900" dirty="0">
                <a:latin typeface="+mj-lt"/>
                <a:cs typeface="Times New Roman" pitchFamily="18" charset="0"/>
              </a:rPr>
              <a:t>Rozhodnutie číslo 1082/2013/EÚ Európskeho parlamentu a rady z 22. októbra 2013 o závažných cezhraničných ohrozeniach zdravia, ktorým sa zrušuje rozhodnutie Č. 2119/98/ES</a:t>
            </a:r>
          </a:p>
          <a:p>
            <a:r>
              <a:rPr lang="sk-SK" sz="2900" dirty="0">
                <a:latin typeface="+mj-lt"/>
                <a:cs typeface="Times New Roman" pitchFamily="18" charset="0"/>
              </a:rPr>
              <a:t>Rozhodnutie číslo 4016/2000/57/EC Európskeho parlamentu a rady z 22.12.1999 o systéme rýchleho varovania a schopnosti reakcie pri prevencii a kontrole prenosných ochorení v súlade s Rozhodnutím </a:t>
            </a:r>
            <a:r>
              <a:rPr lang="sk-SK" sz="2900" dirty="0" smtClean="0">
                <a:latin typeface="+mj-lt"/>
                <a:cs typeface="Times New Roman" pitchFamily="18" charset="0"/>
              </a:rPr>
              <a:t>2119/98/EC</a:t>
            </a:r>
            <a:endParaRPr lang="sk-SK" sz="2900" dirty="0">
              <a:latin typeface="+mj-lt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5517232"/>
            <a:ext cx="8712968" cy="936104"/>
          </a:xfrm>
        </p:spPr>
        <p:txBody>
          <a:bodyPr/>
          <a:lstStyle/>
          <a:p>
            <a:r>
              <a:rPr lang="sk-SK" dirty="0" smtClean="0"/>
              <a:t>Legislatíva v EU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5005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908720"/>
            <a:ext cx="8280920" cy="4752528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+mj-lt"/>
                <a:cs typeface="Times New Roman" pitchFamily="18" charset="0"/>
              </a:rPr>
              <a:t>Podľa zákona 355/2007 o ochrane, podpore a rozvoji verejného zdravia majú všetci lekári prvého kontaktu (pediatri, lekári pre dospelých) povinnosť hlásiť výskyt prenosných ochorení epidemiológovi územne príslušného Regionálneho úradu verejného zdravotníctva</a:t>
            </a:r>
          </a:p>
          <a:p>
            <a:r>
              <a:rPr lang="sk-SK" sz="2800" dirty="0" smtClean="0">
                <a:latin typeface="+mj-lt"/>
                <a:cs typeface="Times New Roman" pitchFamily="18" charset="0"/>
              </a:rPr>
              <a:t>Výskyt </a:t>
            </a:r>
            <a:r>
              <a:rPr lang="sk-SK" sz="2800" dirty="0">
                <a:latin typeface="+mj-lt"/>
                <a:cs typeface="Times New Roman" pitchFamily="18" charset="0"/>
              </a:rPr>
              <a:t>akútnych respiračných ochorení  a chrípky sa hlási hromadne raz týždenne, ostatné prenosné ochorenia sa hlásia individuálne a </a:t>
            </a:r>
            <a:r>
              <a:rPr lang="sk-SK" sz="2800" dirty="0" smtClean="0">
                <a:latin typeface="+mj-lt"/>
                <a:cs typeface="Times New Roman" pitchFamily="18" charset="0"/>
              </a:rPr>
              <a:t>priebežne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5589240"/>
            <a:ext cx="1922552" cy="936104"/>
          </a:xfrm>
        </p:spPr>
        <p:txBody>
          <a:bodyPr/>
          <a:lstStyle/>
          <a:p>
            <a:r>
              <a:rPr lang="sk-SK" dirty="0" smtClean="0"/>
              <a:t>EPIS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907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99592" y="685802"/>
            <a:ext cx="7920880" cy="3247254"/>
          </a:xfrm>
        </p:spPr>
        <p:txBody>
          <a:bodyPr/>
          <a:lstStyle/>
          <a:p>
            <a:r>
              <a:rPr lang="sk-SK" sz="2400" dirty="0" smtClean="0"/>
              <a:t>Činnosť a ciele odboru epidemiológie</a:t>
            </a:r>
          </a:p>
          <a:p>
            <a:r>
              <a:rPr lang="sk-SK" sz="2400" dirty="0" smtClean="0"/>
              <a:t>Legislatíva</a:t>
            </a:r>
          </a:p>
          <a:p>
            <a:r>
              <a:rPr lang="sk-SK" sz="2400" dirty="0" smtClean="0"/>
              <a:t>EPIS</a:t>
            </a:r>
          </a:p>
          <a:p>
            <a:r>
              <a:rPr lang="sk-SK" sz="2400" dirty="0" smtClean="0"/>
              <a:t>ECDC</a:t>
            </a:r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852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88640"/>
            <a:ext cx="8424936" cy="5688632"/>
          </a:xfrm>
        </p:spPr>
        <p:txBody>
          <a:bodyPr>
            <a:noAutofit/>
          </a:bodyPr>
          <a:lstStyle/>
          <a:p>
            <a:r>
              <a:rPr lang="sk-SK" sz="2600" dirty="0" smtClean="0">
                <a:latin typeface="+mj-lt"/>
                <a:cs typeface="Times New Roman" pitchFamily="18" charset="0"/>
              </a:rPr>
              <a:t>zrýchlenie </a:t>
            </a:r>
            <a:r>
              <a:rPr lang="sk-SK" sz="2600" dirty="0">
                <a:latin typeface="+mj-lt"/>
                <a:cs typeface="Times New Roman" pitchFamily="18" charset="0"/>
              </a:rPr>
              <a:t>spätnej informovanosti sprístupnením aktuálnych informácií o výskyte infekčných ochorení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vytváranie registra prenosných ochorení a iných relevantných informácií na webovej stránke pre laickú i odbornú verejnosť</a:t>
            </a:r>
          </a:p>
          <a:p>
            <a:r>
              <a:rPr lang="sk-SK" sz="2600" dirty="0">
                <a:latin typeface="+mj-lt"/>
                <a:cs typeface="Times New Roman" pitchFamily="18" charset="0"/>
              </a:rPr>
              <a:t>zrýchlenie a skvalitnenie rozpoznania zvýšeného výskytu prenosných ochorení na národnej úrovni</a:t>
            </a:r>
          </a:p>
          <a:p>
            <a:r>
              <a:rPr lang="sk-SK" sz="2400" dirty="0" smtClean="0">
                <a:latin typeface="+mj-lt"/>
                <a:cs typeface="Times New Roman" pitchFamily="18" charset="0"/>
              </a:rPr>
              <a:t>Najväčším </a:t>
            </a:r>
            <a:r>
              <a:rPr lang="sk-SK" sz="2400" dirty="0">
                <a:latin typeface="+mj-lt"/>
                <a:cs typeface="Times New Roman" pitchFamily="18" charset="0"/>
              </a:rPr>
              <a:t>prínosom EPISU je </a:t>
            </a:r>
            <a:r>
              <a:rPr lang="sk-SK" sz="2400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posilnenie </a:t>
            </a:r>
            <a:r>
              <a:rPr lang="sk-SK" sz="2400" dirty="0" smtClean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schopnosti </a:t>
            </a:r>
            <a:r>
              <a:rPr lang="sk-SK" sz="2400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pracovníkov verejného zdravotníctva </a:t>
            </a:r>
            <a:r>
              <a:rPr lang="sk-SK" sz="2400" dirty="0">
                <a:latin typeface="+mj-lt"/>
                <a:cs typeface="Times New Roman" pitchFamily="18" charset="0"/>
              </a:rPr>
              <a:t>– odborov epidemiológie v oblasti kontroly prenosných chorôb, manažmentu epidémií a mimoriadnych situácií, najmä s ohľadom na včasné prijímanie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opatrení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5805264"/>
            <a:ext cx="8136904" cy="864096"/>
          </a:xfrm>
        </p:spPr>
        <p:txBody>
          <a:bodyPr/>
          <a:lstStyle/>
          <a:p>
            <a:pPr algn="ctr"/>
            <a:r>
              <a:rPr lang="sk-SK" dirty="0" smtClean="0"/>
              <a:t>Hlavné úlohy </a:t>
            </a:r>
            <a:r>
              <a:rPr lang="sk-SK" dirty="0" smtClean="0"/>
              <a:t>EPIS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8406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040560"/>
          </a:xfrm>
        </p:spPr>
        <p:txBody>
          <a:bodyPr>
            <a:normAutofit/>
          </a:bodyPr>
          <a:lstStyle/>
          <a:p>
            <a:pPr marL="342900" indent="-342900"/>
            <a:r>
              <a:rPr lang="sk-SK" sz="2400" dirty="0" smtClean="0">
                <a:latin typeface="+mj-lt"/>
                <a:cs typeface="Times New Roman" pitchFamily="18" charset="0"/>
              </a:rPr>
              <a:t>Okamžitý </a:t>
            </a:r>
            <a:r>
              <a:rPr lang="sk-SK" sz="2400" dirty="0">
                <a:latin typeface="+mj-lt"/>
                <a:cs typeface="Times New Roman" pitchFamily="18" charset="0"/>
              </a:rPr>
              <a:t>prehľad o výskyte hlásených prenosných ochorení na Slovensku, ako aj v jednotlivých regiónoch </a:t>
            </a:r>
          </a:p>
          <a:p>
            <a:pPr marL="342900" indent="-342900"/>
            <a:r>
              <a:rPr lang="sk-SK" sz="2400" dirty="0" smtClean="0">
                <a:latin typeface="+mj-lt"/>
                <a:cs typeface="Times New Roman" pitchFamily="18" charset="0"/>
              </a:rPr>
              <a:t> </a:t>
            </a:r>
            <a:r>
              <a:rPr lang="sk-SK" sz="2400" dirty="0">
                <a:latin typeface="+mj-lt"/>
                <a:cs typeface="Times New Roman" pitchFamily="18" charset="0"/>
              </a:rPr>
              <a:t>Evidencia manažmentu jednotlivých prípadov a ohnísk epidémií prenosných ochorení (kontrola kvality práce)</a:t>
            </a:r>
          </a:p>
          <a:p>
            <a:pPr marL="342900" indent="-342900"/>
            <a:r>
              <a:rPr lang="sk-SK" sz="2400" dirty="0" smtClean="0">
                <a:latin typeface="+mj-lt"/>
                <a:cs typeface="Times New Roman" pitchFamily="18" charset="0"/>
              </a:rPr>
              <a:t>Analýza </a:t>
            </a:r>
            <a:r>
              <a:rPr lang="sk-SK" sz="2400" dirty="0">
                <a:latin typeface="+mj-lt"/>
                <a:cs typeface="Times New Roman" pitchFamily="18" charset="0"/>
              </a:rPr>
              <a:t>údajov o výskyte a príčinách výskytu prenosných chorôb v SR za posledných 10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rokov</a:t>
            </a:r>
          </a:p>
          <a:p>
            <a:pPr marL="342900" indent="-342900"/>
            <a:r>
              <a:rPr lang="sk-SK" sz="2400" dirty="0" smtClean="0">
                <a:latin typeface="+mj-lt"/>
                <a:cs typeface="Times New Roman" pitchFamily="18" charset="0"/>
              </a:rPr>
              <a:t>Systém </a:t>
            </a:r>
            <a:r>
              <a:rPr lang="sk-SK" sz="2400" dirty="0">
                <a:latin typeface="+mj-lt"/>
                <a:cs typeface="Times New Roman" pitchFamily="18" charset="0"/>
              </a:rPr>
              <a:t>rýchleho varovania o mimoriadnych situáciách zverejňuje okamžite všetky správy pre všetkých jeho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užívateľov</a:t>
            </a:r>
            <a:endParaRPr lang="sk-SK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5733256"/>
            <a:ext cx="7543800" cy="864096"/>
          </a:xfrm>
        </p:spPr>
        <p:txBody>
          <a:bodyPr/>
          <a:lstStyle/>
          <a:p>
            <a:r>
              <a:rPr lang="sk-SK" dirty="0" smtClean="0"/>
              <a:t>Prínosy </a:t>
            </a:r>
            <a:r>
              <a:rPr lang="sk-SK" dirty="0" smtClean="0"/>
              <a:t>EPIS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2989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260648"/>
            <a:ext cx="8064896" cy="6336704"/>
          </a:xfrm>
        </p:spPr>
        <p:txBody>
          <a:bodyPr>
            <a:normAutofit/>
          </a:bodyPr>
          <a:lstStyle/>
          <a:p>
            <a:pPr marL="342900" indent="-34290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400" dirty="0">
                <a:latin typeface="+mj-lt"/>
                <a:cs typeface="Times New Roman" pitchFamily="18" charset="0"/>
              </a:rPr>
              <a:t>Nový systém zberu a spracovania údajov o chrípke a akútnych respiračných ochoreniach (ARO) spĺňa požiadavky špecializovanej siete EÚ pre </a:t>
            </a:r>
            <a:r>
              <a:rPr lang="sk-SK" sz="2400" dirty="0" err="1">
                <a:latin typeface="+mj-lt"/>
                <a:cs typeface="Times New Roman" pitchFamily="18" charset="0"/>
              </a:rPr>
              <a:t>surveillance</a:t>
            </a:r>
            <a:r>
              <a:rPr lang="sk-SK" sz="2400" dirty="0">
                <a:latin typeface="+mj-lt"/>
                <a:cs typeface="Times New Roman" pitchFamily="18" charset="0"/>
              </a:rPr>
              <a:t> chrípky</a:t>
            </a:r>
          </a:p>
          <a:p>
            <a:pPr marL="342900" indent="-342900"/>
            <a:r>
              <a:rPr lang="sk-SK" sz="2400" dirty="0" smtClean="0">
                <a:latin typeface="+mj-lt"/>
                <a:cs typeface="Times New Roman" pitchFamily="18" charset="0"/>
              </a:rPr>
              <a:t>Systém </a:t>
            </a:r>
            <a:r>
              <a:rPr lang="sk-SK" sz="2400" dirty="0">
                <a:latin typeface="+mj-lt"/>
                <a:cs typeface="Times New Roman" pitchFamily="18" charset="0"/>
              </a:rPr>
              <a:t>je otvorený pre elektronické hlásenie výskytu prenosného ochorenia a hromadného výskytu chrípky a ARO poskytovateľmi zdravotnej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starostlivosti</a:t>
            </a:r>
            <a:endParaRPr lang="sk-SK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250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976664" cy="5713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252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563888" y="685802"/>
            <a:ext cx="5256584" cy="46154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sz="2400" dirty="0">
                <a:effectLst/>
                <a:latin typeface="+mj-lt"/>
                <a:cs typeface="Times New Roman" pitchFamily="18" charset="0"/>
              </a:rPr>
              <a:t>Európske centrum pre prevenciu a kontrolu chorôb (ECDC) bolo založené v roku 2005. Patrí do štruktúr EÚ s cieľom posilniť európsku obranyschopnosť proti </a:t>
            </a:r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infekčným 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chorobám. Sídli v Štokholme, Švédsko.</a:t>
            </a:r>
          </a:p>
          <a:p>
            <a:pPr marL="0" indent="0" algn="just">
              <a:buNone/>
            </a:pPr>
            <a:r>
              <a:rPr lang="sk-SK" sz="2400" dirty="0">
                <a:effectLst/>
                <a:latin typeface="+mj-lt"/>
                <a:cs typeface="Times New Roman" pitchFamily="18" charset="0"/>
              </a:rPr>
              <a:t> </a:t>
            </a:r>
          </a:p>
          <a:p>
            <a:pPr algn="just"/>
            <a:r>
              <a:rPr lang="sk-SK" sz="2400" dirty="0">
                <a:effectLst/>
                <a:latin typeface="+mj-lt"/>
                <a:cs typeface="Times New Roman" pitchFamily="18" charset="0"/>
              </a:rPr>
              <a:t>V roku 2010 Správna rada ECDC rozhodla vymenovať jeden príslušný orgán v každom členskom štáte, aby koordinoval všetky oficiálne vzťahy medzi ECDC a členskými </a:t>
            </a:r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štátmi. Úrad 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verejného zdravotníctva SR sa stal koordinačným orgánom pre ECDC za Slovenskú republiku</a:t>
            </a:r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.</a:t>
            </a:r>
            <a:endParaRPr lang="sk-SK" sz="2400" b="1" dirty="0">
              <a:effectLst/>
              <a:latin typeface="+mj-lt"/>
            </a:endParaRPr>
          </a:p>
          <a:p>
            <a:pPr marL="18287" indent="0">
              <a:buNone/>
            </a:pPr>
            <a:endParaRPr lang="sk-SK" dirty="0">
              <a:latin typeface="+mj-lt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5517232"/>
            <a:ext cx="8640960" cy="1152128"/>
          </a:xfrm>
        </p:spPr>
        <p:txBody>
          <a:bodyPr/>
          <a:lstStyle/>
          <a:p>
            <a:r>
              <a:rPr lang="sk-SK" sz="4400" dirty="0" err="1">
                <a:cs typeface="Times New Roman" pitchFamily="18" charset="0"/>
              </a:rPr>
              <a:t>European</a:t>
            </a:r>
            <a:r>
              <a:rPr lang="sk-SK" sz="4400" dirty="0">
                <a:cs typeface="Times New Roman" pitchFamily="18" charset="0"/>
              </a:rPr>
              <a:t> Centre </a:t>
            </a:r>
            <a:r>
              <a:rPr lang="sk-SK" sz="4400" dirty="0" err="1">
                <a:cs typeface="Times New Roman" pitchFamily="18" charset="0"/>
              </a:rPr>
              <a:t>for</a:t>
            </a:r>
            <a:r>
              <a:rPr lang="sk-SK" sz="4400" dirty="0">
                <a:cs typeface="Times New Roman" pitchFamily="18" charset="0"/>
              </a:rPr>
              <a:t> </a:t>
            </a:r>
            <a:r>
              <a:rPr lang="sk-SK" sz="4400" dirty="0" err="1">
                <a:cs typeface="Times New Roman" pitchFamily="18" charset="0"/>
              </a:rPr>
              <a:t>Disease</a:t>
            </a:r>
            <a:r>
              <a:rPr lang="sk-SK" sz="4400" dirty="0">
                <a:cs typeface="Times New Roman" pitchFamily="18" charset="0"/>
              </a:rPr>
              <a:t> </a:t>
            </a:r>
            <a:r>
              <a:rPr lang="sk-SK" sz="4400" dirty="0" err="1">
                <a:cs typeface="Times New Roman" pitchFamily="18" charset="0"/>
              </a:rPr>
              <a:t>Prevention</a:t>
            </a:r>
            <a:r>
              <a:rPr lang="sk-SK" sz="4400" dirty="0">
                <a:cs typeface="Times New Roman" pitchFamily="18" charset="0"/>
              </a:rPr>
              <a:t> and </a:t>
            </a:r>
            <a:r>
              <a:rPr lang="sk-SK" sz="4400" dirty="0" err="1">
                <a:cs typeface="Times New Roman" pitchFamily="18" charset="0"/>
              </a:rPr>
              <a:t>Control</a:t>
            </a:r>
            <a:endParaRPr lang="sk-SK" sz="4400" dirty="0">
              <a:cs typeface="Times New Roman" pitchFamily="18" charset="0"/>
            </a:endParaRPr>
          </a:p>
        </p:txBody>
      </p:sp>
      <p:pic>
        <p:nvPicPr>
          <p:cNvPr id="4" name="Picture 3" descr="ec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40732"/>
            <a:ext cx="210834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583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27584" y="332656"/>
            <a:ext cx="7920880" cy="5400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sk-SK" sz="2600" dirty="0">
                <a:latin typeface="+mj-lt"/>
                <a:cs typeface="Times New Roman" pitchFamily="18" charset="0"/>
              </a:rPr>
              <a:t>V</a:t>
            </a:r>
            <a:r>
              <a:rPr lang="sk-SK" sz="2600" dirty="0" smtClean="0">
                <a:latin typeface="+mj-lt"/>
                <a:cs typeface="Times New Roman" pitchFamily="18" charset="0"/>
              </a:rPr>
              <a:t>yhľadávať</a:t>
            </a:r>
            <a:r>
              <a:rPr lang="sk-SK" sz="2600" dirty="0">
                <a:latin typeface="+mj-lt"/>
                <a:cs typeface="Times New Roman" pitchFamily="18" charset="0"/>
              </a:rPr>
              <a:t>, zhromažďovať, triediť, hodnotiť a šíriť vedecké a technické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údaje.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sk-SK" sz="2600" dirty="0">
                <a:latin typeface="+mj-lt"/>
                <a:cs typeface="Times New Roman" pitchFamily="18" charset="0"/>
              </a:rPr>
              <a:t>P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oskytovať </a:t>
            </a:r>
            <a:r>
              <a:rPr lang="sk-SK" sz="2600" dirty="0">
                <a:latin typeface="+mj-lt"/>
                <a:cs typeface="Times New Roman" pitchFamily="18" charset="0"/>
              </a:rPr>
              <a:t>vedecké poradenstvo a vedecko-technickú pomoc vrátane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vzdelávania.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sk-SK" sz="2600" dirty="0">
                <a:latin typeface="+mj-lt"/>
                <a:cs typeface="Times New Roman" pitchFamily="18" charset="0"/>
              </a:rPr>
              <a:t>P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oskytovať </a:t>
            </a:r>
            <a:r>
              <a:rPr lang="sk-SK" sz="2600" dirty="0">
                <a:latin typeface="+mj-lt"/>
                <a:cs typeface="Times New Roman" pitchFamily="18" charset="0"/>
              </a:rPr>
              <a:t>včasné informácie Európskej komisii, členským štátom, agentúram Spoločenstva a medzinárodným organizáciám pôsobiacim v oblasti verejného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zdravia.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sk-SK" sz="2600" dirty="0">
                <a:latin typeface="+mj-lt"/>
                <a:cs typeface="Times New Roman" pitchFamily="18" charset="0"/>
              </a:rPr>
              <a:t>K</a:t>
            </a:r>
            <a:r>
              <a:rPr lang="sk-SK" sz="2600" dirty="0" smtClean="0">
                <a:latin typeface="+mj-lt"/>
                <a:cs typeface="Times New Roman" pitchFamily="18" charset="0"/>
              </a:rPr>
              <a:t>oordinovať </a:t>
            </a:r>
            <a:r>
              <a:rPr lang="sk-SK" sz="2600" dirty="0">
                <a:latin typeface="+mj-lt"/>
                <a:cs typeface="Times New Roman" pitchFamily="18" charset="0"/>
              </a:rPr>
              <a:t>vytváranie európskych sietí subjektov pôsobiacich v rámci poslania ECDC, vrátane sietí vznikajúcich z aktivít verejného zdravia podporované Európskou komisiou a špecializované siete</a:t>
            </a:r>
            <a:r>
              <a:rPr lang="sk-SK" sz="2600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 </a:t>
            </a:r>
            <a:r>
              <a:rPr lang="sk-SK" sz="2600" dirty="0" err="1" smtClean="0">
                <a:latin typeface="+mj-lt"/>
                <a:cs typeface="Times New Roman" pitchFamily="18" charset="0"/>
              </a:rPr>
              <a:t>surveillance</a:t>
            </a:r>
            <a:r>
              <a:rPr lang="sk-SK" sz="2600" dirty="0" smtClean="0">
                <a:latin typeface="+mj-lt"/>
                <a:cs typeface="Times New Roman" pitchFamily="18" charset="0"/>
              </a:rPr>
              <a:t>.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sk-SK" sz="2600" dirty="0">
                <a:latin typeface="+mj-lt"/>
                <a:cs typeface="Times New Roman" pitchFamily="18" charset="0"/>
              </a:rPr>
              <a:t>V</a:t>
            </a:r>
            <a:r>
              <a:rPr lang="sk-SK" sz="2600" dirty="0" smtClean="0">
                <a:latin typeface="+mj-lt"/>
                <a:cs typeface="Times New Roman" pitchFamily="18" charset="0"/>
              </a:rPr>
              <a:t>ýmena </a:t>
            </a:r>
            <a:r>
              <a:rPr lang="sk-SK" sz="2600" dirty="0">
                <a:latin typeface="+mj-lt"/>
                <a:cs typeface="Times New Roman" pitchFamily="18" charset="0"/>
              </a:rPr>
              <a:t>informácií, skúseností a osvedčených </a:t>
            </a:r>
            <a:r>
              <a:rPr lang="sk-SK" sz="2600" dirty="0" smtClean="0">
                <a:latin typeface="+mj-lt"/>
                <a:cs typeface="Times New Roman" pitchFamily="18" charset="0"/>
              </a:rPr>
              <a:t>postupov.</a:t>
            </a:r>
            <a:endParaRPr lang="sk-SK" sz="2600" dirty="0">
              <a:latin typeface="+mj-lt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5589240"/>
            <a:ext cx="7543800" cy="914400"/>
          </a:xfrm>
        </p:spPr>
        <p:txBody>
          <a:bodyPr/>
          <a:lstStyle/>
          <a:p>
            <a:r>
              <a:rPr lang="sk-SK" dirty="0" smtClean="0"/>
              <a:t>Poslanie ECDC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228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347864" y="404663"/>
            <a:ext cx="5400600" cy="5308835"/>
          </a:xfrm>
        </p:spPr>
        <p:txBody>
          <a:bodyPr>
            <a:normAutofit fontScale="92500"/>
          </a:bodyPr>
          <a:lstStyle/>
          <a:p>
            <a:r>
              <a:rPr lang="sk-SK" sz="2800" dirty="0">
                <a:effectLst/>
              </a:rPr>
              <a:t>V roku 2005 WHO predstavila program „Výzva ku globálnej bezpečnosti pacientov“ pod názvom „Čistá starostlivosť je bezpečná starostlivosť“</a:t>
            </a:r>
          </a:p>
          <a:p>
            <a:r>
              <a:rPr lang="sk-SK" sz="2800" dirty="0">
                <a:effectLst/>
              </a:rPr>
              <a:t>Program je zameraný na infekcie vznikajúce pri </a:t>
            </a:r>
            <a:r>
              <a:rPr lang="sk-SK" sz="2800" dirty="0" smtClean="0">
                <a:effectLst/>
              </a:rPr>
              <a:t>poskytovaní ZS </a:t>
            </a:r>
            <a:endParaRPr lang="sk-SK" sz="2800" dirty="0">
              <a:effectLst/>
            </a:endParaRPr>
          </a:p>
          <a:p>
            <a:r>
              <a:rPr lang="sk-SK" sz="2800" dirty="0">
                <a:effectLst/>
              </a:rPr>
              <a:t>Súčasťou programu je kampaň „ Umývaj si ruky - zachrániš život“</a:t>
            </a:r>
          </a:p>
          <a:p>
            <a:r>
              <a:rPr lang="sk-SK" sz="2800" dirty="0" smtClean="0">
                <a:solidFill>
                  <a:srgbClr val="00B0F0"/>
                </a:solidFill>
                <a:effectLst/>
              </a:rPr>
              <a:t>5. </a:t>
            </a:r>
            <a:r>
              <a:rPr lang="sk-SK" sz="2800" dirty="0">
                <a:solidFill>
                  <a:srgbClr val="00B0F0"/>
                </a:solidFill>
                <a:effectLst/>
              </a:rPr>
              <a:t>máj je celosvetový deň venovaný hygiene rúk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5661248"/>
            <a:ext cx="5904656" cy="914400"/>
          </a:xfrm>
        </p:spPr>
        <p:txBody>
          <a:bodyPr/>
          <a:lstStyle/>
          <a:p>
            <a:r>
              <a:rPr lang="sk-SK" dirty="0" smtClean="0"/>
              <a:t>RÚVZ </a:t>
            </a:r>
            <a:r>
              <a:rPr lang="sk-SK" dirty="0" err="1" smtClean="0"/>
              <a:t>hl.m</a:t>
            </a:r>
            <a:r>
              <a:rPr lang="sk-SK" dirty="0" smtClean="0"/>
              <a:t>. SR, BA</a:t>
            </a:r>
            <a:endParaRPr lang="sk-SK" dirty="0"/>
          </a:p>
        </p:txBody>
      </p:sp>
      <p:pic>
        <p:nvPicPr>
          <p:cNvPr id="4" name="Picture 2" descr="C:\Users\miska\Desktop\15041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6672"/>
            <a:ext cx="2962201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16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188640"/>
            <a:ext cx="8280920" cy="583264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sz="2400" dirty="0" smtClean="0"/>
              <a:t>Úlohou epidemiológie je v nasledujúcom období prispieť k pochopeniu zdravia v kontexte zmien vo vývoji spoločnosti, technológiách, ale aj v zručnosti odborníkov zo zdravotníctva a iných sektorov, ktoré majú vplyv na zdravie obyvateľov.</a:t>
            </a:r>
          </a:p>
          <a:p>
            <a:r>
              <a:rPr lang="sk-SK" sz="2400" dirty="0" smtClean="0"/>
              <a:t>Ďalšou dôležitou úlohou epidemiológie je študovať globalizáciu vo vzťahu ku zdraviu populácie. </a:t>
            </a:r>
          </a:p>
          <a:p>
            <a:r>
              <a:rPr lang="sk-SK" sz="2400" dirty="0" smtClean="0"/>
              <a:t>Epidemiológovia úzko spolupracujú s demografmi, štatistikmi, psychológmi, so zdravotnými poisťovňami, sociológmi, s mimovládnymi organizáciami, školstvom a s inými ...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5805264"/>
            <a:ext cx="7543800" cy="914400"/>
          </a:xfrm>
        </p:spPr>
        <p:txBody>
          <a:bodyPr/>
          <a:lstStyle/>
          <a:p>
            <a:r>
              <a:rPr lang="sk-SK" dirty="0" smtClean="0"/>
              <a:t>Zhrnutie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30213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Ďakujeme za pozornosť!!</a:t>
            </a:r>
            <a:endParaRPr lang="sk-SK" dirty="0"/>
          </a:p>
        </p:txBody>
      </p:sp>
      <p:pic>
        <p:nvPicPr>
          <p:cNvPr id="4" name="Picture 2" descr="C:\Users\miska\Desktop\aszulog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0"/>
            <a:ext cx="3629320" cy="186650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2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83568" y="404664"/>
            <a:ext cx="7848872" cy="4392488"/>
          </a:xfrm>
        </p:spPr>
        <p:txBody>
          <a:bodyPr>
            <a:normAutofit/>
          </a:bodyPr>
          <a:lstStyle/>
          <a:p>
            <a:r>
              <a:rPr lang="sk-SK" sz="2400" dirty="0"/>
              <a:t>Epidemiológia je veda o ochoreniach </a:t>
            </a:r>
            <a:r>
              <a:rPr lang="sk-SK" sz="2400" dirty="0" smtClean="0"/>
              <a:t>populácie a  študuje </a:t>
            </a:r>
            <a:r>
              <a:rPr lang="sk-SK" sz="2400" dirty="0"/>
              <a:t>vývoj ochorenia, jeho </a:t>
            </a:r>
            <a:r>
              <a:rPr lang="sk-SK" sz="2400" dirty="0" smtClean="0"/>
              <a:t>rozšírenie </a:t>
            </a:r>
            <a:r>
              <a:rPr lang="sk-SK" sz="2400" dirty="0"/>
              <a:t>a faktory vplývajúce na tento </a:t>
            </a:r>
            <a:r>
              <a:rPr lang="sk-SK" sz="2400" dirty="0" smtClean="0"/>
              <a:t>proces</a:t>
            </a:r>
          </a:p>
          <a:p>
            <a:pPr marL="18287" indent="0">
              <a:buNone/>
            </a:pPr>
            <a:endParaRPr lang="sk-SK" sz="2400" dirty="0" smtClean="0"/>
          </a:p>
          <a:p>
            <a:r>
              <a:rPr lang="sk-SK" sz="2400" dirty="0">
                <a:effectLst/>
              </a:rPr>
              <a:t>Odbor epidemiológie plní úlohy štátnej správy v ochrane verejného zdravia vrátane štátneho zdravotného dozoru v rozsahu odboru epidemiológie.</a:t>
            </a:r>
          </a:p>
          <a:p>
            <a:pPr marL="18287" indent="0">
              <a:buNone/>
            </a:pPr>
            <a:r>
              <a:rPr lang="sk-SK" sz="2400" dirty="0">
                <a:solidFill>
                  <a:srgbClr val="FF0000"/>
                </a:solidFill>
                <a:effectLst/>
              </a:rPr>
              <a:t> 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 epidemiológie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8136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332656"/>
            <a:ext cx="7920880" cy="4032448"/>
          </a:xfrm>
        </p:spPr>
        <p:txBody>
          <a:bodyPr>
            <a:normAutofit/>
          </a:bodyPr>
          <a:lstStyle/>
          <a:p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Epidémia 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(z Gréckeho </a:t>
            </a:r>
            <a:r>
              <a:rPr lang="sk-SK" sz="2400" dirty="0" err="1">
                <a:effectLst/>
                <a:latin typeface="+mj-lt"/>
                <a:cs typeface="Times New Roman" pitchFamily="18" charset="0"/>
              </a:rPr>
              <a:t>epi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- nad + </a:t>
            </a:r>
            <a:r>
              <a:rPr lang="sk-SK" sz="2400" dirty="0" err="1">
                <a:effectLst/>
                <a:latin typeface="+mj-lt"/>
                <a:cs typeface="Times New Roman" pitchFamily="18" charset="0"/>
              </a:rPr>
              <a:t>demos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 ľudia) vzniká vtedy, keď sa počet nových prípadov určitého ochorenia (stavu, znaku, determinantu) v určitom čase a v určitej populácii stane nadmerným (presiahne očakávaný </a:t>
            </a:r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počet)</a:t>
            </a:r>
          </a:p>
          <a:p>
            <a:r>
              <a:rPr lang="sk-SK" sz="2400" dirty="0" smtClean="0">
                <a:effectLst/>
                <a:latin typeface="+mj-lt"/>
                <a:cs typeface="Times New Roman" pitchFamily="18" charset="0"/>
              </a:rPr>
              <a:t>Nadmernosť </a:t>
            </a:r>
            <a:r>
              <a:rPr lang="sk-SK" sz="2400" dirty="0">
                <a:effectLst/>
                <a:latin typeface="+mj-lt"/>
                <a:cs typeface="Times New Roman" pitchFamily="18" charset="0"/>
              </a:rPr>
              <a:t>výskytu: Infekčné ochorenia – náhly vznik viacerých ochorení v krátkom časovom intervale </a:t>
            </a:r>
            <a:endParaRPr lang="sk-SK" sz="2400" dirty="0">
              <a:latin typeface="+mj-lt"/>
              <a:cs typeface="Times New Roman" pitchFamily="18" charset="0"/>
            </a:endParaRP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77240" y="5373216"/>
            <a:ext cx="7543800" cy="1080120"/>
          </a:xfrm>
        </p:spPr>
        <p:txBody>
          <a:bodyPr/>
          <a:lstStyle/>
          <a:p>
            <a:r>
              <a:rPr lang="sk-SK" dirty="0" smtClean="0"/>
              <a:t>Nadmerný výskyt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9234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8280920" cy="591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7240" y="5085184"/>
            <a:ext cx="7543800" cy="1440160"/>
          </a:xfrm>
        </p:spPr>
        <p:txBody>
          <a:bodyPr/>
          <a:lstStyle/>
          <a:p>
            <a:pPr marL="0" indent="0"/>
            <a:r>
              <a:rPr lang="sk-SK" dirty="0">
                <a:latin typeface="Calibri" pitchFamily="34" charset="0"/>
              </a:rPr>
              <a:t/>
            </a:r>
            <a:br>
              <a:rPr lang="sk-SK" dirty="0">
                <a:latin typeface="Calibri" pitchFamily="34" charset="0"/>
              </a:rPr>
            </a:br>
            <a:r>
              <a:rPr lang="sk-SK" sz="3200" i="1" dirty="0">
                <a:solidFill>
                  <a:schemeClr val="accent1"/>
                </a:solidFill>
                <a:cs typeface="Times New Roman" pitchFamily="18" charset="0"/>
              </a:rPr>
              <a:t>Epidemiológia je jadrom </a:t>
            </a:r>
            <a:r>
              <a:rPr lang="sk-SK" sz="3200" i="1" dirty="0" err="1" smtClean="0">
                <a:solidFill>
                  <a:schemeClr val="accent1"/>
                </a:solidFill>
                <a:cs typeface="Times New Roman" pitchFamily="18" charset="0"/>
              </a:rPr>
              <a:t>core</a:t>
            </a:r>
            <a:r>
              <a:rPr lang="sk-SK" sz="3200" i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sk-SK" sz="3200" i="1" dirty="0" err="1" smtClean="0">
                <a:solidFill>
                  <a:schemeClr val="accent1"/>
                </a:solidFill>
                <a:cs typeface="Times New Roman" pitchFamily="18" charset="0"/>
              </a:rPr>
              <a:t>science</a:t>
            </a:r>
            <a:r>
              <a:rPr lang="sk-SK" sz="3200" i="1" dirty="0">
                <a:solidFill>
                  <a:schemeClr val="accent1"/>
                </a:solidFill>
                <a:cs typeface="Times New Roman" pitchFamily="18" charset="0"/>
              </a:rPr>
              <a:t>/ verejného zdravotníctva a preventívnej medicíny. </a:t>
            </a:r>
            <a:br>
              <a:rPr lang="sk-SK" sz="3200" i="1" dirty="0">
                <a:solidFill>
                  <a:schemeClr val="accent1"/>
                </a:solidFill>
                <a:cs typeface="Times New Roman" pitchFamily="18" charset="0"/>
              </a:rPr>
            </a:br>
            <a:r>
              <a:rPr lang="sk-SK" sz="3200" dirty="0" smtClean="0">
                <a:cs typeface="Times New Roman" pitchFamily="18" charset="0"/>
              </a:rPr>
              <a:t>Bývalý </a:t>
            </a:r>
            <a:r>
              <a:rPr lang="sk-SK" sz="3200" dirty="0">
                <a:cs typeface="Times New Roman" pitchFamily="18" charset="0"/>
              </a:rPr>
              <a:t>prezident </a:t>
            </a:r>
            <a:r>
              <a:rPr lang="sk-SK" sz="3200" dirty="0" smtClean="0">
                <a:cs typeface="Times New Roman" pitchFamily="18" charset="0"/>
              </a:rPr>
              <a:t>WHO </a:t>
            </a:r>
            <a:r>
              <a:rPr lang="sk-SK" sz="3200" dirty="0">
                <a:cs typeface="Times New Roman" pitchFamily="18" charset="0"/>
              </a:rPr>
              <a:t>– </a:t>
            </a:r>
            <a:r>
              <a:rPr lang="sk-SK" sz="3200" dirty="0" err="1">
                <a:cs typeface="Times New Roman" pitchFamily="18" charset="0"/>
              </a:rPr>
              <a:t>Hiroshi</a:t>
            </a:r>
            <a:r>
              <a:rPr lang="sk-SK" sz="3200" dirty="0">
                <a:cs typeface="Times New Roman" pitchFamily="18" charset="0"/>
              </a:rPr>
              <a:t> </a:t>
            </a:r>
            <a:r>
              <a:rPr lang="sk-SK" sz="3200" dirty="0" err="1">
                <a:cs typeface="Times New Roman" pitchFamily="18" charset="0"/>
              </a:rPr>
              <a:t>Nakajima</a:t>
            </a:r>
            <a:r>
              <a:rPr lang="sk-SK" sz="3200" dirty="0">
                <a:cs typeface="Times New Roman" pitchFamily="18" charset="0"/>
              </a:rPr>
              <a:t>, 1991</a:t>
            </a:r>
            <a:endParaRPr lang="sk-SK" sz="3200" dirty="0"/>
          </a:p>
        </p:txBody>
      </p:sp>
      <p:pic>
        <p:nvPicPr>
          <p:cNvPr id="4" name="Picture 4" descr="C:\Users\miska\Desktop\nkcn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582788" cy="368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404664"/>
            <a:ext cx="8136904" cy="4392488"/>
          </a:xfrm>
        </p:spPr>
        <p:txBody>
          <a:bodyPr>
            <a:normAutofit/>
          </a:bodyPr>
          <a:lstStyle/>
          <a:p>
            <a:r>
              <a:rPr lang="sk-SK" sz="2400" dirty="0">
                <a:cs typeface="Times New Roman" pitchFamily="18" charset="0"/>
              </a:rPr>
              <a:t>Na území Slovenska je zriadených 36 </a:t>
            </a:r>
            <a:r>
              <a:rPr lang="sk-SK" sz="2400" dirty="0" smtClean="0">
                <a:cs typeface="Times New Roman" pitchFamily="18" charset="0"/>
              </a:rPr>
              <a:t>RÚVZ</a:t>
            </a:r>
            <a:endParaRPr lang="sk-SK" sz="2400" dirty="0">
              <a:cs typeface="Times New Roman" pitchFamily="18" charset="0"/>
            </a:endParaRPr>
          </a:p>
          <a:p>
            <a:r>
              <a:rPr lang="sk-SK" sz="2400" dirty="0">
                <a:cs typeface="Times New Roman" pitchFamily="18" charset="0"/>
              </a:rPr>
              <a:t>Sídlia v miestach okresných </a:t>
            </a:r>
            <a:r>
              <a:rPr lang="sk-SK" sz="2400" dirty="0" smtClean="0">
                <a:cs typeface="Times New Roman" pitchFamily="18" charset="0"/>
              </a:rPr>
              <a:t>miest</a:t>
            </a:r>
            <a:endParaRPr lang="sk-SK" sz="2400" dirty="0">
              <a:cs typeface="Times New Roman" pitchFamily="18" charset="0"/>
            </a:endParaRPr>
          </a:p>
          <a:p>
            <a:r>
              <a:rPr lang="sk-SK" sz="2400" dirty="0">
                <a:cs typeface="Times New Roman" pitchFamily="18" charset="0"/>
              </a:rPr>
              <a:t>Na každom RÚVZ je zriadený odbor alebo oddelenie epidemiológie, ktoré plní úlohy zamerané na prevenciu, kontrolu a </a:t>
            </a:r>
            <a:r>
              <a:rPr lang="sk-SK" sz="2400" dirty="0" err="1">
                <a:cs typeface="Times New Roman" pitchFamily="18" charset="0"/>
              </a:rPr>
              <a:t>surveillance</a:t>
            </a:r>
            <a:r>
              <a:rPr lang="sk-SK" sz="2400" dirty="0">
                <a:cs typeface="Times New Roman" pitchFamily="18" charset="0"/>
              </a:rPr>
              <a:t> infekčných ochorení v SR. Prioritnými úlohami sú zabezpečovanie epidemiologickej surveillance infekčných ochorení, koordinácia Imunizačného programu, prednášková a publikačná činnosť</a:t>
            </a:r>
            <a:r>
              <a:rPr lang="sk-SK" sz="2400" dirty="0" smtClean="0">
                <a:cs typeface="Times New Roman" pitchFamily="18" charset="0"/>
              </a:rPr>
              <a:t>.</a:t>
            </a:r>
            <a:endParaRPr lang="sk-SK" sz="2400" dirty="0">
              <a:cs typeface="Times New Roman" pitchFamily="18" charset="0"/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777240" y="5301208"/>
            <a:ext cx="7543800" cy="1080120"/>
          </a:xfrm>
        </p:spPr>
        <p:txBody>
          <a:bodyPr/>
          <a:lstStyle/>
          <a:p>
            <a:pPr algn="ctr"/>
            <a:r>
              <a:rPr lang="sk-SK" dirty="0" smtClean="0"/>
              <a:t>Regionálne úrady VZ (R</a:t>
            </a:r>
            <a:r>
              <a:rPr lang="sk-SK" dirty="0" smtClean="0"/>
              <a:t>ÚVZ)</a:t>
            </a:r>
            <a:endParaRPr lang="sk-SK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5517232"/>
            <a:ext cx="7543800" cy="1080120"/>
          </a:xfrm>
        </p:spPr>
        <p:txBody>
          <a:bodyPr/>
          <a:lstStyle/>
          <a:p>
            <a:pPr algn="ctr"/>
            <a:r>
              <a:rPr lang="sk-SK" dirty="0" smtClean="0"/>
              <a:t>Organizačná štruktúra</a:t>
            </a:r>
            <a:r>
              <a:rPr lang="sk-SK" dirty="0" smtClean="0"/>
              <a:t> RÚVZ (</a:t>
            </a:r>
            <a:r>
              <a:rPr lang="sk-SK" dirty="0" err="1" smtClean="0"/>
              <a:t>organogram</a:t>
            </a:r>
            <a:r>
              <a:rPr lang="sk-SK" dirty="0" smtClean="0"/>
              <a:t>)</a:t>
            </a:r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332656"/>
            <a:ext cx="8615243" cy="4824536"/>
          </a:xfrm>
        </p:spPr>
      </p:pic>
    </p:spTree>
    <p:extLst>
      <p:ext uri="{BB962C8B-B14F-4D97-AF65-F5344CB8AC3E}">
        <p14:creationId xmlns:p14="http://schemas.microsoft.com/office/powerpoint/2010/main" val="387572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611560" y="685802"/>
            <a:ext cx="7618040" cy="4327374"/>
          </a:xfrm>
        </p:spPr>
        <p:txBody>
          <a:bodyPr>
            <a:normAutofit/>
          </a:bodyPr>
          <a:lstStyle/>
          <a:p>
            <a:r>
              <a:rPr lang="sk-SK" dirty="0" smtClean="0"/>
              <a:t>RÚVZ </a:t>
            </a:r>
            <a:r>
              <a:rPr lang="sk-SK" dirty="0"/>
              <a:t>riadi </a:t>
            </a:r>
            <a:r>
              <a:rPr lang="sk-SK" dirty="0" smtClean="0"/>
              <a:t>regionálny hygienik </a:t>
            </a:r>
            <a:r>
              <a:rPr lang="sk-SK" dirty="0"/>
              <a:t>, </a:t>
            </a:r>
            <a:r>
              <a:rPr lang="sk-SK" dirty="0" smtClean="0"/>
              <a:t>ktorý </a:t>
            </a:r>
            <a:r>
              <a:rPr lang="sk-SK" dirty="0"/>
              <a:t>je zároveň </a:t>
            </a:r>
            <a:r>
              <a:rPr lang="sk-SK" dirty="0" smtClean="0"/>
              <a:t>vedúcim </a:t>
            </a:r>
            <a:r>
              <a:rPr lang="sk-SK" dirty="0"/>
              <a:t>služobného úradu. </a:t>
            </a:r>
            <a:r>
              <a:rPr lang="sk-SK" dirty="0" smtClean="0"/>
              <a:t>Regionálneho hygienika </a:t>
            </a:r>
            <a:r>
              <a:rPr lang="sk-SK" dirty="0"/>
              <a:t>vymenúva a odvoláva na návrh ministra </a:t>
            </a:r>
            <a:r>
              <a:rPr lang="sk-SK" dirty="0" smtClean="0"/>
              <a:t>zdravotníctva </a:t>
            </a:r>
            <a:r>
              <a:rPr lang="sk-SK" dirty="0"/>
              <a:t>SR hlavný hygienik. </a:t>
            </a:r>
            <a:r>
              <a:rPr lang="sk-SK" dirty="0" smtClean="0"/>
              <a:t>oprávnený </a:t>
            </a:r>
            <a:r>
              <a:rPr lang="sk-SK" dirty="0"/>
              <a:t>konať v mene RÚVZ vo všetkých veciach. </a:t>
            </a:r>
          </a:p>
          <a:p>
            <a:r>
              <a:rPr lang="sk-SK" dirty="0" smtClean="0"/>
              <a:t> Regionálnemu hygienikovi </a:t>
            </a:r>
            <a:r>
              <a:rPr lang="sk-SK" dirty="0"/>
              <a:t>sú priamo podriadení: </a:t>
            </a:r>
          </a:p>
          <a:p>
            <a:pPr marL="18287" indent="0">
              <a:buNone/>
            </a:pPr>
            <a:r>
              <a:rPr lang="sk-SK" dirty="0" smtClean="0"/>
              <a:t>	a</a:t>
            </a:r>
            <a:r>
              <a:rPr lang="sk-SK" dirty="0"/>
              <a:t>) </a:t>
            </a:r>
            <a:r>
              <a:rPr lang="sk-SK" dirty="0" smtClean="0"/>
              <a:t>vedúci </a:t>
            </a:r>
            <a:r>
              <a:rPr lang="sk-SK" dirty="0"/>
              <a:t>osobného úradu </a:t>
            </a:r>
          </a:p>
          <a:p>
            <a:pPr marL="18287" indent="0">
              <a:buNone/>
            </a:pPr>
            <a:r>
              <a:rPr lang="sk-SK" dirty="0" smtClean="0"/>
              <a:t>	b</a:t>
            </a:r>
            <a:r>
              <a:rPr lang="sk-SK" dirty="0"/>
              <a:t>) vedúci odborných oddelení </a:t>
            </a:r>
          </a:p>
          <a:p>
            <a:pPr marL="18287" indent="0">
              <a:buNone/>
            </a:pPr>
            <a:r>
              <a:rPr lang="sk-SK" dirty="0" smtClean="0"/>
              <a:t>	c</a:t>
            </a:r>
            <a:r>
              <a:rPr lang="sk-SK" dirty="0"/>
              <a:t>) úsek </a:t>
            </a:r>
            <a:r>
              <a:rPr lang="sk-SK" dirty="0" smtClean="0"/>
              <a:t>regionálneho hygienika </a:t>
            </a:r>
            <a:r>
              <a:rPr lang="sk-SK" dirty="0"/>
              <a:t>a </a:t>
            </a:r>
            <a:r>
              <a:rPr lang="sk-SK" dirty="0" smtClean="0"/>
              <a:t>vedúci 	služobného </a:t>
            </a:r>
            <a:r>
              <a:rPr lang="sk-SK" dirty="0"/>
              <a:t>úradu 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5301208"/>
            <a:ext cx="7543800" cy="914400"/>
          </a:xfrm>
        </p:spPr>
        <p:txBody>
          <a:bodyPr/>
          <a:lstStyle/>
          <a:p>
            <a:pPr marL="18287" indent="0"/>
            <a:r>
              <a:rPr lang="sk-SK" dirty="0" smtClean="0"/>
              <a:t> 	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Regionálny hygienik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4701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Prednasky.thmx</Template>
  <TotalTime>433</TotalTime>
  <Words>977</Words>
  <Application>Microsoft Macintosh PowerPoint</Application>
  <PresentationFormat>On-screen Show (4:3)</PresentationFormat>
  <Paragraphs>115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Prednasky</vt:lpstr>
      <vt:lpstr>Epidemiologická služba</vt:lpstr>
      <vt:lpstr>Úvod</vt:lpstr>
      <vt:lpstr>Definícia epidemiológie</vt:lpstr>
      <vt:lpstr>Nadmerný výskyt</vt:lpstr>
      <vt:lpstr>PowerPoint Presentation</vt:lpstr>
      <vt:lpstr> Epidemiológia je jadrom core science/ verejného zdravotníctva a preventívnej medicíny.  Bývalý prezident WHO – Hiroshi Nakajima, 1991</vt:lpstr>
      <vt:lpstr>Regionálne úrady VZ (RÚVZ)</vt:lpstr>
      <vt:lpstr>Organizačná štruktúra RÚVZ (organogram)</vt:lpstr>
      <vt:lpstr>   Regionálny hygienik</vt:lpstr>
      <vt:lpstr>  Vzťah k Úradu verejného zdravotníctva SR</vt:lpstr>
      <vt:lpstr>Oddelenie epidemiológie</vt:lpstr>
      <vt:lpstr>Laboratória epidemiológie na Slovensku </vt:lpstr>
      <vt:lpstr>Metódy práce</vt:lpstr>
      <vt:lpstr>Spolupráca epidemiológov</vt:lpstr>
      <vt:lpstr> Odbor EPI zabezpečuje</vt:lpstr>
      <vt:lpstr>PowerPoint Presentation</vt:lpstr>
      <vt:lpstr>Legislatíva v epidemiológii</vt:lpstr>
      <vt:lpstr>Legislatíva v EU</vt:lpstr>
      <vt:lpstr>EPIS</vt:lpstr>
      <vt:lpstr>Hlavné úlohy EPIS</vt:lpstr>
      <vt:lpstr>Prínosy EPIS</vt:lpstr>
      <vt:lpstr>PowerPoint Presentation</vt:lpstr>
      <vt:lpstr>PowerPoint Presentation</vt:lpstr>
      <vt:lpstr>European Centre for Disease Prevention and Control</vt:lpstr>
      <vt:lpstr>Poslanie ECDC</vt:lpstr>
      <vt:lpstr>RÚVZ hl.m. SR, BA</vt:lpstr>
      <vt:lpstr>Zhrnutie</vt:lpstr>
      <vt:lpstr>Ďakujeme za pozornosť!!</vt:lpstr>
    </vt:vector>
  </TitlesOfParts>
  <Manager>prof. Rusnák</Manager>
  <Company>Katedra VZ, FZaSP TU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Epidemiologická služba</dc:title>
  <dc:subject>prednáška pre organizáciu II</dc:subject>
  <dc:creator>Bc. Michaela Surmanová, Bc. Paulína Vidiová</dc:creator>
  <cp:keywords/>
  <dc:description/>
  <cp:lastModifiedBy>Martin Rusnák</cp:lastModifiedBy>
  <cp:revision>47</cp:revision>
  <dcterms:created xsi:type="dcterms:W3CDTF">2014-03-25T16:05:29Z</dcterms:created>
  <dcterms:modified xsi:type="dcterms:W3CDTF">2014-05-03T07:46:50Z</dcterms:modified>
  <cp:category>prednáška</cp:category>
</cp:coreProperties>
</file>