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6" r:id="rId2"/>
    <p:sldId id="279" r:id="rId3"/>
    <p:sldId id="260" r:id="rId4"/>
    <p:sldId id="281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24" y="-16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who.who.sk/images/stories/file/publikacie/declar/European%20Heart%20Health%20Charter.pdf" TargetMode="External"/><Relationship Id="rId12" Type="http://schemas.openxmlformats.org/officeDocument/2006/relationships/hyperlink" Target="http://who.who.sk/images/stories/file/publikacie/declar/European%20charter%20on%20counteracting%20obesity.pdf" TargetMode="External"/><Relationship Id="rId13" Type="http://schemas.openxmlformats.org/officeDocument/2006/relationships/hyperlink" Target="http://who.who.sk/images/stories/file/publikacie/declar/Decaration_Third%20ministerial%20conference%20on%20environment%20and%20health_%20London_June%201999.pdf" TargetMode="External"/><Relationship Id="rId14" Type="http://schemas.openxmlformats.org/officeDocument/2006/relationships/hyperlink" Target="http://who.who.sk/images/stories/file/akcie08/tal_charta.pdf" TargetMode="External"/><Relationship Id="rId15" Type="http://schemas.openxmlformats.org/officeDocument/2006/relationships/hyperlink" Target="http://who.who.sk/images/stories/file/publikacie/preklady/Declaration_Fourth_ministerial_conference_on_environment_and_health_Budapest_June_2004.pdf" TargetMode="External"/><Relationship Id="rId16" Type="http://schemas.openxmlformats.org/officeDocument/2006/relationships/hyperlink" Target="http://who.who.sk/images/stories/file/publikacie/declar/The_Athens_%20Declaration_on_%20Mental_Health_and%20Man_made_Disaster_s_Stigma_and_Community_Care.pdf" TargetMode="External"/><Relationship Id="rId17" Type="http://schemas.openxmlformats.org/officeDocument/2006/relationships/hyperlink" Target="http://who.who.sk/images/stories/file/publikacie/declar/alma_ata_declaration.pdf" TargetMode="External"/><Relationship Id="rId18" Type="http://schemas.openxmlformats.org/officeDocument/2006/relationships/hyperlink" Target="http://who.who.sk/images/stories/file/publikacie/declar/Declaration_Prison%20Health%20as%20part%20of%20Public%20Health_Moscow%202003.pdf" TargetMode="External"/><Relationship Id="rId19" Type="http://schemas.openxmlformats.org/officeDocument/2006/relationships/hyperlink" Target="http://who.who.sk/images/stories/file/dolezite_dok/62_%20WHA_PZ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o.who.sk/images/stories/file/publikacie/declar/athens_healthy_cities_1998.pdf" TargetMode="External"/><Relationship Id="rId3" Type="http://schemas.openxmlformats.org/officeDocument/2006/relationships/hyperlink" Target="http://who.who.sk/images/stories/file/publikacie/declar/The%20Berlin%20Declaration%20on%20Tuberculosis.pdf" TargetMode="External"/><Relationship Id="rId4" Type="http://schemas.openxmlformats.org/officeDocument/2006/relationships/hyperlink" Target="http://who.who.sk/images/stories/file/publikacie/declar/The%20Bonn%20Charter%20for%20Safe%20Drinking%20Water.pdf" TargetMode="External"/><Relationship Id="rId5" Type="http://schemas.openxmlformats.org/officeDocument/2006/relationships/hyperlink" Target="http://who.who.sk/images/stories/file/publikacie/declar/Bratislava%20Declaration%20on%20Health,%20Migration%20and%20Human%20Rights.pdf" TargetMode="External"/><Relationship Id="rId6" Type="http://schemas.openxmlformats.org/officeDocument/2006/relationships/hyperlink" Target="http://who.who.sk/images/stories/file/publikacie/declar/Declaration%20on%20Action%20for%20Env%20and%20Health%20in%20Europe_Second%20European%20Conference%20on%20Environment%20and%20Health_Helsinki%20June%201994.pdf" TargetMode="External"/><Relationship Id="rId7" Type="http://schemas.openxmlformats.org/officeDocument/2006/relationships/hyperlink" Target="http://who.who.sk/images/stories/file/publikacie/declar/Declaration%20on%20Young%20People%20and%20Alcohol.pdf" TargetMode="External"/><Relationship Id="rId8" Type="http://schemas.openxmlformats.org/officeDocument/2006/relationships/hyperlink" Target="http://who.who.sk/images/stories/file/publikacie/declar/Declaration%20on%20Occupational%20Health%20for%20All.pdf" TargetMode="External"/><Relationship Id="rId9" Type="http://schemas.openxmlformats.org/officeDocument/2006/relationships/hyperlink" Target="http://who.who.sk/images/stories/file/publikacie/declar/Dublin_Declaration%20on%20Partneship%20to%20Fight%20HIVAIDS%20in%20Europe%20and%20Central%20Asia.pdf" TargetMode="External"/><Relationship Id="rId10" Type="http://schemas.openxmlformats.org/officeDocument/2006/relationships/hyperlink" Target="http://who.who.sk/images/stories/file/publikacie/declar/European%20Charter%20on%20Alcoho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Zdravotná starostlivosť - princípy</a:t>
            </a:r>
            <a:endParaRPr lang="sk-SK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881079"/>
          </a:xfrm>
        </p:spPr>
        <p:txBody>
          <a:bodyPr>
            <a:normAutofit/>
          </a:bodyPr>
          <a:lstStyle/>
          <a:p>
            <a:r>
              <a:rPr lang="en-US" dirty="0" err="1"/>
              <a:t>Ľjubljanská</a:t>
            </a:r>
            <a:r>
              <a:rPr lang="en-US" dirty="0"/>
              <a:t> </a:t>
            </a:r>
            <a:r>
              <a:rPr lang="en-US" dirty="0" smtClean="0"/>
              <a:t>Charta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fr-FR" i="1" dirty="0" smtClean="0"/>
              <a:t>BMJ </a:t>
            </a:r>
            <a:r>
              <a:rPr lang="fr-FR" dirty="0"/>
              <a:t>1996;312:1664-1665 (29 </a:t>
            </a:r>
            <a:r>
              <a:rPr lang="fr-FR" dirty="0" err="1"/>
              <a:t>June</a:t>
            </a:r>
            <a:r>
              <a:rPr lang="fr-FR" dirty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Prof. </a:t>
            </a:r>
            <a:r>
              <a:rPr lang="en-US" dirty="0" err="1" smtClean="0"/>
              <a:t>MUDr</a:t>
            </a:r>
            <a:r>
              <a:rPr lang="en-US" dirty="0" smtClean="0"/>
              <a:t>. Martin Rusnák, </a:t>
            </a:r>
            <a:r>
              <a:rPr lang="en-US" dirty="0" err="1" smtClean="0"/>
              <a:t>CSc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727666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 smtClean="0"/>
              <a:t>Reforma zdravotníctva sa musí uskutočňovať ako koherentná súčasť celkovej stratégie zdravia, ktorá musí zodpovedať </a:t>
            </a:r>
            <a:r>
              <a:rPr lang="sk-SK" sz="3200" dirty="0" err="1" smtClean="0"/>
              <a:t>socio-ekonomickým</a:t>
            </a:r>
            <a:r>
              <a:rPr lang="sk-SK" sz="3200" dirty="0" smtClean="0"/>
              <a:t> podmienkam každej z krajín. Proces rozvoja stratégie je potrebné založiť na širokom konsenze, ktorý by pojal čo možno najviac sociálnych činiteľov.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Stratégia zdravia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168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289" y="756287"/>
            <a:ext cx="5637284" cy="4817322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2800" dirty="0"/>
              <a:t>Závažné strategické, manažérske a technické rozhodnutia o rozvoji systému zdravotnej starostlivosti musia by založené na dôkazoch, ak sú tieto prístupné. Reformy musia byť súvisle </a:t>
            </a:r>
            <a:r>
              <a:rPr lang="sk-SK" sz="2800" dirty="0" err="1"/>
              <a:t>monitorované</a:t>
            </a:r>
            <a:r>
              <a:rPr lang="sk-SK" sz="2800" dirty="0"/>
              <a:t> a hodnotené spôsobom, ktorý je transparentný pre verejnosť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 </a:t>
            </a:r>
            <a:r>
              <a:rPr lang="en-US" dirty="0" err="1" smtClean="0"/>
              <a:t>hodnotenie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72" y="2309358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Vlády musia rozobrať hodnotové otázky vo verejnej rozprave a zabezpečiť rovnomerné rozdelenie zdrojov a prístupu celej populácie k zdravotníckym službám. </a:t>
            </a:r>
            <a:endParaRPr lang="sk-SK" sz="2800" dirty="0" smtClean="0"/>
          </a:p>
          <a:p>
            <a:r>
              <a:rPr lang="sk-SK" sz="2800" dirty="0" smtClean="0"/>
              <a:t>Musia </a:t>
            </a:r>
            <a:r>
              <a:rPr lang="sk-SK" sz="2800" dirty="0"/>
              <a:t>tiež prijať iniciatívy pre umožnenie, legislatívu a </a:t>
            </a:r>
            <a:r>
              <a:rPr lang="sk-SK" sz="2800" dirty="0" smtClean="0"/>
              <a:t>reguláciu. </a:t>
            </a:r>
          </a:p>
          <a:p>
            <a:r>
              <a:rPr lang="sk-SK" sz="2800" dirty="0" smtClean="0"/>
              <a:t>Kedykoľvek </a:t>
            </a:r>
            <a:r>
              <a:rPr lang="sk-SK" sz="2800" dirty="0"/>
              <a:t>sú trhové mechanizmy vhodné, musia podporiť </a:t>
            </a:r>
            <a:r>
              <a:rPr lang="sk-SK" sz="2800" dirty="0" smtClean="0"/>
              <a:t>súťaživosť </a:t>
            </a:r>
            <a:r>
              <a:rPr lang="sk-SK" sz="2800" dirty="0"/>
              <a:t>pri zabezpečovaní kvality a využívaní nedostatkových zdrojov.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8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229" y="756287"/>
            <a:ext cx="8366048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600" dirty="0" smtClean="0"/>
              <a:t>Hlas a výber občana musí významne prispieť k formovaniu zdravotníckych služieb najmä keď sa rozhoduje na iných úrovniach ekonomického, manažérskeho a profesionálneho prijímania rozhodnutí.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Hlas občana a jeho výber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243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/>
              <a:t>Hlas občana musí byť počuť pri otázkach ako sú obsah zdravotníckej starostlivosti, kontraktácia, kvalita služieb vo vzťahu poskytovateľ/pacient, manažment zoznamov čakateľov a spracovanie sťažností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Hlas</a:t>
            </a:r>
            <a:r>
              <a:rPr lang="en-US" dirty="0" smtClean="0"/>
              <a:t> </a:t>
            </a:r>
            <a:r>
              <a:rPr lang="en-US" dirty="0" err="1" smtClean="0"/>
              <a:t>občana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/>
              <a:t>Vykonanie výberu a ostatných práv pacientov vyžaduje extenzívnu, presnú a načasovanú informáciu a vzdelanie. To predpokladá prístup k verejným verifikovaným informáciám o zdravotníckych službách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Informácia</a:t>
            </a:r>
            <a:r>
              <a:rPr lang="en-US" dirty="0" smtClean="0"/>
              <a:t> a </a:t>
            </a:r>
            <a:r>
              <a:rPr lang="en-US" dirty="0" err="1" smtClean="0"/>
              <a:t>vzdelanie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0932" y="756287"/>
            <a:ext cx="8037345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2800" dirty="0" smtClean="0"/>
              <a:t>Starostlivosť o seba, o rodinu a ďalšia neformálna starostlivosť, rovnako ako práca rôznych sociálnych inštitúcií musia sa dostať bližšie k formálnym zdravotníckym službám. To vyžaduje kontinuálnu osobnú komunikáciu a vhodný referenčný a informačný systém.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Zmena poskytovania zdravotnej </a:t>
            </a:r>
            <a:r>
              <a:rPr lang="sk-SK" b="1" dirty="0"/>
              <a:t>starostlivosti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0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/>
              <a:t>Dobre navrhnuté stratégie sú potrebné pre presunutie pracovných kapacít z nemocničnej do primárnej starostlivosti, </a:t>
            </a:r>
            <a:r>
              <a:rPr lang="sk-SK" dirty="0" smtClean="0"/>
              <a:t>komunitnej</a:t>
            </a:r>
            <a:r>
              <a:rPr lang="sk-SK" dirty="0"/>
              <a:t>, dennej a domácej starostlivosti kedykoľvek to je potrebné.</a:t>
            </a:r>
          </a:p>
          <a:p>
            <a:r>
              <a:rPr lang="sk-SK" dirty="0"/>
              <a:t>Siete regionálnych zdravotníckych služieb by sa mali posilniť tak, aby boli čo najviac nákladovo účinné, umožnili lepšiu organizáciu reakcií na medicínske ohrozenia a podporili spoluprácu medzi nemocnicami a primárnou zdravotníckou starostlivosťou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Sieť zariadení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770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109" y="756287"/>
            <a:ext cx="8082168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/>
              <a:t>Sústavné zvyšovanie kvality v zdravotníckej starostlivosti vyžaduje informačné systémy založené na vybraných ukazovateľoch kvality, ktoré možno odvodiť od rutinnej práce a poskytnúť späť jednotlivým lekárom, sestrám a ďalším poskytovateľom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Informácie pre </a:t>
            </a:r>
            <a:r>
              <a:rPr lang="sk-SK" dirty="0" err="1" smtClean="0"/>
              <a:t>poskytovateľov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686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7052" y="756287"/>
            <a:ext cx="8321225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600" dirty="0" smtClean="0"/>
              <a:t>V oblasti zdravotníckych služieb sa musí väčšia pozornosť venovať identifikácii a stimulácii vhodných profesionálnych profilov, čo môže byť súčasťou mnoho </a:t>
            </a:r>
            <a:r>
              <a:rPr lang="sk-SK" sz="3600" dirty="0" err="1" smtClean="0"/>
              <a:t>profesných</a:t>
            </a:r>
            <a:r>
              <a:rPr lang="sk-SK" sz="3600" dirty="0" smtClean="0"/>
              <a:t> týmov budúceho zdravotníctva.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Zmena orientácie zdrojov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5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sz="3600" dirty="0" smtClean="0"/>
              <a:t>Čo je charta a čo je charta z </a:t>
            </a:r>
            <a:r>
              <a:rPr lang="sk-SK" sz="3600" dirty="0" err="1" smtClean="0"/>
              <a:t>Ljubljany</a:t>
            </a:r>
            <a:endParaRPr lang="sk-SK" sz="3600" dirty="0" smtClean="0"/>
          </a:p>
          <a:p>
            <a:r>
              <a:rPr lang="sk-SK" sz="3600" dirty="0" smtClean="0"/>
              <a:t>Prehľad princípov</a:t>
            </a:r>
          </a:p>
          <a:p>
            <a:r>
              <a:rPr lang="sk-SK" sz="3600" dirty="0" smtClean="0"/>
              <a:t>Ako ich uviesť do života</a:t>
            </a:r>
            <a:endParaRPr lang="sk-SK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59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3632" y="756287"/>
            <a:ext cx="7454645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2800" dirty="0" smtClean="0"/>
              <a:t>Potreba </a:t>
            </a:r>
            <a:r>
              <a:rPr lang="sk-SK" sz="2800" dirty="0"/>
              <a:t>širšej vízie ako len tradičná liečebná starostlivosť v oblasti </a:t>
            </a:r>
            <a:r>
              <a:rPr lang="sk-SK" sz="2800" dirty="0" smtClean="0"/>
              <a:t>základnej prípravy, </a:t>
            </a:r>
            <a:r>
              <a:rPr lang="sk-SK" sz="2800" dirty="0"/>
              <a:t>špecializácii a pokračujúcom vzdelávaní zdravotníckeho personálu. </a:t>
            </a:r>
            <a:endParaRPr lang="sk-SK" sz="2800" dirty="0" smtClean="0"/>
          </a:p>
          <a:p>
            <a:pPr marL="20158" indent="0">
              <a:buNone/>
            </a:pPr>
            <a:r>
              <a:rPr lang="sk-SK" sz="2800" dirty="0" smtClean="0"/>
              <a:t>Kvalita </a:t>
            </a:r>
            <a:r>
              <a:rPr lang="sk-SK" sz="2800" dirty="0"/>
              <a:t>starostlivosti, prevencia ochorení podpora zdravia musia byť integrálnou súčasťou </a:t>
            </a:r>
            <a:r>
              <a:rPr lang="sk-SK" sz="2800" dirty="0" smtClean="0"/>
              <a:t>prípravy.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Výučba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2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lnSpcReduction="10000"/>
          </a:bodyPr>
          <a:lstStyle/>
          <a:p>
            <a:r>
              <a:rPr lang="sk-SK" sz="3200" dirty="0" smtClean="0"/>
              <a:t>Je potrebné </a:t>
            </a:r>
            <a:r>
              <a:rPr lang="sk-SK" sz="3200" dirty="0"/>
              <a:t>zaviesť vhodné motivácie pre podporu personálu aby si boli viac vedomí kvality a nákladov a výsledkov </a:t>
            </a:r>
            <a:r>
              <a:rPr lang="sk-SK" sz="3200" dirty="0" smtClean="0"/>
              <a:t>starostlivosti.</a:t>
            </a:r>
          </a:p>
          <a:p>
            <a:r>
              <a:rPr lang="sk-SK" sz="3200" dirty="0" smtClean="0"/>
              <a:t>Profesionálne </a:t>
            </a:r>
            <a:r>
              <a:rPr lang="sk-SK" sz="3200" dirty="0"/>
              <a:t>organizácie a organizácie, ktoré platia musia aktívne kooperovať s zdravotníckymi úradmi pre   podporu takéhoto vývoja</a:t>
            </a:r>
            <a:r>
              <a:rPr lang="sk-SK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Motivácia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8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757552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sz="3200" dirty="0" smtClean="0"/>
              <a:t>Potreba vyvinúť množinu manažérskych funkcií a infraštruktúry verejného zdravotníctva poverených úlohou riadiť ale ovplyvňovať celkový systém za účelom dosiahnutia požadovaných zlepšení zdravia populácie.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Posilnenie manažmentu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3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/>
              <a:t>Jednotlivé inštitúcie zdravotníckej starostlivosti musia dosiahnuť maximálne možnú autonómiu v manažmente ich zdrojov konzistentnú s princípmi rovnostného a účinného systému zdravotníckej starostlivosti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Autonómia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670" y="4198885"/>
            <a:ext cx="4038730" cy="3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167" y="756287"/>
            <a:ext cx="8097110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/>
              <a:t>Rozvoj manažmentu musí byť silne podporovaný posilňovaním kapacít jednotlivcov v oblasti vodcovstva, dohadovania a komunikácie a rozvojom inštitucionálnych nástrojov pre poskytovanie zdravotníckej starostlivosti účinnejšie a úspornejšie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Posilňovanie</a:t>
            </a:r>
            <a:r>
              <a:rPr lang="en-US" dirty="0" smtClean="0"/>
              <a:t> </a:t>
            </a:r>
            <a:r>
              <a:rPr lang="en-US" dirty="0" err="1" smtClean="0"/>
              <a:t>jednotlivca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2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229" y="756287"/>
            <a:ext cx="8366048" cy="46217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Potreba rozvoja národnej a medzinárodnej výmeny skúseností zo zavádzania reformy zdravotníctva a podpory reformných iniciatív.</a:t>
            </a:r>
          </a:p>
          <a:p>
            <a:endParaRPr lang="sk-SK" sz="2800" dirty="0" smtClean="0"/>
          </a:p>
          <a:p>
            <a:r>
              <a:rPr lang="sk-SK" sz="2800" dirty="0" smtClean="0"/>
              <a:t>Založená na dobre ohodnotenej báze znalostí vo vzťahu k reformám zdravotníckej starostlivosti, kde je dobre porozumené kultúrnym rozdielom a tieto sú vhodne zhodnotené.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Učenie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 smtClean="0"/>
              <a:t>skúseností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sz="3200" dirty="0" smtClean="0"/>
              <a:t>Aj predstaviteľ Slovenskej republiky podpísal túto Chartu</a:t>
            </a:r>
          </a:p>
          <a:p>
            <a:r>
              <a:rPr lang="sk-SK" sz="3200" dirty="0" smtClean="0"/>
              <a:t>Zamyslime sa nad napĺňaním jej cieľov a princípov</a:t>
            </a:r>
          </a:p>
          <a:p>
            <a:r>
              <a:rPr lang="sk-SK" sz="3200" dirty="0" smtClean="0"/>
              <a:t>Aj relatívne malé kroky môžu viesť k veľkým zmenám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7"/>
            <a:ext cx="4866961" cy="1008380"/>
          </a:xfrm>
        </p:spPr>
        <p:txBody>
          <a:bodyPr/>
          <a:lstStyle/>
          <a:p>
            <a:r>
              <a:rPr lang="en-US" dirty="0" err="1" smtClean="0"/>
              <a:t>Zhrnutie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09" y="3855204"/>
            <a:ext cx="4352454" cy="37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759" y="373566"/>
            <a:ext cx="8500518" cy="5185101"/>
          </a:xfrm>
        </p:spPr>
        <p:txBody>
          <a:bodyPr>
            <a:normAutofit fontScale="92500" lnSpcReduction="20000"/>
          </a:bodyPr>
          <a:lstStyle/>
          <a:p>
            <a:r>
              <a:rPr lang="sk-SK" sz="3500" b="1" dirty="0" smtClean="0">
                <a:solidFill>
                  <a:srgbClr val="FF6600"/>
                </a:solidFill>
              </a:rPr>
              <a:t>Charta</a:t>
            </a:r>
          </a:p>
          <a:p>
            <a:pPr lvl="1"/>
            <a:r>
              <a:rPr lang="sk-SK" sz="3500" dirty="0" smtClean="0"/>
              <a:t>Dokument vydaný vládou, ktorý poskytuje práva </a:t>
            </a:r>
            <a:r>
              <a:rPr lang="sk-SK" sz="3500" dirty="0" err="1" smtClean="0"/>
              <a:t>osobe</a:t>
            </a:r>
            <a:r>
              <a:rPr lang="sk-SK" sz="3500" dirty="0" smtClean="0"/>
              <a:t> alebo skupine </a:t>
            </a:r>
            <a:r>
              <a:rPr lang="sk-SK" sz="3500" dirty="0" err="1" smtClean="0"/>
              <a:t>osôb</a:t>
            </a:r>
            <a:endParaRPr lang="sk-SK" sz="3500" dirty="0" smtClean="0"/>
          </a:p>
          <a:p>
            <a:pPr lvl="1"/>
            <a:r>
              <a:rPr lang="sk-SK" sz="3500" dirty="0"/>
              <a:t>listina zásadného významu, obvykle zaručujúca určité práva a privilégia; zakladajúca listina </a:t>
            </a:r>
          </a:p>
          <a:p>
            <a:r>
              <a:rPr lang="sk-SK" sz="3500" b="1" dirty="0">
                <a:solidFill>
                  <a:srgbClr val="FF6600"/>
                </a:solidFill>
              </a:rPr>
              <a:t>Deklarácia</a:t>
            </a:r>
          </a:p>
          <a:p>
            <a:pPr lvl="1"/>
            <a:r>
              <a:rPr lang="sk-SK" sz="3500" dirty="0"/>
              <a:t>prehlásenie, najčastejšie verejné a slávnostné; vyhlásenie politika k závažnej otázke; prehlásenie o obsahu zásielky a pod</a:t>
            </a:r>
            <a:r>
              <a:rPr lang="sk-SK" sz="2200" dirty="0"/>
              <a:t>. </a:t>
            </a:r>
            <a:endParaRPr lang="sk-SK" dirty="0"/>
          </a:p>
          <a:p>
            <a:pPr marL="20158" indent="0">
              <a:buNone/>
            </a:pPr>
            <a:r>
              <a:rPr lang="sk-SK" dirty="0" err="1" smtClean="0"/>
              <a:t>Webster</a:t>
            </a:r>
            <a:r>
              <a:rPr lang="sk-SK" dirty="0" smtClean="0"/>
              <a:t>,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charta a deklarácia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453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388508"/>
            <a:ext cx="8211829" cy="5618437"/>
          </a:xfrm>
        </p:spPr>
        <p:txBody>
          <a:bodyPr>
            <a:normAutofit fontScale="77500" lnSpcReduction="2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2"/>
              </a:rPr>
              <a:t>Athens Declaration for Healthy Cities, 1998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 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3"/>
              </a:rPr>
              <a:t>The Berlin Declaration on Tuberculosis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4"/>
              </a:rPr>
              <a:t>The Bonn Charter for Safe Drinking Water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5"/>
              </a:rPr>
              <a:t>Bratislava Declaration on Health, Migration and Human Rights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6"/>
              </a:rPr>
              <a:t>Declaration on Action for Env and Health in Europe  Second European Conference on Environment and Health Helsinki June 1994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7"/>
              </a:rPr>
              <a:t>Declaration on Young People and Alcohol, 2001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8"/>
              </a:rPr>
              <a:t>Declaration on Occupational Health for All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9"/>
              </a:rPr>
              <a:t>Dublin Declaration on Partneship to Fight HIVAIDS in Europe and Central Asia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0"/>
              </a:rPr>
              <a:t>European Charter on Alcohol 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1"/>
              </a:rPr>
              <a:t>European Heart Health Charter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.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2"/>
              </a:rPr>
              <a:t>European charter on counteracting obesity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3"/>
              </a:rPr>
              <a:t>THIRD MINISTERIAL CONFERENCE ON ENVIRONMENT AND HEALTH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 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4"/>
              </a:rPr>
              <a:t>Tallinnská charta: Zdravotnícke systémy pre zdravie a blahobyt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, 2008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5"/>
              </a:rPr>
              <a:t>Fourth Ministerial Conferenceon Environment and Health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 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6"/>
              </a:rPr>
              <a:t>The Athens Declaration on Mental Health and Man-made Disasters Stigma and Community Care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7"/>
              </a:rPr>
              <a:t>Primary Health Care Declaration Alma - Ata 1978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8"/>
              </a:rPr>
              <a:t>Prison Health as part of Public Health, Moscow 2003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  <a:hlinkClick r:id="rId19"/>
              </a:rPr>
              <a:t>Rezolúcia WHA62.12  "Posilnenie zdravotníckeho systému prostredníctvom primárnej zdravotnej starostlivosti"</a:t>
            </a:r>
            <a:r>
              <a:rPr lang="en-US" sz="2400" dirty="0">
                <a:solidFill>
                  <a:srgbClr val="FFFFFF"/>
                </a:solidFill>
                <a:effectLst/>
                <a:latin typeface="Arial" charset="0"/>
              </a:rPr>
              <a:t> new!!</a:t>
            </a:r>
            <a:r>
              <a:rPr lang="en-US" sz="2400" dirty="0">
                <a:effectLst/>
                <a:latin typeface="Arial" charset="0"/>
              </a:rPr>
              <a:t>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169987"/>
            <a:ext cx="8312587" cy="1008380"/>
          </a:xfrm>
        </p:spPr>
        <p:txBody>
          <a:bodyPr/>
          <a:lstStyle/>
          <a:p>
            <a:r>
              <a:rPr lang="sk-SK" sz="4000" dirty="0" err="1">
                <a:solidFill>
                  <a:srgbClr val="FFFFFF"/>
                </a:solidFill>
              </a:rPr>
              <a:t>http</a:t>
            </a:r>
            <a:r>
              <a:rPr lang="sk-SK" sz="4000" dirty="0">
                <a:solidFill>
                  <a:srgbClr val="FFFFFF"/>
                </a:solidFill>
              </a:rPr>
              <a:t>://</a:t>
            </a:r>
            <a:r>
              <a:rPr lang="sk-SK" sz="4000" dirty="0" err="1">
                <a:solidFill>
                  <a:srgbClr val="FFFFFF"/>
                </a:solidFill>
              </a:rPr>
              <a:t>www</a:t>
            </a:r>
            <a:r>
              <a:rPr lang="sk-SK" sz="4000" dirty="0">
                <a:solidFill>
                  <a:srgbClr val="FFFFFF"/>
                </a:solidFill>
              </a:rPr>
              <a:t>.</a:t>
            </a:r>
            <a:r>
              <a:rPr lang="sk-SK" sz="4000" dirty="0" err="1">
                <a:solidFill>
                  <a:srgbClr val="FFFFFF"/>
                </a:solidFill>
              </a:rPr>
              <a:t>who</a:t>
            </a:r>
            <a:r>
              <a:rPr lang="sk-SK" sz="4000" dirty="0">
                <a:solidFill>
                  <a:srgbClr val="FFFFFF"/>
                </a:solidFill>
              </a:rPr>
              <a:t>.</a:t>
            </a:r>
            <a:r>
              <a:rPr lang="sk-SK" sz="4000" dirty="0" err="1">
                <a:solidFill>
                  <a:srgbClr val="FFFFFF"/>
                </a:solidFill>
              </a:rPr>
              <a:t>sk</a:t>
            </a:r>
            <a:r>
              <a:rPr lang="sk-SK" sz="4000" dirty="0">
                <a:solidFill>
                  <a:srgbClr val="FFFFFF"/>
                </a:solidFill>
              </a:rPr>
              <a:t>/</a:t>
            </a:r>
            <a:r>
              <a:rPr lang="sk-SK" sz="4000" dirty="0" err="1">
                <a:solidFill>
                  <a:srgbClr val="FFFFFF"/>
                </a:solidFill>
              </a:rPr>
              <a:t>component</a:t>
            </a:r>
            <a:r>
              <a:rPr lang="sk-SK" sz="4000" dirty="0">
                <a:solidFill>
                  <a:srgbClr val="FFFFFF"/>
                </a:solidFill>
              </a:rPr>
              <a:t>/</a:t>
            </a:r>
            <a:r>
              <a:rPr lang="sk-SK" sz="4000" dirty="0" err="1">
                <a:solidFill>
                  <a:srgbClr val="FFFFFF"/>
                </a:solidFill>
              </a:rPr>
              <a:t>content</a:t>
            </a:r>
            <a:r>
              <a:rPr lang="sk-SK" sz="4000" dirty="0">
                <a:solidFill>
                  <a:srgbClr val="FFFFFF"/>
                </a:solidFill>
              </a:rPr>
              <a:t>/</a:t>
            </a:r>
            <a:r>
              <a:rPr lang="sk-SK" sz="4000" dirty="0" err="1">
                <a:solidFill>
                  <a:srgbClr val="FFFFFF"/>
                </a:solidFill>
              </a:rPr>
              <a:t>article</a:t>
            </a:r>
            <a:r>
              <a:rPr lang="sk-SK" sz="4000" dirty="0">
                <a:solidFill>
                  <a:srgbClr val="FFFFFF"/>
                </a:solidFill>
              </a:rPr>
              <a:t>/54-dekl/96-</a:t>
            </a:r>
            <a:r>
              <a:rPr lang="sk-SK" sz="4000" dirty="0" smtClean="0">
                <a:solidFill>
                  <a:srgbClr val="FFFFFF"/>
                </a:solidFill>
              </a:rPr>
              <a:t>chartdekl</a:t>
            </a:r>
            <a:endParaRPr lang="sk-SK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2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0461" y="756287"/>
            <a:ext cx="6209104" cy="4787437"/>
          </a:xfrm>
        </p:spPr>
        <p:txBody>
          <a:bodyPr>
            <a:normAutofit fontScale="92500"/>
          </a:bodyPr>
          <a:lstStyle/>
          <a:p>
            <a:pPr marL="20158" indent="0">
              <a:buNone/>
            </a:pPr>
            <a:r>
              <a:rPr lang="sk-SK" dirty="0" smtClean="0"/>
              <a:t>Cieľom tejto charty je vyjadriť princípy, ktoré sú integrálnou súčasťou dnešných systémov zdravotníckej starostlivosti, alebo ktoré môžu zlepšiť systémy zdravotníckej starostlivosti v členských krajinách Svetovej zdravotníckej organizácie v Európskom regióne. Tieto princípy vychádzajú zo skúseností krajín, ktoré zavádzajú reformy zdravotníctva a tiež z cieľov Zdravie pre všetkých, najmä z tých, ktoré sú vo vzťahu k systémom zdravotníckej starostlivosti.</a:t>
            </a:r>
          </a:p>
          <a:p>
            <a:pPr marL="20158" indent="0">
              <a:buNone/>
            </a:pPr>
            <a:endParaRPr lang="sk-SK" dirty="0"/>
          </a:p>
          <a:p>
            <a:pPr marL="20158" indent="0">
              <a:buNone/>
            </a:pPr>
            <a:r>
              <a:rPr lang="sk-SK" dirty="0" smtClean="0"/>
              <a:t>Prijaté </a:t>
            </a:r>
            <a:r>
              <a:rPr lang="fr-FR" dirty="0"/>
              <a:t>18 </a:t>
            </a:r>
            <a:r>
              <a:rPr lang="fr-FR" dirty="0" err="1" smtClean="0"/>
              <a:t>Júna</a:t>
            </a:r>
            <a:r>
              <a:rPr lang="fr-FR" dirty="0" smtClean="0"/>
              <a:t> 1996</a:t>
            </a:r>
          </a:p>
          <a:p>
            <a:pPr marL="20158" indent="0">
              <a:buNone/>
            </a:pPr>
            <a:r>
              <a:rPr lang="fr-FR" dirty="0"/>
              <a:t>http://</a:t>
            </a:r>
            <a:r>
              <a:rPr lang="fr-FR" dirty="0" err="1"/>
              <a:t>www.euro.who.int</a:t>
            </a:r>
            <a:r>
              <a:rPr lang="fr-FR" dirty="0"/>
              <a:t>/__data/</a:t>
            </a:r>
            <a:r>
              <a:rPr lang="fr-FR" dirty="0" err="1"/>
              <a:t>assets</a:t>
            </a:r>
            <a:r>
              <a:rPr lang="fr-FR" dirty="0"/>
              <a:t>/</a:t>
            </a:r>
            <a:r>
              <a:rPr lang="fr-FR" dirty="0" err="1"/>
              <a:t>pdf_file</a:t>
            </a:r>
            <a:r>
              <a:rPr lang="fr-FR" dirty="0"/>
              <a:t>/0010/113302/E55363.pdf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782807"/>
            <a:ext cx="8765580" cy="1105756"/>
          </a:xfrm>
        </p:spPr>
        <p:txBody>
          <a:bodyPr/>
          <a:lstStyle/>
          <a:p>
            <a:r>
              <a:rPr lang="sk-SK" dirty="0" smtClean="0"/>
              <a:t>Cieľ </a:t>
            </a:r>
            <a:r>
              <a:rPr lang="sk-SK" dirty="0" err="1" smtClean="0"/>
              <a:t>Ljubljanskej</a:t>
            </a:r>
            <a:r>
              <a:rPr lang="sk-SK" dirty="0" smtClean="0"/>
              <a:t> Charty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153" y="1524149"/>
            <a:ext cx="2556595" cy="34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Charta sa dotýka reforiem zdravotníctva v špecifickom európskom kontexte a sústreďuje sa na princíp, ktorý vyjadruje, že zdravotníctvo musí v prvom rade a predovšetkým viesť k lepšiemu zdraviu a kvalite života ľudí.</a:t>
            </a:r>
          </a:p>
          <a:p>
            <a:endParaRPr lang="sk-SK" dirty="0" smtClean="0"/>
          </a:p>
          <a:p>
            <a:r>
              <a:rPr lang="sk-SK" dirty="0" smtClean="0"/>
              <a:t>Zlepšenia zdravotného stavu populácie sú ukazovateľom rozvoja spoločnosti. Zdravotnícke služby sú dôležité,ale nie sú jediným sektorom, ktorý ovplyvňuje život ľudí: ďalšie sektory prispievajú k zdraviu a nesú za zdravie zodpovednosť. Viac-rezortnosť musí   byť preto jedným zo základných znakov reformy zdravotníctva.</a:t>
            </a:r>
          </a:p>
          <a:p>
            <a:endParaRPr lang="sk-S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Charta a </a:t>
            </a:r>
            <a:r>
              <a:rPr lang="en-US" dirty="0" err="1" smtClean="0"/>
              <a:t>reformy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5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2800" dirty="0" err="1" smtClean="0"/>
              <a:t>Rozpoznajúc</a:t>
            </a:r>
            <a:r>
              <a:rPr lang="sk-SK" sz="2800" dirty="0" smtClean="0"/>
              <a:t> túto skutočnosť, my Ministri zdravotníctva z členských krajín WHO (účastníci konferencie v </a:t>
            </a:r>
            <a:r>
              <a:rPr lang="sk-SK" sz="2800" dirty="0" err="1" smtClean="0"/>
              <a:t>Ljubljane</a:t>
            </a:r>
            <a:r>
              <a:rPr lang="sk-SK" sz="2800" dirty="0" smtClean="0"/>
              <a:t>) sa zaväzujeme rozvíjať tieto princípy a obracať sa   na všetkých občanov a </a:t>
            </a:r>
            <a:r>
              <a:rPr lang="sk-SK" sz="2800" dirty="0" err="1" smtClean="0"/>
              <a:t>posmelovať</a:t>
            </a:r>
            <a:r>
              <a:rPr lang="sk-SK" sz="2800" dirty="0" smtClean="0"/>
              <a:t> všetky vlády, inštitúcie a komunity pridať sa k tejto snahe. Taktiež žiadame Regionálny úrad WHO pre Európu aby prijal potrebné opatrenia pre podporu členských štátov v realizácii týchto princípov.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Vyhlásenie</a:t>
            </a:r>
            <a:r>
              <a:rPr lang="en-US" dirty="0" smtClean="0"/>
              <a:t> </a:t>
            </a:r>
            <a:r>
              <a:rPr lang="en-US" dirty="0" err="1" smtClean="0"/>
              <a:t>ministrov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8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8345"/>
              </p:ext>
            </p:extLst>
          </p:nvPr>
        </p:nvGraphicFramePr>
        <p:xfrm>
          <a:off x="1" y="-4"/>
          <a:ext cx="10075862" cy="74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931"/>
                <a:gridCol w="7753931"/>
              </a:tblGrid>
              <a:tr h="945357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Princíp</a:t>
                      </a:r>
                      <a:endParaRPr lang="sk-S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Obsah</a:t>
                      </a:r>
                      <a:endParaRPr lang="sk-SK" sz="3200" dirty="0"/>
                    </a:p>
                  </a:txBody>
                  <a:tcPr/>
                </a:tc>
              </a:tr>
              <a:tr h="743167">
                <a:tc>
                  <a:txBody>
                    <a:bodyPr/>
                    <a:lstStyle/>
                    <a:p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Zodpovedanie hodnotám</a:t>
                      </a:r>
                      <a:endParaRPr lang="sk-SK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ľudskej dôstojnosti, rovnosti, solidarity a profesionálnej etike</a:t>
                      </a:r>
                      <a:endParaRPr lang="sk-SK" noProof="0"/>
                    </a:p>
                  </a:txBody>
                  <a:tcPr/>
                </a:tc>
              </a:tr>
              <a:tr h="717247">
                <a:tc>
                  <a:txBody>
                    <a:bodyPr/>
                    <a:lstStyle/>
                    <a:p>
                      <a:pPr marL="0" marR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Zameranie na zdravie</a:t>
                      </a:r>
                      <a:endParaRPr lang="sk-SK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každá zmena musí viesť k zlepšeniu zdravia. Hlavným záujmom spoločnosti musí byť ochrana a rozvoj zdravia</a:t>
                      </a:r>
                      <a:endParaRPr lang="sk-SK" noProof="0"/>
                    </a:p>
                  </a:txBody>
                  <a:tcPr/>
                </a:tc>
              </a:tr>
              <a:tr h="806903">
                <a:tc>
                  <a:txBody>
                    <a:bodyPr/>
                    <a:lstStyle/>
                    <a:p>
                      <a:pPr marL="0" marR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Sústredenie sa na ľudí</a:t>
                      </a:r>
                      <a:endParaRPr lang="sk-SK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zodpovedať potrebám občanov, občania musia zdieľať zodpovednosť za svoje zdravie</a:t>
                      </a:r>
                      <a:endParaRPr lang="sk-SK" noProof="0"/>
                    </a:p>
                  </a:txBody>
                  <a:tcPr/>
                </a:tc>
              </a:tr>
              <a:tr h="717248">
                <a:tc>
                  <a:txBody>
                    <a:bodyPr/>
                    <a:lstStyle/>
                    <a:p>
                      <a:pPr marL="0" marR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Zaostrenie na kvalitu</a:t>
                      </a:r>
                      <a:endParaRPr lang="sk-SK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neustále zlepšovanie kvality starostlivosti, vrátane nákladovej efektívnosti</a:t>
                      </a:r>
                      <a:endParaRPr lang="sk-SK" noProof="0"/>
                    </a:p>
                  </a:txBody>
                  <a:tcPr/>
                </a:tc>
              </a:tr>
              <a:tr h="1045985">
                <a:tc>
                  <a:txBody>
                    <a:bodyPr/>
                    <a:lstStyle/>
                    <a:p>
                      <a:pPr marL="0" marR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Založenie na dobrom financovaní</a:t>
                      </a:r>
                    </a:p>
                    <a:p>
                      <a:endParaRPr lang="sk-SK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zahŕňa všeobecné pokrytie a rovnaký prístup všetkých občanov k starostlivosti. Tiež účinné využitie jej zdrojov. Solidaritu garantuje vláda reguláciou financovania.</a:t>
                      </a:r>
                      <a:endParaRPr lang="sk-SK" noProof="0"/>
                    </a:p>
                  </a:txBody>
                  <a:tcPr/>
                </a:tc>
              </a:tr>
              <a:tr h="945357">
                <a:tc>
                  <a:txBody>
                    <a:bodyPr/>
                    <a:lstStyle/>
                    <a:p>
                      <a:pPr marL="0" marR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Orientovanie sa na primárnu starostlivosť		</a:t>
                      </a:r>
                    </a:p>
                    <a:p>
                      <a:endParaRPr lang="sk-SK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primárna starostlivosť ako filozofia reforiem musí zabezpečiť že všetky úrovne zdravotnej starostlivosti ochraňujú a podporujú zdravie, zlepšujú kvalitu života, predchádzajú a liečia ochorenia, rehabilitujú pacientov a starajú sa o </a:t>
                      </a:r>
                      <a:r>
                        <a:rPr lang="sk-SK" sz="20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trpiacich</a:t>
                      </a:r>
                      <a:r>
                        <a:rPr lang="sk-SK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terminálne chorých. Musia posilniť spoločné rozhodovanie pacientom i zdravotníkom a rozvinúť úplnosť a kontinuitu starostlivosti v rámci ich špecifických kultúrnych prostredí.</a:t>
                      </a:r>
                      <a:endParaRPr lang="sk-SK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69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Pripraviť stratégiu zdravia</a:t>
            </a:r>
          </a:p>
          <a:p>
            <a:r>
              <a:rPr lang="sk-SK" sz="2800" b="1" dirty="0" smtClean="0"/>
              <a:t>Načúvať hlasu občana a jeho výberu</a:t>
            </a:r>
          </a:p>
          <a:p>
            <a:r>
              <a:rPr lang="sk-SK" sz="2800" b="1" dirty="0" smtClean="0"/>
              <a:t>Pozmeniť poskytovanie zdravotníckej starostlivosti</a:t>
            </a:r>
          </a:p>
          <a:p>
            <a:r>
              <a:rPr lang="sk-SK" sz="2800" b="1" dirty="0" smtClean="0"/>
              <a:t>Zmeniť orientáciu zdrojov pre zdravotnícku starostlivosť</a:t>
            </a:r>
          </a:p>
          <a:p>
            <a:r>
              <a:rPr lang="sk-SK" sz="2800" b="1" dirty="0" smtClean="0"/>
              <a:t>Posilniť manažment</a:t>
            </a:r>
          </a:p>
          <a:p>
            <a:r>
              <a:rPr lang="sk-SK" sz="2800" b="1" dirty="0" smtClean="0"/>
              <a:t>Učiť sa zo skúseností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151185"/>
            <a:ext cx="6106076" cy="1008380"/>
          </a:xfrm>
        </p:spPr>
        <p:txBody>
          <a:bodyPr/>
          <a:lstStyle/>
          <a:p>
            <a:r>
              <a:rPr lang="sk-SK" b="1" dirty="0" smtClean="0"/>
              <a:t>Princípy manažmentu zmeny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123" y="3470199"/>
            <a:ext cx="3759972" cy="37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8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131</TotalTime>
  <Words>871</Words>
  <Application>Microsoft Macintosh PowerPoint</Application>
  <PresentationFormat>Custom</PresentationFormat>
  <Paragraphs>110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Martin_Trnava_prednasky</vt:lpstr>
      <vt:lpstr>Zdravotná starostlivosť - princípy</vt:lpstr>
      <vt:lpstr>Štruktúra</vt:lpstr>
      <vt:lpstr>Čo je charta a deklarácia</vt:lpstr>
      <vt:lpstr>http://www.who.sk/component/content/article/54-dekl/96-chartdekl</vt:lpstr>
      <vt:lpstr>Cieľ Ljubljanskej Charty</vt:lpstr>
      <vt:lpstr>Charta a reformy</vt:lpstr>
      <vt:lpstr>Vyhlásenie ministrov</vt:lpstr>
      <vt:lpstr>PowerPoint Presentation</vt:lpstr>
      <vt:lpstr>Princípy manažmentu zmeny</vt:lpstr>
      <vt:lpstr>Stratégia zdravia</vt:lpstr>
      <vt:lpstr>Monitoring a hodnotenie</vt:lpstr>
      <vt:lpstr>Hodnoty</vt:lpstr>
      <vt:lpstr>Hlas občana a jeho výber</vt:lpstr>
      <vt:lpstr>Hlas občana</vt:lpstr>
      <vt:lpstr>Informácia a vzdelanie</vt:lpstr>
      <vt:lpstr>Zmena poskytovania zdravotnej starostlivosti</vt:lpstr>
      <vt:lpstr>Sieť zariadení</vt:lpstr>
      <vt:lpstr>Informácie pre poskytovateľov</vt:lpstr>
      <vt:lpstr>Zmena orientácie zdrojov</vt:lpstr>
      <vt:lpstr>Výučba</vt:lpstr>
      <vt:lpstr>Motivácia</vt:lpstr>
      <vt:lpstr>Posilnenie manažmentu</vt:lpstr>
      <vt:lpstr>Autonómia</vt:lpstr>
      <vt:lpstr>Posilňovanie jednotlivca</vt:lpstr>
      <vt:lpstr>Učenie sa zo skúseností</vt:lpstr>
      <vt:lpstr>Zhrnutie</vt:lpstr>
    </vt:vector>
  </TitlesOfParts>
  <Manager/>
  <Company>FZaSP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Ljubljanská charta</dc:title>
  <dc:subject>o reformách zdravotníctva</dc:subject>
  <dc:creator>Martin Rusnák</dc:creator>
  <cp:keywords/>
  <dc:description/>
  <cp:lastModifiedBy>Martin Rusnák</cp:lastModifiedBy>
  <cp:revision>27</cp:revision>
  <dcterms:created xsi:type="dcterms:W3CDTF">2012-03-23T08:51:40Z</dcterms:created>
  <dcterms:modified xsi:type="dcterms:W3CDTF">2014-03-31T12:12:24Z</dcterms:modified>
  <cp:category>prednášky z politiky</cp:category>
</cp:coreProperties>
</file>