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4"/>
  </p:notesMasterIdLst>
  <p:sldIdLst>
    <p:sldId id="256" r:id="rId2"/>
    <p:sldId id="258" r:id="rId3"/>
    <p:sldId id="412" r:id="rId4"/>
    <p:sldId id="477" r:id="rId5"/>
    <p:sldId id="478" r:id="rId6"/>
    <p:sldId id="479" r:id="rId7"/>
    <p:sldId id="485" r:id="rId8"/>
    <p:sldId id="340" r:id="rId9"/>
    <p:sldId id="480" r:id="rId10"/>
    <p:sldId id="411" r:id="rId11"/>
    <p:sldId id="379" r:id="rId12"/>
    <p:sldId id="322" r:id="rId13"/>
    <p:sldId id="468" r:id="rId14"/>
    <p:sldId id="486" r:id="rId15"/>
    <p:sldId id="469" r:id="rId16"/>
    <p:sldId id="471" r:id="rId17"/>
    <p:sldId id="487" r:id="rId18"/>
    <p:sldId id="481" r:id="rId19"/>
    <p:sldId id="482" r:id="rId20"/>
    <p:sldId id="484" r:id="rId21"/>
    <p:sldId id="410" r:id="rId22"/>
    <p:sldId id="483"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00"/>
    <p:restoredTop sz="92890"/>
  </p:normalViewPr>
  <p:slideViewPr>
    <p:cSldViewPr snapToGrid="0" snapToObjects="1">
      <p:cViewPr>
        <p:scale>
          <a:sx n="118" d="100"/>
          <a:sy n="118" d="100"/>
        </p:scale>
        <p:origin x="552" y="1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k-SK"/>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15072B-1926-7948-8B44-B6270056D9F8}" type="datetimeFigureOut">
              <a:rPr lang="sk-SK" smtClean="0"/>
              <a:t>6.5.19</a:t>
            </a:fld>
            <a:endParaRPr lang="sk-SK"/>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k-S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k-S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k-SK"/>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0E4B81-FB46-5145-BB41-15F1B2A03CE5}" type="slidenum">
              <a:rPr lang="sk-SK" smtClean="0"/>
              <a:t>‹#›</a:t>
            </a:fld>
            <a:endParaRPr lang="sk-SK"/>
          </a:p>
        </p:txBody>
      </p:sp>
    </p:spTree>
    <p:extLst>
      <p:ext uri="{BB962C8B-B14F-4D97-AF65-F5344CB8AC3E}">
        <p14:creationId xmlns:p14="http://schemas.microsoft.com/office/powerpoint/2010/main" val="1688776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záhlaví 3"/>
          <p:cNvSpPr>
            <a:spLocks noGrp="1"/>
          </p:cNvSpPr>
          <p:nvPr>
            <p:ph type="hdr" sz="quarter" idx="10"/>
          </p:nvPr>
        </p:nvSpPr>
        <p:spPr/>
        <p:txBody>
          <a:bodyPr/>
          <a:lstStyle/>
          <a:p>
            <a:endParaRPr lang="cs-CZ"/>
          </a:p>
        </p:txBody>
      </p:sp>
      <p:sp>
        <p:nvSpPr>
          <p:cNvPr id="5" name="Zástupný symbol pro číslo snímku 4"/>
          <p:cNvSpPr>
            <a:spLocks noGrp="1"/>
          </p:cNvSpPr>
          <p:nvPr>
            <p:ph type="sldNum" sz="quarter" idx="11"/>
          </p:nvPr>
        </p:nvSpPr>
        <p:spPr/>
        <p:txBody>
          <a:bodyPr/>
          <a:lstStyle/>
          <a:p>
            <a:fld id="{9646938E-2893-4695-9944-BA2596B98DC5}" type="slidenum">
              <a:rPr lang="cs-CZ" smtClean="0"/>
              <a:pPr/>
              <a:t>10</a:t>
            </a:fld>
            <a:endParaRPr lang="cs-CZ"/>
          </a:p>
        </p:txBody>
      </p:sp>
    </p:spTree>
    <p:extLst>
      <p:ext uri="{BB962C8B-B14F-4D97-AF65-F5344CB8AC3E}">
        <p14:creationId xmlns:p14="http://schemas.microsoft.com/office/powerpoint/2010/main" val="306545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9646938E-2893-4695-9944-BA2596B98DC5}" type="slidenum">
              <a:rPr lang="cs-CZ" smtClean="0"/>
              <a:pPr/>
              <a:t>21</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2996692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sk-SK"/>
              <a:t>Kliknutím upravte štýl predlohy nadpisu</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A680A754-0360-194D-ABDB-7C8DD0E58BA4}" type="datetime1">
              <a:rPr lang="sk-SK" smtClean="0"/>
              <a:t>6.5.19</a:t>
            </a:fld>
            <a:endParaRPr lang="en-US" dirty="0"/>
          </a:p>
        </p:txBody>
      </p:sp>
      <p:sp>
        <p:nvSpPr>
          <p:cNvPr id="5" name="Footer Placeholder 4"/>
          <p:cNvSpPr>
            <a:spLocks noGrp="1"/>
          </p:cNvSpPr>
          <p:nvPr>
            <p:ph type="ftr" sz="quarter" idx="11"/>
          </p:nvPr>
        </p:nvSpPr>
        <p:spPr/>
        <p:txBody>
          <a:bodyPr/>
          <a:lstStyle/>
          <a:p>
            <a:r>
              <a:rPr lang="en-US"/>
              <a:t>russnakm@gmail.com</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AD4C9B67-CC08-4A48-B6B5-4B7C82801DF7}" type="datetime1">
              <a:rPr lang="sk-SK" smtClean="0"/>
              <a:t>6.5.19</a:t>
            </a:fld>
            <a:endParaRPr lang="en-US" dirty="0"/>
          </a:p>
        </p:txBody>
      </p:sp>
      <p:sp>
        <p:nvSpPr>
          <p:cNvPr id="5" name="Footer Placeholder 4"/>
          <p:cNvSpPr>
            <a:spLocks noGrp="1"/>
          </p:cNvSpPr>
          <p:nvPr>
            <p:ph type="ftr" sz="quarter" idx="11"/>
          </p:nvPr>
        </p:nvSpPr>
        <p:spPr/>
        <p:txBody>
          <a:bodyPr/>
          <a:lstStyle/>
          <a:p>
            <a:r>
              <a:rPr lang="en-US"/>
              <a:t>russnakm@gmail.com</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Zvislý nadpis a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sk-SK"/>
              <a:t>Kliknutím upravte štýl predlohy nadpisu</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067DE5D7-ABF4-DA4F-A0B0-5E5E1A5794AD}" type="datetime1">
              <a:rPr lang="sk-SK" smtClean="0"/>
              <a:t>6.5.19</a:t>
            </a:fld>
            <a:endParaRPr lang="en-US" dirty="0"/>
          </a:p>
        </p:txBody>
      </p:sp>
      <p:sp>
        <p:nvSpPr>
          <p:cNvPr id="5" name="Footer Placeholder 4"/>
          <p:cNvSpPr>
            <a:spLocks noGrp="1"/>
          </p:cNvSpPr>
          <p:nvPr>
            <p:ph type="ftr" sz="quarter" idx="11"/>
          </p:nvPr>
        </p:nvSpPr>
        <p:spPr/>
        <p:txBody>
          <a:bodyPr/>
          <a:lstStyle/>
          <a:p>
            <a:r>
              <a:rPr lang="en-US"/>
              <a:t>russnakm@gmail.com</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sk-SK"/>
              <a:t>Kliknutím upravte štýl predlohy nadpisu</a:t>
            </a:r>
            <a:endParaRPr lang="en-US" dirty="0"/>
          </a:p>
        </p:txBody>
      </p:sp>
      <p:sp>
        <p:nvSpPr>
          <p:cNvPr id="3" name="Content Placeholder 2"/>
          <p:cNvSpPr>
            <a:spLocks noGrp="1"/>
          </p:cNvSpPr>
          <p:nvPr>
            <p:ph idx="1"/>
          </p:nvPr>
        </p:nvSpPr>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A76E3BE7-61FF-294D-8B8C-6394CF025532}" type="datetime1">
              <a:rPr lang="sk-SK" smtClean="0"/>
              <a:t>6.5.19</a:t>
            </a:fld>
            <a:endParaRPr lang="en-US" dirty="0"/>
          </a:p>
        </p:txBody>
      </p:sp>
      <p:sp>
        <p:nvSpPr>
          <p:cNvPr id="5" name="Footer Placeholder 4"/>
          <p:cNvSpPr>
            <a:spLocks noGrp="1"/>
          </p:cNvSpPr>
          <p:nvPr>
            <p:ph type="ftr" sz="quarter" idx="11"/>
          </p:nvPr>
        </p:nvSpPr>
        <p:spPr/>
        <p:txBody>
          <a:bodyPr/>
          <a:lstStyle/>
          <a:p>
            <a:r>
              <a:rPr lang="en-US"/>
              <a:t>russnakm@gmail.com</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sk-SK"/>
              <a:t>Kliknutím upravte štýl predlohy nadpisu</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CEE68C37-E1CA-E042-A12A-CE4303CD214F}" type="datetime1">
              <a:rPr lang="sk-SK" smtClean="0"/>
              <a:t>6.5.19</a:t>
            </a:fld>
            <a:endParaRPr lang="en-US" dirty="0"/>
          </a:p>
        </p:txBody>
      </p:sp>
      <p:sp>
        <p:nvSpPr>
          <p:cNvPr id="5" name="Footer Placeholder 4"/>
          <p:cNvSpPr>
            <a:spLocks noGrp="1"/>
          </p:cNvSpPr>
          <p:nvPr>
            <p:ph type="ftr" sz="quarter" idx="11"/>
          </p:nvPr>
        </p:nvSpPr>
        <p:spPr/>
        <p:txBody>
          <a:bodyPr/>
          <a:lstStyle/>
          <a:p>
            <a:r>
              <a:rPr lang="en-US"/>
              <a:t>russnakm@gmail.com</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sk-SK"/>
              <a:t>Kliknutím upravte štýl predlohy nadpisu</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CC5CBA95-2505-414D-AD0D-1DBA3F87101B}" type="datetime1">
              <a:rPr lang="sk-SK" smtClean="0"/>
              <a:t>6.5.19</a:t>
            </a:fld>
            <a:endParaRPr lang="en-US" dirty="0"/>
          </a:p>
        </p:txBody>
      </p:sp>
      <p:sp>
        <p:nvSpPr>
          <p:cNvPr id="6" name="Footer Placeholder 5"/>
          <p:cNvSpPr>
            <a:spLocks noGrp="1"/>
          </p:cNvSpPr>
          <p:nvPr>
            <p:ph type="ftr" sz="quarter" idx="11"/>
          </p:nvPr>
        </p:nvSpPr>
        <p:spPr/>
        <p:txBody>
          <a:bodyPr/>
          <a:lstStyle/>
          <a:p>
            <a:r>
              <a:rPr lang="en-US"/>
              <a:t>russnakm@gmail.com</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sk-SK"/>
              <a:t>Kliknutím upravte štýl predlohy nadpisu</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Content Placeholder 3"/>
          <p:cNvSpPr>
            <a:spLocks noGrp="1"/>
          </p:cNvSpPr>
          <p:nvPr>
            <p:ph sz="half" idx="2"/>
          </p:nvPr>
        </p:nvSpPr>
        <p:spPr>
          <a:xfrm>
            <a:off x="1097280" y="2582334"/>
            <a:ext cx="4937760" cy="3378200"/>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Content Placeholder 5"/>
          <p:cNvSpPr>
            <a:spLocks noGrp="1"/>
          </p:cNvSpPr>
          <p:nvPr>
            <p:ph sz="quarter" idx="4"/>
          </p:nvPr>
        </p:nvSpPr>
        <p:spPr>
          <a:xfrm>
            <a:off x="6217920" y="2582334"/>
            <a:ext cx="4937760" cy="3378200"/>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686E3D6F-7DD0-3B45-8913-BA5181116962}" type="datetime1">
              <a:rPr lang="sk-SK" smtClean="0"/>
              <a:t>6.5.19</a:t>
            </a:fld>
            <a:endParaRPr lang="en-US" dirty="0"/>
          </a:p>
        </p:txBody>
      </p:sp>
      <p:sp>
        <p:nvSpPr>
          <p:cNvPr id="8" name="Footer Placeholder 7"/>
          <p:cNvSpPr>
            <a:spLocks noGrp="1"/>
          </p:cNvSpPr>
          <p:nvPr>
            <p:ph type="ftr" sz="quarter" idx="11"/>
          </p:nvPr>
        </p:nvSpPr>
        <p:spPr/>
        <p:txBody>
          <a:bodyPr/>
          <a:lstStyle/>
          <a:p>
            <a:r>
              <a:rPr lang="en-US"/>
              <a:t>russnakm@gmail.com</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04ED544B-CA42-6348-A60F-45BA0D879FD0}" type="datetime1">
              <a:rPr lang="sk-SK" smtClean="0"/>
              <a:t>6.5.19</a:t>
            </a:fld>
            <a:endParaRPr lang="en-US" dirty="0"/>
          </a:p>
        </p:txBody>
      </p:sp>
      <p:sp>
        <p:nvSpPr>
          <p:cNvPr id="4" name="Footer Placeholder 3"/>
          <p:cNvSpPr>
            <a:spLocks noGrp="1"/>
          </p:cNvSpPr>
          <p:nvPr>
            <p:ph type="ftr" sz="quarter" idx="11"/>
          </p:nvPr>
        </p:nvSpPr>
        <p:spPr/>
        <p:txBody>
          <a:bodyPr/>
          <a:lstStyle/>
          <a:p>
            <a:r>
              <a:rPr lang="en-US"/>
              <a:t>russnakm@gmail.com</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3DD7FCF-7E42-A644-9B54-D26DF00F663B}" type="datetime1">
              <a:rPr lang="sk-SK" smtClean="0"/>
              <a:t>6.5.19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russnakm@gmail.com</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sk-SK"/>
              <a:t>Kliknutím upravte štýl predlohy nadpisu</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5574CDD-7481-5141-BE06-784DD97F0847}" type="datetime1">
              <a:rPr lang="sk-SK" smtClean="0"/>
              <a:t>6.5.19</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t>russnakm@gmail.com</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sk-SK"/>
              <a:t>Kliknutím upravte štýl predlohy nadpisu</a:t>
            </a:r>
            <a:endParaRPr lang="en-US" dirty="0"/>
          </a:p>
        </p:txBody>
      </p:sp>
      <p:sp>
        <p:nvSpPr>
          <p:cNvPr id="3" name="Picture Placeholder 2"/>
          <p:cNvSpPr>
            <a:spLocks noGrp="1" noChangeAspect="1"/>
          </p:cNvSpPr>
          <p:nvPr>
            <p:ph type="pic" idx="1"/>
          </p:nvPr>
        </p:nvSpPr>
        <p:spPr>
          <a:xfrm>
            <a:off x="15" y="0"/>
            <a:ext cx="12191985" cy="4915076"/>
          </a:xfrm>
          <a:solidFill>
            <a:schemeClr val="accent3"/>
          </a:solid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5" name="Date Placeholder 4"/>
          <p:cNvSpPr>
            <a:spLocks noGrp="1"/>
          </p:cNvSpPr>
          <p:nvPr>
            <p:ph type="dt" sz="half" idx="10"/>
          </p:nvPr>
        </p:nvSpPr>
        <p:spPr/>
        <p:txBody>
          <a:bodyPr/>
          <a:lstStyle/>
          <a:p>
            <a:fld id="{4DCA5C5A-74DA-E746-9DA3-4D0D29A9F3EB}" type="datetime1">
              <a:rPr lang="sk-SK" smtClean="0"/>
              <a:t>6.5.19</a:t>
            </a:fld>
            <a:endParaRPr lang="en-US" dirty="0"/>
          </a:p>
        </p:txBody>
      </p:sp>
      <p:sp>
        <p:nvSpPr>
          <p:cNvPr id="6" name="Footer Placeholder 5"/>
          <p:cNvSpPr>
            <a:spLocks noGrp="1"/>
          </p:cNvSpPr>
          <p:nvPr>
            <p:ph type="ftr" sz="quarter" idx="11"/>
          </p:nvPr>
        </p:nvSpPr>
        <p:spPr/>
        <p:txBody>
          <a:bodyPr/>
          <a:lstStyle/>
          <a:p>
            <a:r>
              <a:rPr lang="en-US"/>
              <a:t>russnakm@gmail.com</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sk-SK"/>
              <a:t>Kliknutím upravte štýl predlohy nadpisu</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42687D2-97A8-7047-A66B-09FA097FF9E2}" type="datetime1">
              <a:rPr lang="sk-SK" smtClean="0"/>
              <a:t>6.5.19</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russnakm@gmail.com</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rusnak.truni.s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New Public Health</a:t>
            </a:r>
            <a:br>
              <a:rPr lang="en-GB" dirty="0"/>
            </a:br>
            <a:r>
              <a:rPr lang="it-IT" dirty="0"/>
              <a:t>Nuova salute pubblica</a:t>
            </a:r>
            <a:endParaRPr lang="en-GB" dirty="0"/>
          </a:p>
        </p:txBody>
      </p:sp>
      <p:sp>
        <p:nvSpPr>
          <p:cNvPr id="3" name="Subtitle 2"/>
          <p:cNvSpPr>
            <a:spLocks noGrp="1"/>
          </p:cNvSpPr>
          <p:nvPr>
            <p:ph type="subTitle" idx="1"/>
          </p:nvPr>
        </p:nvSpPr>
        <p:spPr/>
        <p:txBody>
          <a:bodyPr>
            <a:normAutofit fontScale="85000" lnSpcReduction="20000"/>
          </a:bodyPr>
          <a:lstStyle/>
          <a:p>
            <a:r>
              <a:rPr lang="en-GB" dirty="0"/>
              <a:t>prof. </a:t>
            </a:r>
            <a:r>
              <a:rPr lang="en-GB" dirty="0" err="1"/>
              <a:t>MUDr</a:t>
            </a:r>
            <a:r>
              <a:rPr lang="en-GB" dirty="0"/>
              <a:t>. martin </a:t>
            </a:r>
            <a:r>
              <a:rPr lang="en-GB" dirty="0" err="1"/>
              <a:t>rusnak</a:t>
            </a:r>
            <a:r>
              <a:rPr lang="en-GB" dirty="0"/>
              <a:t>, </a:t>
            </a:r>
            <a:r>
              <a:rPr lang="en-GB" dirty="0" err="1"/>
              <a:t>csc</a:t>
            </a:r>
            <a:endParaRPr lang="en-GB" dirty="0"/>
          </a:p>
          <a:p>
            <a:r>
              <a:rPr lang="en-GB" dirty="0">
                <a:hlinkClick r:id="rId2"/>
              </a:rPr>
              <a:t>http://rusnak.truni.sk</a:t>
            </a:r>
            <a:endParaRPr lang="en-GB" dirty="0"/>
          </a:p>
          <a:p>
            <a:r>
              <a:rPr lang="en-GB" dirty="0" err="1"/>
              <a:t>rusnakm@GMAIL.COM</a:t>
            </a:r>
            <a:endParaRPr lang="en-GB" dirty="0"/>
          </a:p>
        </p:txBody>
      </p:sp>
    </p:spTree>
    <p:extLst>
      <p:ext uri="{BB962C8B-B14F-4D97-AF65-F5344CB8AC3E}">
        <p14:creationId xmlns:p14="http://schemas.microsoft.com/office/powerpoint/2010/main" val="1415569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Public Health is based on</a:t>
            </a:r>
            <a:br>
              <a:rPr lang="en-GB" dirty="0"/>
            </a:br>
            <a:r>
              <a:rPr lang="it-IT" dirty="0"/>
              <a:t>La salute pubblica è basata su</a:t>
            </a:r>
            <a:endParaRPr lang="en-GB" dirty="0"/>
          </a:p>
        </p:txBody>
      </p:sp>
      <p:sp>
        <p:nvSpPr>
          <p:cNvPr id="3" name="Zástupný symbol pro obsah 2"/>
          <p:cNvSpPr>
            <a:spLocks noGrp="1"/>
          </p:cNvSpPr>
          <p:nvPr>
            <p:ph sz="half" idx="1"/>
          </p:nvPr>
        </p:nvSpPr>
        <p:spPr/>
        <p:txBody>
          <a:bodyPr>
            <a:normAutofit/>
          </a:bodyPr>
          <a:lstStyle/>
          <a:p>
            <a:pPr marL="0" indent="0">
              <a:spcBef>
                <a:spcPts val="0"/>
              </a:spcBef>
              <a:spcAft>
                <a:spcPts val="2400"/>
              </a:spcAft>
              <a:buFont typeface="Wingdings" pitchFamily="2" charset="2"/>
              <a:buChar char="Ø"/>
            </a:pPr>
            <a:r>
              <a:rPr lang="en-GB" sz="2400" dirty="0"/>
              <a:t>MULTIDISCIPLINARY approach</a:t>
            </a:r>
          </a:p>
          <a:p>
            <a:pPr marL="0" indent="0">
              <a:spcBef>
                <a:spcPts val="0"/>
              </a:spcBef>
              <a:spcAft>
                <a:spcPts val="2400"/>
              </a:spcAft>
              <a:buFont typeface="Wingdings" pitchFamily="2" charset="2"/>
              <a:buChar char="Ø"/>
            </a:pPr>
            <a:r>
              <a:rPr lang="en-GB" sz="2400" dirty="0"/>
              <a:t>INTERSECTORAL cooperation</a:t>
            </a:r>
          </a:p>
          <a:p>
            <a:pPr marL="0" indent="0">
              <a:spcBef>
                <a:spcPts val="0"/>
              </a:spcBef>
              <a:spcAft>
                <a:spcPts val="2400"/>
              </a:spcAft>
              <a:buFont typeface="Wingdings" pitchFamily="2" charset="2"/>
              <a:buChar char="Ø"/>
            </a:pPr>
            <a:r>
              <a:rPr lang="en-GB" sz="2400" dirty="0"/>
              <a:t>PRIMARY HEALTH CARE focus</a:t>
            </a:r>
          </a:p>
          <a:p>
            <a:pPr marL="0" indent="0">
              <a:spcBef>
                <a:spcPts val="0"/>
              </a:spcBef>
              <a:spcAft>
                <a:spcPts val="2400"/>
              </a:spcAft>
              <a:buFont typeface="Wingdings" pitchFamily="2" charset="2"/>
              <a:buChar char="Ø"/>
            </a:pPr>
            <a:r>
              <a:rPr lang="en-GB" sz="2400" dirty="0"/>
              <a:t>COMMUNITY focus</a:t>
            </a:r>
          </a:p>
          <a:p>
            <a:pPr marL="0" indent="0">
              <a:buNone/>
            </a:pPr>
            <a:endParaRPr lang="cs-CZ" b="1" dirty="0">
              <a:solidFill>
                <a:srgbClr val="C00000"/>
              </a:solidFill>
            </a:endParaRPr>
          </a:p>
          <a:p>
            <a:pPr marL="0" indent="0">
              <a:buNone/>
            </a:pPr>
            <a:endParaRPr lang="cs-CZ" b="1" dirty="0">
              <a:solidFill>
                <a:srgbClr val="C00000"/>
              </a:solidFill>
            </a:endParaRPr>
          </a:p>
        </p:txBody>
      </p:sp>
      <p:sp>
        <p:nvSpPr>
          <p:cNvPr id="7" name="Zástupný objekt pre obsah 6">
            <a:extLst>
              <a:ext uri="{FF2B5EF4-FFF2-40B4-BE49-F238E27FC236}">
                <a16:creationId xmlns:a16="http://schemas.microsoft.com/office/drawing/2014/main" id="{048B9027-5149-E346-81E2-018A906687B6}"/>
              </a:ext>
            </a:extLst>
          </p:cNvPr>
          <p:cNvSpPr>
            <a:spLocks noGrp="1"/>
          </p:cNvSpPr>
          <p:nvPr>
            <p:ph sz="half" idx="2"/>
          </p:nvPr>
        </p:nvSpPr>
        <p:spPr/>
        <p:txBody>
          <a:bodyPr>
            <a:normAutofit/>
          </a:bodyPr>
          <a:lstStyle/>
          <a:p>
            <a:pPr>
              <a:buFont typeface="Wingdings" pitchFamily="2" charset="2"/>
              <a:buChar char="Ø"/>
            </a:pPr>
            <a:r>
              <a:rPr lang="it-IT" sz="2800" dirty="0"/>
              <a:t>Approccio MULTIDISCIPLINARE</a:t>
            </a:r>
          </a:p>
          <a:p>
            <a:pPr>
              <a:buFont typeface="Wingdings" pitchFamily="2" charset="2"/>
              <a:buChar char="Ø"/>
            </a:pPr>
            <a:r>
              <a:rPr lang="it-IT" sz="2800" dirty="0"/>
              <a:t>Cooperazione INTERSETTORIALE</a:t>
            </a:r>
          </a:p>
          <a:p>
            <a:pPr>
              <a:buFont typeface="Wingdings" pitchFamily="2" charset="2"/>
              <a:buChar char="Ø"/>
            </a:pPr>
            <a:r>
              <a:rPr lang="it-IT" sz="2800" dirty="0"/>
              <a:t>Focus PRIMARY HEALTH CARE</a:t>
            </a:r>
          </a:p>
          <a:p>
            <a:pPr>
              <a:buFont typeface="Wingdings" pitchFamily="2" charset="2"/>
              <a:buChar char="Ø"/>
            </a:pPr>
            <a:r>
              <a:rPr lang="it-IT" sz="2800" dirty="0"/>
              <a:t>Focus COMUNITARIO</a:t>
            </a:r>
            <a:endParaRPr lang="en-GB" sz="2800" dirty="0"/>
          </a:p>
        </p:txBody>
      </p:sp>
      <p:sp>
        <p:nvSpPr>
          <p:cNvPr id="4" name="Zástupný symbol pro datum 3"/>
          <p:cNvSpPr>
            <a:spLocks noGrp="1"/>
          </p:cNvSpPr>
          <p:nvPr>
            <p:ph type="dt" sz="half" idx="10"/>
          </p:nvPr>
        </p:nvSpPr>
        <p:spPr/>
        <p:txBody>
          <a:bodyPr/>
          <a:lstStyle/>
          <a:p>
            <a:fld id="{B1FA0D08-4158-2648-B970-1E38A4A7756A}" type="datetime1">
              <a:rPr lang="sk-SK" smtClean="0"/>
              <a:t>6.5.19</a:t>
            </a:fld>
            <a:endParaRPr lang="cs-CZ"/>
          </a:p>
        </p:txBody>
      </p:sp>
      <p:sp>
        <p:nvSpPr>
          <p:cNvPr id="5" name="Zástupný symbol pro zápatí 4"/>
          <p:cNvSpPr>
            <a:spLocks noGrp="1"/>
          </p:cNvSpPr>
          <p:nvPr>
            <p:ph type="ftr" sz="quarter" idx="11"/>
          </p:nvPr>
        </p:nvSpPr>
        <p:spPr/>
        <p:txBody>
          <a:bodyPr/>
          <a:lstStyle/>
          <a:p>
            <a:r>
              <a:rPr lang="en-US"/>
              <a:t>russnakm@gmail.com</a:t>
            </a:r>
            <a:endParaRPr lang="cs-CZ" dirty="0"/>
          </a:p>
        </p:txBody>
      </p:sp>
      <p:sp>
        <p:nvSpPr>
          <p:cNvPr id="6" name="Zástupný symbol pro číslo snímku 5"/>
          <p:cNvSpPr>
            <a:spLocks noGrp="1"/>
          </p:cNvSpPr>
          <p:nvPr>
            <p:ph type="sldNum" sz="quarter" idx="12"/>
          </p:nvPr>
        </p:nvSpPr>
        <p:spPr/>
        <p:txBody>
          <a:bodyPr/>
          <a:lstStyle/>
          <a:p>
            <a:fld id="{BFD6A86C-8BCA-4073-A80F-43532C04EBC0}" type="slidenum">
              <a:rPr lang="cs-CZ" smtClean="0"/>
              <a:pPr/>
              <a:t>10</a:t>
            </a:fld>
            <a:endParaRPr lang="cs-CZ"/>
          </a:p>
        </p:txBody>
      </p:sp>
    </p:spTree>
    <p:extLst>
      <p:ext uri="{BB962C8B-B14F-4D97-AF65-F5344CB8AC3E}">
        <p14:creationId xmlns:p14="http://schemas.microsoft.com/office/powerpoint/2010/main" val="926155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Key Public Health Areas of Work</a:t>
            </a:r>
          </a:p>
        </p:txBody>
      </p:sp>
      <p:sp>
        <p:nvSpPr>
          <p:cNvPr id="3" name="Zástupný symbol pro obsah 2"/>
          <p:cNvSpPr>
            <a:spLocks noGrp="1"/>
          </p:cNvSpPr>
          <p:nvPr>
            <p:ph idx="1"/>
          </p:nvPr>
        </p:nvSpPr>
        <p:spPr/>
        <p:txBody>
          <a:bodyPr>
            <a:normAutofit/>
          </a:bodyPr>
          <a:lstStyle/>
          <a:p>
            <a:r>
              <a:rPr lang="en-GB" dirty="0"/>
              <a:t>Health Protection</a:t>
            </a:r>
          </a:p>
          <a:p>
            <a:r>
              <a:rPr lang="en-GB" dirty="0"/>
              <a:t>Disease Prevention</a:t>
            </a:r>
          </a:p>
          <a:p>
            <a:r>
              <a:rPr lang="en-GB" dirty="0"/>
              <a:t>Health Promotion</a:t>
            </a:r>
          </a:p>
        </p:txBody>
      </p:sp>
      <p:sp>
        <p:nvSpPr>
          <p:cNvPr id="4" name="Zástupný symbol pro datum 3"/>
          <p:cNvSpPr>
            <a:spLocks noGrp="1"/>
          </p:cNvSpPr>
          <p:nvPr>
            <p:ph type="dt" sz="half" idx="10"/>
          </p:nvPr>
        </p:nvSpPr>
        <p:spPr/>
        <p:txBody>
          <a:bodyPr/>
          <a:lstStyle/>
          <a:p>
            <a:fld id="{6A01BA05-D5B6-EF4D-8F80-258B8A3104E1}" type="datetime1">
              <a:rPr lang="sk-SK" smtClean="0"/>
              <a:t>6.5.19</a:t>
            </a:fld>
            <a:endParaRPr lang="cs-CZ"/>
          </a:p>
        </p:txBody>
      </p:sp>
      <p:sp>
        <p:nvSpPr>
          <p:cNvPr id="5" name="Zástupný symbol pro zápatí 4"/>
          <p:cNvSpPr>
            <a:spLocks noGrp="1"/>
          </p:cNvSpPr>
          <p:nvPr>
            <p:ph type="ftr" sz="quarter" idx="11"/>
          </p:nvPr>
        </p:nvSpPr>
        <p:spPr>
          <a:xfrm>
            <a:off x="2927648" y="6356351"/>
            <a:ext cx="6912768" cy="365125"/>
          </a:xfrm>
        </p:spPr>
        <p:txBody>
          <a:bodyPr/>
          <a:lstStyle/>
          <a:p>
            <a:r>
              <a:rPr lang="en-US"/>
              <a:t>russnakm@gmail.com</a:t>
            </a:r>
            <a:endParaRPr lang="cs-CZ" dirty="0"/>
          </a:p>
        </p:txBody>
      </p:sp>
      <p:sp>
        <p:nvSpPr>
          <p:cNvPr id="6" name="Zástupný symbol pro číslo snímku 5"/>
          <p:cNvSpPr>
            <a:spLocks noGrp="1"/>
          </p:cNvSpPr>
          <p:nvPr>
            <p:ph type="sldNum" sz="quarter" idx="12"/>
          </p:nvPr>
        </p:nvSpPr>
        <p:spPr/>
        <p:txBody>
          <a:bodyPr/>
          <a:lstStyle/>
          <a:p>
            <a:fld id="{BFD6A86C-8BCA-4073-A80F-43532C04EBC0}" type="slidenum">
              <a:rPr lang="cs-CZ" smtClean="0"/>
              <a:pPr/>
              <a:t>11</a:t>
            </a:fld>
            <a:endParaRPr lang="cs-CZ"/>
          </a:p>
        </p:txBody>
      </p:sp>
    </p:spTree>
    <p:extLst>
      <p:ext uri="{BB962C8B-B14F-4D97-AF65-F5344CB8AC3E}">
        <p14:creationId xmlns:p14="http://schemas.microsoft.com/office/powerpoint/2010/main" val="2000221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4FDB02CE-932A-AC4B-830C-088BD05B5819}"/>
              </a:ext>
            </a:extLst>
          </p:cNvPr>
          <p:cNvSpPr>
            <a:spLocks noGrp="1"/>
          </p:cNvSpPr>
          <p:nvPr>
            <p:ph type="title"/>
          </p:nvPr>
        </p:nvSpPr>
        <p:spPr>
          <a:xfrm>
            <a:off x="2859399" y="5240339"/>
            <a:ext cx="7537862" cy="914400"/>
          </a:xfrm>
        </p:spPr>
        <p:txBody>
          <a:bodyPr>
            <a:normAutofit fontScale="90000"/>
          </a:bodyPr>
          <a:lstStyle/>
          <a:p>
            <a:r>
              <a:rPr lang="sk-SK" b="1" dirty="0" err="1">
                <a:solidFill>
                  <a:schemeClr val="tx2"/>
                </a:solidFill>
              </a:rPr>
              <a:t>Essential</a:t>
            </a:r>
            <a:r>
              <a:rPr lang="sk-SK" b="1" dirty="0">
                <a:solidFill>
                  <a:schemeClr val="tx2"/>
                </a:solidFill>
              </a:rPr>
              <a:t> PH </a:t>
            </a:r>
            <a:r>
              <a:rPr lang="sk-SK" b="1" dirty="0" err="1">
                <a:solidFill>
                  <a:schemeClr val="tx2"/>
                </a:solidFill>
              </a:rPr>
              <a:t>Functions</a:t>
            </a:r>
            <a:br>
              <a:rPr lang="sk-SK" b="1" dirty="0">
                <a:solidFill>
                  <a:schemeClr val="tx2"/>
                </a:solidFill>
              </a:rPr>
            </a:br>
            <a:r>
              <a:rPr lang="it-IT" dirty="0"/>
              <a:t>Funzioni PH essenziali</a:t>
            </a:r>
            <a:endParaRPr lang="sk-SK" b="1" dirty="0">
              <a:solidFill>
                <a:schemeClr val="tx2"/>
              </a:solidFill>
            </a:endParaRPr>
          </a:p>
        </p:txBody>
      </p:sp>
      <p:sp>
        <p:nvSpPr>
          <p:cNvPr id="4" name="Zástupný objekt pre číslo snímky 3">
            <a:extLst>
              <a:ext uri="{FF2B5EF4-FFF2-40B4-BE49-F238E27FC236}">
                <a16:creationId xmlns:a16="http://schemas.microsoft.com/office/drawing/2014/main" id="{BA3E761F-6FCA-244D-97E9-3366BDDE828C}"/>
              </a:ext>
            </a:extLst>
          </p:cNvPr>
          <p:cNvSpPr>
            <a:spLocks noGrp="1"/>
          </p:cNvSpPr>
          <p:nvPr>
            <p:ph type="sldNum" sz="quarter" idx="11"/>
          </p:nvPr>
        </p:nvSpPr>
        <p:spPr/>
        <p:txBody>
          <a:bodyPr/>
          <a:lstStyle/>
          <a:p>
            <a:fld id="{20C92893-8C51-46CF-9D47-24B3C575AFAA}" type="slidenum">
              <a:rPr lang="en-GB" smtClean="0"/>
              <a:t>12</a:t>
            </a:fld>
            <a:endParaRPr lang="en-GB"/>
          </a:p>
        </p:txBody>
      </p:sp>
      <p:sp>
        <p:nvSpPr>
          <p:cNvPr id="5" name="Zástupný objekt pre pätu 4">
            <a:extLst>
              <a:ext uri="{FF2B5EF4-FFF2-40B4-BE49-F238E27FC236}">
                <a16:creationId xmlns:a16="http://schemas.microsoft.com/office/drawing/2014/main" id="{16CF8A24-82D2-064C-B93F-4E49F979E3AC}"/>
              </a:ext>
            </a:extLst>
          </p:cNvPr>
          <p:cNvSpPr>
            <a:spLocks noGrp="1"/>
          </p:cNvSpPr>
          <p:nvPr>
            <p:ph type="ftr" sz="quarter" idx="12"/>
          </p:nvPr>
        </p:nvSpPr>
        <p:spPr>
          <a:xfrm>
            <a:off x="9557658" y="6459785"/>
            <a:ext cx="1654826" cy="365125"/>
          </a:xfrm>
        </p:spPr>
        <p:txBody>
          <a:bodyPr/>
          <a:lstStyle/>
          <a:p>
            <a:r>
              <a:rPr lang="en-GB" dirty="0" err="1"/>
              <a:t>russnakm@gmail.com</a:t>
            </a:r>
            <a:endParaRPr lang="en-GB" dirty="0"/>
          </a:p>
        </p:txBody>
      </p:sp>
      <p:pic>
        <p:nvPicPr>
          <p:cNvPr id="1026" name="Picture 2" descr="Výsledok vyh&amp;lcaron;adávania obrázkov pre dopyt public health functions">
            <a:extLst>
              <a:ext uri="{FF2B5EF4-FFF2-40B4-BE49-F238E27FC236}">
                <a16:creationId xmlns:a16="http://schemas.microsoft.com/office/drawing/2014/main" id="{ABC9471A-A1CD-1446-AA56-744CA6458F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0216" y="222793"/>
            <a:ext cx="4712500" cy="4712500"/>
          </a:xfrm>
          <a:prstGeom prst="rect">
            <a:avLst/>
          </a:prstGeom>
          <a:noFill/>
          <a:extLst>
            <a:ext uri="{909E8E84-426E-40DD-AFC4-6F175D3DCCD1}">
              <a14:hiddenFill xmlns:a14="http://schemas.microsoft.com/office/drawing/2010/main">
                <a:solidFill>
                  <a:srgbClr val="FFFFFF"/>
                </a:solidFill>
              </a14:hiddenFill>
            </a:ext>
          </a:extLst>
        </p:spPr>
      </p:pic>
      <p:sp>
        <p:nvSpPr>
          <p:cNvPr id="2" name="Zástupný objekt pre dátum 1">
            <a:extLst>
              <a:ext uri="{FF2B5EF4-FFF2-40B4-BE49-F238E27FC236}">
                <a16:creationId xmlns:a16="http://schemas.microsoft.com/office/drawing/2014/main" id="{701B51F0-B193-E843-A3AF-A4166AB48D79}"/>
              </a:ext>
            </a:extLst>
          </p:cNvPr>
          <p:cNvSpPr>
            <a:spLocks noGrp="1"/>
          </p:cNvSpPr>
          <p:nvPr>
            <p:ph type="dt" sz="half" idx="10"/>
          </p:nvPr>
        </p:nvSpPr>
        <p:spPr/>
        <p:txBody>
          <a:bodyPr/>
          <a:lstStyle/>
          <a:p>
            <a:fld id="{7F951C98-4535-0B4E-BDCC-41CB2FC6713B}" type="datetime1">
              <a:rPr lang="sk-SK" smtClean="0"/>
              <a:t>6.5.19</a:t>
            </a:fld>
            <a:endParaRPr lang="en-US" dirty="0"/>
          </a:p>
        </p:txBody>
      </p:sp>
    </p:spTree>
    <p:extLst>
      <p:ext uri="{BB962C8B-B14F-4D97-AF65-F5344CB8AC3E}">
        <p14:creationId xmlns:p14="http://schemas.microsoft.com/office/powerpoint/2010/main" val="32838361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B194F0-87DD-F440-B4F9-AEF646165E8C}"/>
              </a:ext>
            </a:extLst>
          </p:cNvPr>
          <p:cNvSpPr>
            <a:spLocks noGrp="1"/>
          </p:cNvSpPr>
          <p:nvPr>
            <p:ph type="title"/>
          </p:nvPr>
        </p:nvSpPr>
        <p:spPr/>
        <p:txBody>
          <a:bodyPr>
            <a:normAutofit/>
          </a:bodyPr>
          <a:lstStyle/>
          <a:p>
            <a:r>
              <a:rPr lang="en-GB" b="1" dirty="0"/>
              <a:t>Population based research</a:t>
            </a:r>
          </a:p>
        </p:txBody>
      </p:sp>
      <p:sp>
        <p:nvSpPr>
          <p:cNvPr id="3" name="Zástupný objekt pre obsah 2">
            <a:extLst>
              <a:ext uri="{FF2B5EF4-FFF2-40B4-BE49-F238E27FC236}">
                <a16:creationId xmlns:a16="http://schemas.microsoft.com/office/drawing/2014/main" id="{811289AE-404B-1541-9A21-EF57AC534A24}"/>
              </a:ext>
            </a:extLst>
          </p:cNvPr>
          <p:cNvSpPr>
            <a:spLocks noGrp="1"/>
          </p:cNvSpPr>
          <p:nvPr>
            <p:ph idx="1"/>
          </p:nvPr>
        </p:nvSpPr>
        <p:spPr/>
        <p:txBody>
          <a:bodyPr>
            <a:normAutofit/>
          </a:bodyPr>
          <a:lstStyle/>
          <a:p>
            <a:pPr>
              <a:buFont typeface="Wingdings" pitchFamily="2" charset="2"/>
              <a:buChar char="Ø"/>
            </a:pPr>
            <a:r>
              <a:rPr lang="en" dirty="0"/>
              <a:t> Foundation for management of health care quality. </a:t>
            </a:r>
          </a:p>
          <a:p>
            <a:pPr>
              <a:buFont typeface="Wingdings" pitchFamily="2" charset="2"/>
              <a:buChar char="Ø"/>
            </a:pPr>
            <a:r>
              <a:rPr lang="en" dirty="0"/>
              <a:t>This concept stresses a population approach, including those not attending and those using health services. </a:t>
            </a:r>
          </a:p>
          <a:p>
            <a:pPr>
              <a:buFont typeface="Wingdings" pitchFamily="2" charset="2"/>
              <a:buChar char="Ø"/>
            </a:pPr>
            <a:r>
              <a:rPr lang="en" dirty="0"/>
              <a:t>This concept was based on previous work on quality of care, randomized clinical trials, medical audit, and structure–process–outcome research. </a:t>
            </a:r>
          </a:p>
          <a:p>
            <a:pPr>
              <a:buFont typeface="Wingdings" pitchFamily="2" charset="2"/>
              <a:buChar char="Ø"/>
            </a:pPr>
            <a:r>
              <a:rPr lang="en" dirty="0"/>
              <a:t>It also addressed health care quality and management.</a:t>
            </a:r>
            <a:endParaRPr lang="sk-SK" dirty="0"/>
          </a:p>
        </p:txBody>
      </p:sp>
      <p:sp>
        <p:nvSpPr>
          <p:cNvPr id="4" name="Zástupný objekt pre dátum 3">
            <a:extLst>
              <a:ext uri="{FF2B5EF4-FFF2-40B4-BE49-F238E27FC236}">
                <a16:creationId xmlns:a16="http://schemas.microsoft.com/office/drawing/2014/main" id="{71963C5F-DB33-B446-9B4B-B61975E8238C}"/>
              </a:ext>
            </a:extLst>
          </p:cNvPr>
          <p:cNvSpPr>
            <a:spLocks noGrp="1"/>
          </p:cNvSpPr>
          <p:nvPr>
            <p:ph type="dt" sz="half" idx="10"/>
          </p:nvPr>
        </p:nvSpPr>
        <p:spPr/>
        <p:txBody>
          <a:bodyPr/>
          <a:lstStyle/>
          <a:p>
            <a:fld id="{A7D83A0C-C7A8-014B-A2EC-E3B49EA057A8}" type="datetime1">
              <a:rPr lang="sk-SK" smtClean="0"/>
              <a:t>6.5.19</a:t>
            </a:fld>
            <a:endParaRPr lang="cs-CZ"/>
          </a:p>
        </p:txBody>
      </p:sp>
      <p:sp>
        <p:nvSpPr>
          <p:cNvPr id="5" name="Zástupný objekt pre pätu 4">
            <a:extLst>
              <a:ext uri="{FF2B5EF4-FFF2-40B4-BE49-F238E27FC236}">
                <a16:creationId xmlns:a16="http://schemas.microsoft.com/office/drawing/2014/main" id="{FDC38C3A-6BB0-8544-9C23-340D72CAF9E1}"/>
              </a:ext>
            </a:extLst>
          </p:cNvPr>
          <p:cNvSpPr>
            <a:spLocks noGrp="1"/>
          </p:cNvSpPr>
          <p:nvPr>
            <p:ph type="ftr" sz="quarter" idx="11"/>
          </p:nvPr>
        </p:nvSpPr>
        <p:spPr/>
        <p:txBody>
          <a:bodyPr/>
          <a:lstStyle/>
          <a:p>
            <a:r>
              <a:rPr lang="en-US"/>
              <a:t>russnakm@gmail.com</a:t>
            </a:r>
            <a:endParaRPr lang="cs-CZ"/>
          </a:p>
        </p:txBody>
      </p:sp>
      <p:sp>
        <p:nvSpPr>
          <p:cNvPr id="6" name="Zástupný objekt pre číslo snímky 5">
            <a:extLst>
              <a:ext uri="{FF2B5EF4-FFF2-40B4-BE49-F238E27FC236}">
                <a16:creationId xmlns:a16="http://schemas.microsoft.com/office/drawing/2014/main" id="{1B367059-BC31-C945-9EAF-B4D966E63BBB}"/>
              </a:ext>
            </a:extLst>
          </p:cNvPr>
          <p:cNvSpPr>
            <a:spLocks noGrp="1"/>
          </p:cNvSpPr>
          <p:nvPr>
            <p:ph type="sldNum" sz="quarter" idx="12"/>
          </p:nvPr>
        </p:nvSpPr>
        <p:spPr/>
        <p:txBody>
          <a:bodyPr/>
          <a:lstStyle/>
          <a:p>
            <a:fld id="{BFD6A86C-8BCA-4073-A80F-43532C04EBC0}" type="slidenum">
              <a:rPr lang="cs-CZ" smtClean="0"/>
              <a:pPr/>
              <a:t>13</a:t>
            </a:fld>
            <a:endParaRPr lang="cs-CZ"/>
          </a:p>
        </p:txBody>
      </p:sp>
    </p:spTree>
    <p:extLst>
      <p:ext uri="{BB962C8B-B14F-4D97-AF65-F5344CB8AC3E}">
        <p14:creationId xmlns:p14="http://schemas.microsoft.com/office/powerpoint/2010/main" val="2649602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B194F0-87DD-F440-B4F9-AEF646165E8C}"/>
              </a:ext>
            </a:extLst>
          </p:cNvPr>
          <p:cNvSpPr>
            <a:spLocks noGrp="1"/>
          </p:cNvSpPr>
          <p:nvPr>
            <p:ph type="title"/>
          </p:nvPr>
        </p:nvSpPr>
        <p:spPr/>
        <p:txBody>
          <a:bodyPr>
            <a:normAutofit fontScale="90000"/>
          </a:bodyPr>
          <a:lstStyle/>
          <a:p>
            <a:r>
              <a:rPr lang="en-GB" b="1" dirty="0"/>
              <a:t>Community-Oriented Primary Care</a:t>
            </a:r>
            <a:br>
              <a:rPr lang="en-GB" b="1" dirty="0"/>
            </a:br>
            <a:r>
              <a:rPr lang="it-IT" b="1" dirty="0"/>
              <a:t>Assistenza primaria orientata alla comunità</a:t>
            </a:r>
            <a:endParaRPr lang="en-GB" b="1" dirty="0"/>
          </a:p>
        </p:txBody>
      </p:sp>
      <p:sp>
        <p:nvSpPr>
          <p:cNvPr id="3" name="Zástupný objekt pre obsah 2">
            <a:extLst>
              <a:ext uri="{FF2B5EF4-FFF2-40B4-BE49-F238E27FC236}">
                <a16:creationId xmlns:a16="http://schemas.microsoft.com/office/drawing/2014/main" id="{811289AE-404B-1541-9A21-EF57AC534A24}"/>
              </a:ext>
            </a:extLst>
          </p:cNvPr>
          <p:cNvSpPr>
            <a:spLocks noGrp="1"/>
          </p:cNvSpPr>
          <p:nvPr>
            <p:ph sz="half" idx="1"/>
          </p:nvPr>
        </p:nvSpPr>
        <p:spPr/>
        <p:txBody>
          <a:bodyPr>
            <a:normAutofit/>
          </a:bodyPr>
          <a:lstStyle/>
          <a:p>
            <a:pPr>
              <a:buFont typeface="Wingdings" pitchFamily="2" charset="2"/>
              <a:buChar char="Ø"/>
            </a:pPr>
            <a:r>
              <a:rPr lang="en" dirty="0"/>
              <a:t> Links community epidemiology and appropriate primary care, using proactive responses to the priority needs identified. </a:t>
            </a:r>
          </a:p>
          <a:p>
            <a:pPr>
              <a:buFont typeface="Wingdings" pitchFamily="2" charset="2"/>
              <a:buChar char="Ø"/>
            </a:pPr>
            <a:r>
              <a:rPr lang="en" dirty="0"/>
              <a:t> Combines clinical and epidemiologic skills, defines needed interventions, and promotes community involvement and access to health care. </a:t>
            </a:r>
          </a:p>
          <a:p>
            <a:pPr>
              <a:buFont typeface="Wingdings" pitchFamily="2" charset="2"/>
              <a:buChar char="Ø"/>
            </a:pPr>
            <a:r>
              <a:rPr lang="en" dirty="0"/>
              <a:t> It is based on linkages between the different elements of a comprehensive basket of services along with attention to the social and physical environment. </a:t>
            </a:r>
          </a:p>
        </p:txBody>
      </p:sp>
      <p:sp>
        <p:nvSpPr>
          <p:cNvPr id="7" name="Zástupný objekt pre obsah 6">
            <a:extLst>
              <a:ext uri="{FF2B5EF4-FFF2-40B4-BE49-F238E27FC236}">
                <a16:creationId xmlns:a16="http://schemas.microsoft.com/office/drawing/2014/main" id="{C5622992-DFEC-8B43-82C0-CC0FF0F06B70}"/>
              </a:ext>
            </a:extLst>
          </p:cNvPr>
          <p:cNvSpPr>
            <a:spLocks noGrp="1"/>
          </p:cNvSpPr>
          <p:nvPr>
            <p:ph sz="half" idx="2"/>
          </p:nvPr>
        </p:nvSpPr>
        <p:spPr/>
        <p:txBody>
          <a:bodyPr>
            <a:normAutofit/>
          </a:bodyPr>
          <a:lstStyle/>
          <a:p>
            <a:pPr>
              <a:buFont typeface="Wingdings" pitchFamily="2" charset="2"/>
              <a:buChar char="Ø"/>
            </a:pPr>
            <a:r>
              <a:rPr lang="it-IT" dirty="0"/>
              <a:t>Collega l'epidemiologia della comunità e un'adeguata assistenza primaria, utilizzando risposte proattive ai bisogni prioritari identificati.</a:t>
            </a:r>
          </a:p>
          <a:p>
            <a:pPr>
              <a:buFont typeface="Wingdings" pitchFamily="2" charset="2"/>
              <a:buChar char="Ø"/>
            </a:pPr>
            <a:r>
              <a:rPr lang="it-IT" dirty="0"/>
              <a:t>Combina competenze cliniche ed epidemiologiche, definisce gli interventi necessari e promuove il coinvolgimento della comunità e l'accesso all'assistenza sanitaria.</a:t>
            </a:r>
          </a:p>
          <a:p>
            <a:pPr>
              <a:buFont typeface="Wingdings" pitchFamily="2" charset="2"/>
              <a:buChar char="Ø"/>
            </a:pPr>
            <a:r>
              <a:rPr lang="it-IT" dirty="0"/>
              <a:t>Si basa su collegamenti tra i diversi elementi di un paniere di servizi completo con attenzione all'ambiente sociale e fisico.</a:t>
            </a:r>
            <a:endParaRPr lang="en-GB" dirty="0"/>
          </a:p>
        </p:txBody>
      </p:sp>
      <p:sp>
        <p:nvSpPr>
          <p:cNvPr id="4" name="Zástupný objekt pre dátum 3">
            <a:extLst>
              <a:ext uri="{FF2B5EF4-FFF2-40B4-BE49-F238E27FC236}">
                <a16:creationId xmlns:a16="http://schemas.microsoft.com/office/drawing/2014/main" id="{71963C5F-DB33-B446-9B4B-B61975E8238C}"/>
              </a:ext>
            </a:extLst>
          </p:cNvPr>
          <p:cNvSpPr>
            <a:spLocks noGrp="1"/>
          </p:cNvSpPr>
          <p:nvPr>
            <p:ph type="dt" sz="half" idx="10"/>
          </p:nvPr>
        </p:nvSpPr>
        <p:spPr/>
        <p:txBody>
          <a:bodyPr/>
          <a:lstStyle/>
          <a:p>
            <a:fld id="{3AEA0DC6-DDE0-794A-A491-0B50A5B4DC6F}" type="datetime1">
              <a:rPr lang="sk-SK" smtClean="0"/>
              <a:t>6.5.19</a:t>
            </a:fld>
            <a:endParaRPr lang="cs-CZ"/>
          </a:p>
        </p:txBody>
      </p:sp>
      <p:sp>
        <p:nvSpPr>
          <p:cNvPr id="5" name="Zástupný objekt pre pätu 4">
            <a:extLst>
              <a:ext uri="{FF2B5EF4-FFF2-40B4-BE49-F238E27FC236}">
                <a16:creationId xmlns:a16="http://schemas.microsoft.com/office/drawing/2014/main" id="{FDC38C3A-6BB0-8544-9C23-340D72CAF9E1}"/>
              </a:ext>
            </a:extLst>
          </p:cNvPr>
          <p:cNvSpPr>
            <a:spLocks noGrp="1"/>
          </p:cNvSpPr>
          <p:nvPr>
            <p:ph type="ftr" sz="quarter" idx="11"/>
          </p:nvPr>
        </p:nvSpPr>
        <p:spPr/>
        <p:txBody>
          <a:bodyPr/>
          <a:lstStyle/>
          <a:p>
            <a:r>
              <a:rPr lang="en-US"/>
              <a:t>russnakm@gmail.com</a:t>
            </a:r>
            <a:endParaRPr lang="cs-CZ"/>
          </a:p>
        </p:txBody>
      </p:sp>
      <p:sp>
        <p:nvSpPr>
          <p:cNvPr id="6" name="Zástupný objekt pre číslo snímky 5">
            <a:extLst>
              <a:ext uri="{FF2B5EF4-FFF2-40B4-BE49-F238E27FC236}">
                <a16:creationId xmlns:a16="http://schemas.microsoft.com/office/drawing/2014/main" id="{1B367059-BC31-C945-9EAF-B4D966E63BBB}"/>
              </a:ext>
            </a:extLst>
          </p:cNvPr>
          <p:cNvSpPr>
            <a:spLocks noGrp="1"/>
          </p:cNvSpPr>
          <p:nvPr>
            <p:ph type="sldNum" sz="quarter" idx="12"/>
          </p:nvPr>
        </p:nvSpPr>
        <p:spPr/>
        <p:txBody>
          <a:bodyPr/>
          <a:lstStyle/>
          <a:p>
            <a:fld id="{BFD6A86C-8BCA-4073-A80F-43532C04EBC0}" type="slidenum">
              <a:rPr lang="cs-CZ" smtClean="0"/>
              <a:pPr/>
              <a:t>14</a:t>
            </a:fld>
            <a:endParaRPr lang="cs-CZ"/>
          </a:p>
        </p:txBody>
      </p:sp>
    </p:spTree>
    <p:extLst>
      <p:ext uri="{BB962C8B-B14F-4D97-AF65-F5344CB8AC3E}">
        <p14:creationId xmlns:p14="http://schemas.microsoft.com/office/powerpoint/2010/main" val="787984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B194F0-87DD-F440-B4F9-AEF646165E8C}"/>
              </a:ext>
            </a:extLst>
          </p:cNvPr>
          <p:cNvSpPr>
            <a:spLocks noGrp="1"/>
          </p:cNvSpPr>
          <p:nvPr>
            <p:ph type="title"/>
          </p:nvPr>
        </p:nvSpPr>
        <p:spPr/>
        <p:txBody>
          <a:bodyPr>
            <a:normAutofit fontScale="90000"/>
          </a:bodyPr>
          <a:lstStyle/>
          <a:p>
            <a:r>
              <a:rPr lang="en-GB" b="1" dirty="0"/>
              <a:t>Community-Oriented Primary Care</a:t>
            </a:r>
            <a:br>
              <a:rPr lang="en-GB" b="1" dirty="0"/>
            </a:br>
            <a:r>
              <a:rPr lang="it-IT" b="1" dirty="0"/>
              <a:t>Assistenza primaria orientata alla comunità</a:t>
            </a:r>
            <a:endParaRPr lang="en-GB" b="1" dirty="0"/>
          </a:p>
        </p:txBody>
      </p:sp>
      <p:sp>
        <p:nvSpPr>
          <p:cNvPr id="3" name="Zástupný objekt pre obsah 2">
            <a:extLst>
              <a:ext uri="{FF2B5EF4-FFF2-40B4-BE49-F238E27FC236}">
                <a16:creationId xmlns:a16="http://schemas.microsoft.com/office/drawing/2014/main" id="{811289AE-404B-1541-9A21-EF57AC534A24}"/>
              </a:ext>
            </a:extLst>
          </p:cNvPr>
          <p:cNvSpPr>
            <a:spLocks noGrp="1"/>
          </p:cNvSpPr>
          <p:nvPr>
            <p:ph sz="half" idx="1"/>
          </p:nvPr>
        </p:nvSpPr>
        <p:spPr/>
        <p:txBody>
          <a:bodyPr>
            <a:normAutofit/>
          </a:bodyPr>
          <a:lstStyle/>
          <a:p>
            <a:pPr>
              <a:buFont typeface="Wingdings" pitchFamily="2" charset="2"/>
              <a:buChar char="Ø"/>
            </a:pPr>
            <a:r>
              <a:rPr lang="en" dirty="0"/>
              <a:t>A multidisciplinary team and outreach services are important for the program, and community development is part of the process.</a:t>
            </a:r>
          </a:p>
          <a:p>
            <a:pPr>
              <a:buFont typeface="Wingdings" pitchFamily="2" charset="2"/>
              <a:buChar char="Ø"/>
            </a:pPr>
            <a:r>
              <a:rPr lang="en" dirty="0"/>
              <a:t> Comprehensive approach to protecting and promoting the health status of the individual and the society, based on a balance of sanitary, environmental, health promotion, personal, and community oriented preventive services, coordinated with a wide range of curative, rehabilitative, and long-term care services.</a:t>
            </a:r>
          </a:p>
        </p:txBody>
      </p:sp>
      <p:sp>
        <p:nvSpPr>
          <p:cNvPr id="7" name="Zástupný objekt pre obsah 6">
            <a:extLst>
              <a:ext uri="{FF2B5EF4-FFF2-40B4-BE49-F238E27FC236}">
                <a16:creationId xmlns:a16="http://schemas.microsoft.com/office/drawing/2014/main" id="{C5622992-DFEC-8B43-82C0-CC0FF0F06B70}"/>
              </a:ext>
            </a:extLst>
          </p:cNvPr>
          <p:cNvSpPr>
            <a:spLocks noGrp="1"/>
          </p:cNvSpPr>
          <p:nvPr>
            <p:ph sz="half" idx="2"/>
          </p:nvPr>
        </p:nvSpPr>
        <p:spPr/>
        <p:txBody>
          <a:bodyPr>
            <a:normAutofit/>
          </a:bodyPr>
          <a:lstStyle/>
          <a:p>
            <a:pPr>
              <a:buFont typeface="Wingdings" pitchFamily="2" charset="2"/>
              <a:buChar char="Ø"/>
            </a:pPr>
            <a:r>
              <a:rPr lang="it-IT" dirty="0"/>
              <a:t>Un team multidisciplinare e servizi di sensibilizzazione sono importanti per il programma e lo sviluppo della comunità è parte del processo.</a:t>
            </a:r>
          </a:p>
          <a:p>
            <a:pPr>
              <a:buFont typeface="Wingdings" pitchFamily="2" charset="2"/>
              <a:buChar char="Ø"/>
            </a:pPr>
            <a:r>
              <a:rPr lang="it-IT" dirty="0"/>
              <a:t> Approccio globale alla protezione e alla promozione dello stato di salute dell'individuo e della società, basato su un equilibrio di servizi di prevenzione sanitari, ambientali, di promozione della salute, personali e orientati alla comunità, coordinati con una vasta gamma di cure curative, riabilitative ea lungo termine servizi di assistenza.</a:t>
            </a:r>
            <a:endParaRPr lang="en-GB" dirty="0"/>
          </a:p>
        </p:txBody>
      </p:sp>
      <p:sp>
        <p:nvSpPr>
          <p:cNvPr id="4" name="Zástupný objekt pre dátum 3">
            <a:extLst>
              <a:ext uri="{FF2B5EF4-FFF2-40B4-BE49-F238E27FC236}">
                <a16:creationId xmlns:a16="http://schemas.microsoft.com/office/drawing/2014/main" id="{71963C5F-DB33-B446-9B4B-B61975E8238C}"/>
              </a:ext>
            </a:extLst>
          </p:cNvPr>
          <p:cNvSpPr>
            <a:spLocks noGrp="1"/>
          </p:cNvSpPr>
          <p:nvPr>
            <p:ph type="dt" sz="half" idx="10"/>
          </p:nvPr>
        </p:nvSpPr>
        <p:spPr/>
        <p:txBody>
          <a:bodyPr/>
          <a:lstStyle/>
          <a:p>
            <a:fld id="{3AEA0DC6-DDE0-794A-A491-0B50A5B4DC6F}" type="datetime1">
              <a:rPr lang="sk-SK" smtClean="0"/>
              <a:t>6.5.19</a:t>
            </a:fld>
            <a:endParaRPr lang="cs-CZ"/>
          </a:p>
        </p:txBody>
      </p:sp>
      <p:sp>
        <p:nvSpPr>
          <p:cNvPr id="5" name="Zástupný objekt pre pätu 4">
            <a:extLst>
              <a:ext uri="{FF2B5EF4-FFF2-40B4-BE49-F238E27FC236}">
                <a16:creationId xmlns:a16="http://schemas.microsoft.com/office/drawing/2014/main" id="{FDC38C3A-6BB0-8544-9C23-340D72CAF9E1}"/>
              </a:ext>
            </a:extLst>
          </p:cNvPr>
          <p:cNvSpPr>
            <a:spLocks noGrp="1"/>
          </p:cNvSpPr>
          <p:nvPr>
            <p:ph type="ftr" sz="quarter" idx="11"/>
          </p:nvPr>
        </p:nvSpPr>
        <p:spPr/>
        <p:txBody>
          <a:bodyPr/>
          <a:lstStyle/>
          <a:p>
            <a:r>
              <a:rPr lang="en-US"/>
              <a:t>russnakm@gmail.com</a:t>
            </a:r>
            <a:endParaRPr lang="cs-CZ"/>
          </a:p>
        </p:txBody>
      </p:sp>
      <p:sp>
        <p:nvSpPr>
          <p:cNvPr id="6" name="Zástupný objekt pre číslo snímky 5">
            <a:extLst>
              <a:ext uri="{FF2B5EF4-FFF2-40B4-BE49-F238E27FC236}">
                <a16:creationId xmlns:a16="http://schemas.microsoft.com/office/drawing/2014/main" id="{1B367059-BC31-C945-9EAF-B4D966E63BBB}"/>
              </a:ext>
            </a:extLst>
          </p:cNvPr>
          <p:cNvSpPr>
            <a:spLocks noGrp="1"/>
          </p:cNvSpPr>
          <p:nvPr>
            <p:ph type="sldNum" sz="quarter" idx="12"/>
          </p:nvPr>
        </p:nvSpPr>
        <p:spPr/>
        <p:txBody>
          <a:bodyPr/>
          <a:lstStyle/>
          <a:p>
            <a:fld id="{BFD6A86C-8BCA-4073-A80F-43532C04EBC0}" type="slidenum">
              <a:rPr lang="cs-CZ" smtClean="0"/>
              <a:pPr/>
              <a:t>15</a:t>
            </a:fld>
            <a:endParaRPr lang="cs-CZ"/>
          </a:p>
        </p:txBody>
      </p:sp>
    </p:spTree>
    <p:extLst>
      <p:ext uri="{BB962C8B-B14F-4D97-AF65-F5344CB8AC3E}">
        <p14:creationId xmlns:p14="http://schemas.microsoft.com/office/powerpoint/2010/main" val="2048259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3B7973-11E9-FA44-B751-8F65CCDE4996}"/>
              </a:ext>
            </a:extLst>
          </p:cNvPr>
          <p:cNvSpPr>
            <a:spLocks noGrp="1"/>
          </p:cNvSpPr>
          <p:nvPr>
            <p:ph type="title"/>
          </p:nvPr>
        </p:nvSpPr>
        <p:spPr/>
        <p:txBody>
          <a:bodyPr/>
          <a:lstStyle/>
          <a:p>
            <a:r>
              <a:rPr lang="en" b="1" dirty="0">
                <a:solidFill>
                  <a:schemeClr val="tx2"/>
                </a:solidFill>
              </a:rPr>
              <a:t>New Public Health (NPH)</a:t>
            </a:r>
            <a:br>
              <a:rPr lang="en" b="1" dirty="0">
                <a:solidFill>
                  <a:schemeClr val="tx2"/>
                </a:solidFill>
              </a:rPr>
            </a:br>
            <a:r>
              <a:rPr lang="it-IT" b="1" dirty="0"/>
              <a:t>Nuova salute pubblica</a:t>
            </a:r>
            <a:endParaRPr lang="sk-SK" b="1" dirty="0">
              <a:solidFill>
                <a:schemeClr val="tx2"/>
              </a:solidFill>
            </a:endParaRPr>
          </a:p>
        </p:txBody>
      </p:sp>
      <p:sp>
        <p:nvSpPr>
          <p:cNvPr id="3" name="Zástupný objekt pre obsah 2">
            <a:extLst>
              <a:ext uri="{FF2B5EF4-FFF2-40B4-BE49-F238E27FC236}">
                <a16:creationId xmlns:a16="http://schemas.microsoft.com/office/drawing/2014/main" id="{ED2019DF-792C-2348-A9D0-FCB818355085}"/>
              </a:ext>
            </a:extLst>
          </p:cNvPr>
          <p:cNvSpPr>
            <a:spLocks noGrp="1"/>
          </p:cNvSpPr>
          <p:nvPr>
            <p:ph sz="half" idx="1"/>
          </p:nvPr>
        </p:nvSpPr>
        <p:spPr/>
        <p:txBody>
          <a:bodyPr>
            <a:normAutofit/>
          </a:bodyPr>
          <a:lstStyle/>
          <a:p>
            <a:pPr>
              <a:buFont typeface="Wingdings" pitchFamily="2" charset="2"/>
              <a:buChar char="Ø"/>
            </a:pPr>
            <a:r>
              <a:rPr lang="en" sz="2400" dirty="0"/>
              <a:t> The NPH requires an organized context of national, regional, and local governmental and nongovernmental programs with the object of creating healthful social, nutritional, and physical environmental conditions. </a:t>
            </a:r>
          </a:p>
          <a:p>
            <a:pPr>
              <a:buFont typeface="Wingdings" pitchFamily="2" charset="2"/>
              <a:buChar char="Ø"/>
            </a:pPr>
            <a:r>
              <a:rPr lang="en" sz="2400" dirty="0"/>
              <a:t> The content, quality, organization, and management of component services and programs are all vital to its successful implementation.</a:t>
            </a:r>
          </a:p>
          <a:p>
            <a:pPr marL="0" indent="0">
              <a:buNone/>
            </a:pPr>
            <a:endParaRPr lang="sk-SK" dirty="0"/>
          </a:p>
        </p:txBody>
      </p:sp>
      <p:sp>
        <p:nvSpPr>
          <p:cNvPr id="7" name="Zástupný objekt pre obsah 6">
            <a:extLst>
              <a:ext uri="{FF2B5EF4-FFF2-40B4-BE49-F238E27FC236}">
                <a16:creationId xmlns:a16="http://schemas.microsoft.com/office/drawing/2014/main" id="{F7E262CE-7EC0-AC4E-9870-4116D9922FBE}"/>
              </a:ext>
            </a:extLst>
          </p:cNvPr>
          <p:cNvSpPr>
            <a:spLocks noGrp="1"/>
          </p:cNvSpPr>
          <p:nvPr>
            <p:ph sz="half" idx="2"/>
          </p:nvPr>
        </p:nvSpPr>
        <p:spPr/>
        <p:txBody>
          <a:bodyPr>
            <a:normAutofit/>
          </a:bodyPr>
          <a:lstStyle/>
          <a:p>
            <a:pPr>
              <a:buFont typeface="Wingdings" pitchFamily="2" charset="2"/>
              <a:buChar char="Ø"/>
            </a:pPr>
            <a:r>
              <a:rPr lang="it-IT" sz="2400" dirty="0"/>
              <a:t> NPH richiede un contesto organizzato di programmi nazionali, regionali e locali governativi e non governativi allo scopo di creare condizioni sociali, nutrizionali e fisiche salubri.</a:t>
            </a:r>
          </a:p>
          <a:p>
            <a:pPr>
              <a:buFont typeface="Wingdings" pitchFamily="2" charset="2"/>
              <a:buChar char="Ø"/>
            </a:pPr>
            <a:r>
              <a:rPr lang="it-IT" sz="2400" dirty="0"/>
              <a:t>Il contenuto, la qualità, l'organizzazione e la gestione dei servizi e dei programmi dei componenti sono tutti elementi vitali per il successo dell'implementazione.</a:t>
            </a:r>
            <a:endParaRPr lang="en-GB" sz="2400" dirty="0"/>
          </a:p>
        </p:txBody>
      </p:sp>
      <p:sp>
        <p:nvSpPr>
          <p:cNvPr id="4" name="Zástupný objekt pre dátum 3">
            <a:extLst>
              <a:ext uri="{FF2B5EF4-FFF2-40B4-BE49-F238E27FC236}">
                <a16:creationId xmlns:a16="http://schemas.microsoft.com/office/drawing/2014/main" id="{B617240E-797F-5545-B288-146F1D991A3C}"/>
              </a:ext>
            </a:extLst>
          </p:cNvPr>
          <p:cNvSpPr>
            <a:spLocks noGrp="1"/>
          </p:cNvSpPr>
          <p:nvPr>
            <p:ph type="dt" sz="half" idx="10"/>
          </p:nvPr>
        </p:nvSpPr>
        <p:spPr/>
        <p:txBody>
          <a:bodyPr/>
          <a:lstStyle/>
          <a:p>
            <a:fld id="{BAB3395D-215A-A94B-865F-A5485A5B35B4}" type="datetime1">
              <a:rPr lang="sk-SK" smtClean="0"/>
              <a:t>6.5.19</a:t>
            </a:fld>
            <a:endParaRPr lang="cs-CZ"/>
          </a:p>
        </p:txBody>
      </p:sp>
      <p:sp>
        <p:nvSpPr>
          <p:cNvPr id="5" name="Zástupný objekt pre pätu 4">
            <a:extLst>
              <a:ext uri="{FF2B5EF4-FFF2-40B4-BE49-F238E27FC236}">
                <a16:creationId xmlns:a16="http://schemas.microsoft.com/office/drawing/2014/main" id="{55316844-E705-BF44-8CB5-8BB45ADE355D}"/>
              </a:ext>
            </a:extLst>
          </p:cNvPr>
          <p:cNvSpPr>
            <a:spLocks noGrp="1"/>
          </p:cNvSpPr>
          <p:nvPr>
            <p:ph type="ftr" sz="quarter" idx="11"/>
          </p:nvPr>
        </p:nvSpPr>
        <p:spPr/>
        <p:txBody>
          <a:bodyPr/>
          <a:lstStyle/>
          <a:p>
            <a:r>
              <a:rPr lang="en-US"/>
              <a:t>russnakm@gmail.com</a:t>
            </a:r>
            <a:endParaRPr lang="cs-CZ"/>
          </a:p>
        </p:txBody>
      </p:sp>
      <p:sp>
        <p:nvSpPr>
          <p:cNvPr id="6" name="Zástupný objekt pre číslo snímky 5">
            <a:extLst>
              <a:ext uri="{FF2B5EF4-FFF2-40B4-BE49-F238E27FC236}">
                <a16:creationId xmlns:a16="http://schemas.microsoft.com/office/drawing/2014/main" id="{0D776C31-DD07-B948-876B-CBA831F7603F}"/>
              </a:ext>
            </a:extLst>
          </p:cNvPr>
          <p:cNvSpPr>
            <a:spLocks noGrp="1"/>
          </p:cNvSpPr>
          <p:nvPr>
            <p:ph type="sldNum" sz="quarter" idx="12"/>
          </p:nvPr>
        </p:nvSpPr>
        <p:spPr/>
        <p:txBody>
          <a:bodyPr/>
          <a:lstStyle/>
          <a:p>
            <a:fld id="{BFD6A86C-8BCA-4073-A80F-43532C04EBC0}" type="slidenum">
              <a:rPr lang="cs-CZ" smtClean="0"/>
              <a:pPr/>
              <a:t>16</a:t>
            </a:fld>
            <a:endParaRPr lang="cs-CZ"/>
          </a:p>
        </p:txBody>
      </p:sp>
    </p:spTree>
    <p:extLst>
      <p:ext uri="{BB962C8B-B14F-4D97-AF65-F5344CB8AC3E}">
        <p14:creationId xmlns:p14="http://schemas.microsoft.com/office/powerpoint/2010/main" val="2104541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3B7973-11E9-FA44-B751-8F65CCDE4996}"/>
              </a:ext>
            </a:extLst>
          </p:cNvPr>
          <p:cNvSpPr>
            <a:spLocks noGrp="1"/>
          </p:cNvSpPr>
          <p:nvPr>
            <p:ph type="title"/>
          </p:nvPr>
        </p:nvSpPr>
        <p:spPr/>
        <p:txBody>
          <a:bodyPr/>
          <a:lstStyle/>
          <a:p>
            <a:r>
              <a:rPr lang="en" b="1" dirty="0">
                <a:solidFill>
                  <a:schemeClr val="tx2"/>
                </a:solidFill>
              </a:rPr>
              <a:t>New Public Health (NPH)</a:t>
            </a:r>
            <a:br>
              <a:rPr lang="en" b="1" dirty="0">
                <a:solidFill>
                  <a:schemeClr val="tx2"/>
                </a:solidFill>
              </a:rPr>
            </a:br>
            <a:r>
              <a:rPr lang="it-IT" b="1" dirty="0"/>
              <a:t>Nuova salute pubblica</a:t>
            </a:r>
            <a:endParaRPr lang="sk-SK" b="1" dirty="0">
              <a:solidFill>
                <a:schemeClr val="tx2"/>
              </a:solidFill>
            </a:endParaRPr>
          </a:p>
        </p:txBody>
      </p:sp>
      <p:sp>
        <p:nvSpPr>
          <p:cNvPr id="3" name="Zástupný objekt pre obsah 2">
            <a:extLst>
              <a:ext uri="{FF2B5EF4-FFF2-40B4-BE49-F238E27FC236}">
                <a16:creationId xmlns:a16="http://schemas.microsoft.com/office/drawing/2014/main" id="{ED2019DF-792C-2348-A9D0-FCB818355085}"/>
              </a:ext>
            </a:extLst>
          </p:cNvPr>
          <p:cNvSpPr>
            <a:spLocks noGrp="1"/>
          </p:cNvSpPr>
          <p:nvPr>
            <p:ph sz="half" idx="1"/>
          </p:nvPr>
        </p:nvSpPr>
        <p:spPr/>
        <p:txBody>
          <a:bodyPr>
            <a:normAutofit lnSpcReduction="10000"/>
          </a:bodyPr>
          <a:lstStyle/>
          <a:p>
            <a:pPr>
              <a:buFont typeface="Wingdings" pitchFamily="2" charset="2"/>
              <a:buChar char="Ø"/>
            </a:pPr>
            <a:r>
              <a:rPr lang="en" dirty="0"/>
              <a:t> Whether managed in a diffused or centralized structure, the NPH requires a systems approach acting toward achievement of defined objectives and specified targets. </a:t>
            </a:r>
          </a:p>
          <a:p>
            <a:pPr>
              <a:buFont typeface="Wingdings" pitchFamily="2" charset="2"/>
              <a:buChar char="Ø"/>
            </a:pPr>
            <a:r>
              <a:rPr lang="en" dirty="0"/>
              <a:t> The NPH works through many channels to promote better health; this includes all levels of government and parallel ministries; groups promoting advocacy, academic, professional, and consumer interests; private and public enterprises; insurance, pharmaceutical, and medical products industries; the farming and food industries; media, entertainment, and sports industries; legislative and law enforcement agencies, and others.</a:t>
            </a:r>
            <a:endParaRPr lang="sk-SK" dirty="0"/>
          </a:p>
          <a:p>
            <a:pPr marL="0" indent="0">
              <a:buNone/>
            </a:pPr>
            <a:endParaRPr lang="sk-SK" dirty="0"/>
          </a:p>
        </p:txBody>
      </p:sp>
      <p:sp>
        <p:nvSpPr>
          <p:cNvPr id="7" name="Zástupný objekt pre obsah 6">
            <a:extLst>
              <a:ext uri="{FF2B5EF4-FFF2-40B4-BE49-F238E27FC236}">
                <a16:creationId xmlns:a16="http://schemas.microsoft.com/office/drawing/2014/main" id="{F7E262CE-7EC0-AC4E-9870-4116D9922FBE}"/>
              </a:ext>
            </a:extLst>
          </p:cNvPr>
          <p:cNvSpPr>
            <a:spLocks noGrp="1"/>
          </p:cNvSpPr>
          <p:nvPr>
            <p:ph sz="half" idx="2"/>
          </p:nvPr>
        </p:nvSpPr>
        <p:spPr/>
        <p:txBody>
          <a:bodyPr>
            <a:normAutofit lnSpcReduction="10000"/>
          </a:bodyPr>
          <a:lstStyle/>
          <a:p>
            <a:pPr>
              <a:buFont typeface="Wingdings" pitchFamily="2" charset="2"/>
              <a:buChar char="Ø"/>
            </a:pPr>
            <a:r>
              <a:rPr lang="it-IT" dirty="0"/>
              <a:t>Che sia gestito in una struttura diffusa o centralizzata, l'NPH richiede un approccio sistemico che agisca sul raggiungimento di obiettivi definiti e obiettivi specifici.</a:t>
            </a:r>
          </a:p>
          <a:p>
            <a:pPr>
              <a:buFont typeface="Wingdings" pitchFamily="2" charset="2"/>
              <a:buChar char="Ø"/>
            </a:pPr>
            <a:r>
              <a:rPr lang="it-IT" dirty="0"/>
              <a:t>L'NPH opera attraverso molti canali per promuovere una salute migliore; questo include tutti i livelli di governo e ministeri paralleli; gruppi che promuovono l'</a:t>
            </a:r>
            <a:r>
              <a:rPr lang="it-IT" dirty="0" err="1"/>
              <a:t>advocacy</a:t>
            </a:r>
            <a:r>
              <a:rPr lang="it-IT" dirty="0"/>
              <a:t>, gli interessi accademici, professionali e dei consumatori; imprese private e pubbliche; industrie di prodotti assicurativi, farmaceutici e medici; le industrie agricole e alimentari; industria dei media, dell'intrattenimento e dello sport; agenzie legislative e di polizia, e altri.</a:t>
            </a:r>
            <a:endParaRPr lang="en-GB" dirty="0"/>
          </a:p>
        </p:txBody>
      </p:sp>
      <p:sp>
        <p:nvSpPr>
          <p:cNvPr id="4" name="Zástupný objekt pre dátum 3">
            <a:extLst>
              <a:ext uri="{FF2B5EF4-FFF2-40B4-BE49-F238E27FC236}">
                <a16:creationId xmlns:a16="http://schemas.microsoft.com/office/drawing/2014/main" id="{B617240E-797F-5545-B288-146F1D991A3C}"/>
              </a:ext>
            </a:extLst>
          </p:cNvPr>
          <p:cNvSpPr>
            <a:spLocks noGrp="1"/>
          </p:cNvSpPr>
          <p:nvPr>
            <p:ph type="dt" sz="half" idx="10"/>
          </p:nvPr>
        </p:nvSpPr>
        <p:spPr/>
        <p:txBody>
          <a:bodyPr/>
          <a:lstStyle/>
          <a:p>
            <a:fld id="{BAB3395D-215A-A94B-865F-A5485A5B35B4}" type="datetime1">
              <a:rPr lang="sk-SK" smtClean="0"/>
              <a:t>6.5.19</a:t>
            </a:fld>
            <a:endParaRPr lang="cs-CZ"/>
          </a:p>
        </p:txBody>
      </p:sp>
      <p:sp>
        <p:nvSpPr>
          <p:cNvPr id="5" name="Zástupný objekt pre pätu 4">
            <a:extLst>
              <a:ext uri="{FF2B5EF4-FFF2-40B4-BE49-F238E27FC236}">
                <a16:creationId xmlns:a16="http://schemas.microsoft.com/office/drawing/2014/main" id="{55316844-E705-BF44-8CB5-8BB45ADE355D}"/>
              </a:ext>
            </a:extLst>
          </p:cNvPr>
          <p:cNvSpPr>
            <a:spLocks noGrp="1"/>
          </p:cNvSpPr>
          <p:nvPr>
            <p:ph type="ftr" sz="quarter" idx="11"/>
          </p:nvPr>
        </p:nvSpPr>
        <p:spPr/>
        <p:txBody>
          <a:bodyPr/>
          <a:lstStyle/>
          <a:p>
            <a:r>
              <a:rPr lang="en-US"/>
              <a:t>russnakm@gmail.com</a:t>
            </a:r>
            <a:endParaRPr lang="cs-CZ"/>
          </a:p>
        </p:txBody>
      </p:sp>
      <p:sp>
        <p:nvSpPr>
          <p:cNvPr id="6" name="Zástupný objekt pre číslo snímky 5">
            <a:extLst>
              <a:ext uri="{FF2B5EF4-FFF2-40B4-BE49-F238E27FC236}">
                <a16:creationId xmlns:a16="http://schemas.microsoft.com/office/drawing/2014/main" id="{0D776C31-DD07-B948-876B-CBA831F7603F}"/>
              </a:ext>
            </a:extLst>
          </p:cNvPr>
          <p:cNvSpPr>
            <a:spLocks noGrp="1"/>
          </p:cNvSpPr>
          <p:nvPr>
            <p:ph type="sldNum" sz="quarter" idx="12"/>
          </p:nvPr>
        </p:nvSpPr>
        <p:spPr/>
        <p:txBody>
          <a:bodyPr/>
          <a:lstStyle/>
          <a:p>
            <a:fld id="{BFD6A86C-8BCA-4073-A80F-43532C04EBC0}" type="slidenum">
              <a:rPr lang="cs-CZ" smtClean="0"/>
              <a:pPr/>
              <a:t>17</a:t>
            </a:fld>
            <a:endParaRPr lang="cs-CZ"/>
          </a:p>
        </p:txBody>
      </p:sp>
    </p:spTree>
    <p:extLst>
      <p:ext uri="{BB962C8B-B14F-4D97-AF65-F5344CB8AC3E}">
        <p14:creationId xmlns:p14="http://schemas.microsoft.com/office/powerpoint/2010/main" val="30640133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adpis 9">
            <a:extLst>
              <a:ext uri="{FF2B5EF4-FFF2-40B4-BE49-F238E27FC236}">
                <a16:creationId xmlns:a16="http://schemas.microsoft.com/office/drawing/2014/main" id="{3504550A-0EEA-0045-8363-1702EDD61CF8}"/>
              </a:ext>
            </a:extLst>
          </p:cNvPr>
          <p:cNvSpPr>
            <a:spLocks noGrp="1"/>
          </p:cNvSpPr>
          <p:nvPr>
            <p:ph type="title"/>
          </p:nvPr>
        </p:nvSpPr>
        <p:spPr>
          <a:xfrm>
            <a:off x="1097280" y="286604"/>
            <a:ext cx="10058400" cy="1018090"/>
          </a:xfrm>
        </p:spPr>
        <p:txBody>
          <a:bodyPr/>
          <a:lstStyle/>
          <a:p>
            <a:r>
              <a:rPr lang="en-GB" b="1" dirty="0"/>
              <a:t>Components of Population Health</a:t>
            </a:r>
          </a:p>
        </p:txBody>
      </p:sp>
      <p:sp>
        <p:nvSpPr>
          <p:cNvPr id="4" name="Zástupný objekt pre dátum 3">
            <a:extLst>
              <a:ext uri="{FF2B5EF4-FFF2-40B4-BE49-F238E27FC236}">
                <a16:creationId xmlns:a16="http://schemas.microsoft.com/office/drawing/2014/main" id="{E714BFE2-9FB6-3341-A116-6E7B7A40A42E}"/>
              </a:ext>
            </a:extLst>
          </p:cNvPr>
          <p:cNvSpPr>
            <a:spLocks noGrp="1"/>
          </p:cNvSpPr>
          <p:nvPr>
            <p:ph type="dt" sz="half" idx="10"/>
          </p:nvPr>
        </p:nvSpPr>
        <p:spPr/>
        <p:txBody>
          <a:bodyPr/>
          <a:lstStyle/>
          <a:p>
            <a:fld id="{A76E3BE7-61FF-294D-8B8C-6394CF025532}" type="datetime1">
              <a:rPr lang="sk-SK" smtClean="0"/>
              <a:t>6.5.19</a:t>
            </a:fld>
            <a:endParaRPr lang="en-US" dirty="0"/>
          </a:p>
        </p:txBody>
      </p:sp>
      <p:sp>
        <p:nvSpPr>
          <p:cNvPr id="5" name="Zástupný objekt pre pätu 4">
            <a:extLst>
              <a:ext uri="{FF2B5EF4-FFF2-40B4-BE49-F238E27FC236}">
                <a16:creationId xmlns:a16="http://schemas.microsoft.com/office/drawing/2014/main" id="{CAD53CE0-032B-9A4C-BE56-2FB8218C2F62}"/>
              </a:ext>
            </a:extLst>
          </p:cNvPr>
          <p:cNvSpPr>
            <a:spLocks noGrp="1"/>
          </p:cNvSpPr>
          <p:nvPr>
            <p:ph type="ftr" sz="quarter" idx="11"/>
          </p:nvPr>
        </p:nvSpPr>
        <p:spPr/>
        <p:txBody>
          <a:bodyPr/>
          <a:lstStyle/>
          <a:p>
            <a:r>
              <a:rPr lang="en-US"/>
              <a:t>russnakm@gmail.com</a:t>
            </a:r>
            <a:endParaRPr lang="en-US" dirty="0"/>
          </a:p>
        </p:txBody>
      </p:sp>
      <p:sp>
        <p:nvSpPr>
          <p:cNvPr id="6" name="Zástupný objekt pre číslo snímky 5">
            <a:extLst>
              <a:ext uri="{FF2B5EF4-FFF2-40B4-BE49-F238E27FC236}">
                <a16:creationId xmlns:a16="http://schemas.microsoft.com/office/drawing/2014/main" id="{EA56BBA9-8667-6D4D-9464-615C40877891}"/>
              </a:ext>
            </a:extLst>
          </p:cNvPr>
          <p:cNvSpPr>
            <a:spLocks noGrp="1"/>
          </p:cNvSpPr>
          <p:nvPr>
            <p:ph type="sldNum" sz="quarter" idx="12"/>
          </p:nvPr>
        </p:nvSpPr>
        <p:spPr/>
        <p:txBody>
          <a:bodyPr/>
          <a:lstStyle/>
          <a:p>
            <a:fld id="{6113E31D-E2AB-40D1-8B51-AFA5AFEF393A}" type="slidenum">
              <a:rPr lang="en-US" smtClean="0"/>
              <a:t>18</a:t>
            </a:fld>
            <a:endParaRPr lang="en-US" dirty="0"/>
          </a:p>
        </p:txBody>
      </p:sp>
      <p:pic>
        <p:nvPicPr>
          <p:cNvPr id="9" name="Obrázok 8" descr="Obrázok, na ktorom je snímka obrazovky&#10;&#10;Automaticky generovaný popis">
            <a:extLst>
              <a:ext uri="{FF2B5EF4-FFF2-40B4-BE49-F238E27FC236}">
                <a16:creationId xmlns:a16="http://schemas.microsoft.com/office/drawing/2014/main" id="{3E55F8CB-9F73-C74A-8539-9F92AF30699C}"/>
              </a:ext>
            </a:extLst>
          </p:cNvPr>
          <p:cNvPicPr>
            <a:picLocks noChangeAspect="1"/>
          </p:cNvPicPr>
          <p:nvPr/>
        </p:nvPicPr>
        <p:blipFill>
          <a:blip r:embed="rId2"/>
          <a:stretch>
            <a:fillRect/>
          </a:stretch>
        </p:blipFill>
        <p:spPr>
          <a:xfrm>
            <a:off x="0" y="2005367"/>
            <a:ext cx="12192000" cy="4186410"/>
          </a:xfrm>
          <a:prstGeom prst="rect">
            <a:avLst/>
          </a:prstGeom>
        </p:spPr>
      </p:pic>
    </p:spTree>
    <p:extLst>
      <p:ext uri="{BB962C8B-B14F-4D97-AF65-F5344CB8AC3E}">
        <p14:creationId xmlns:p14="http://schemas.microsoft.com/office/powerpoint/2010/main" val="886454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4A6CFE-D82B-7448-93BC-8089B3FD290D}"/>
              </a:ext>
            </a:extLst>
          </p:cNvPr>
          <p:cNvSpPr>
            <a:spLocks noGrp="1"/>
          </p:cNvSpPr>
          <p:nvPr>
            <p:ph type="title"/>
          </p:nvPr>
        </p:nvSpPr>
        <p:spPr/>
        <p:txBody>
          <a:bodyPr/>
          <a:lstStyle/>
          <a:p>
            <a:r>
              <a:rPr lang="en-GB" dirty="0"/>
              <a:t>Approaches to Population Health</a:t>
            </a:r>
          </a:p>
        </p:txBody>
      </p:sp>
      <p:sp>
        <p:nvSpPr>
          <p:cNvPr id="3" name="Zástupný objekt pre dátum 2">
            <a:extLst>
              <a:ext uri="{FF2B5EF4-FFF2-40B4-BE49-F238E27FC236}">
                <a16:creationId xmlns:a16="http://schemas.microsoft.com/office/drawing/2014/main" id="{45A4FDE8-0C51-084E-B0D3-44C148E80401}"/>
              </a:ext>
            </a:extLst>
          </p:cNvPr>
          <p:cNvSpPr>
            <a:spLocks noGrp="1"/>
          </p:cNvSpPr>
          <p:nvPr>
            <p:ph type="dt" sz="half" idx="10"/>
          </p:nvPr>
        </p:nvSpPr>
        <p:spPr/>
        <p:txBody>
          <a:bodyPr/>
          <a:lstStyle/>
          <a:p>
            <a:fld id="{04ED544B-CA42-6348-A60F-45BA0D879FD0}" type="datetime1">
              <a:rPr lang="sk-SK" smtClean="0"/>
              <a:t>6.5.19</a:t>
            </a:fld>
            <a:endParaRPr lang="en-US" dirty="0"/>
          </a:p>
        </p:txBody>
      </p:sp>
      <p:sp>
        <p:nvSpPr>
          <p:cNvPr id="4" name="Zástupný objekt pre pätu 3">
            <a:extLst>
              <a:ext uri="{FF2B5EF4-FFF2-40B4-BE49-F238E27FC236}">
                <a16:creationId xmlns:a16="http://schemas.microsoft.com/office/drawing/2014/main" id="{7AA2A16D-3734-1A43-8829-F774DDA985F1}"/>
              </a:ext>
            </a:extLst>
          </p:cNvPr>
          <p:cNvSpPr>
            <a:spLocks noGrp="1"/>
          </p:cNvSpPr>
          <p:nvPr>
            <p:ph type="ftr" sz="quarter" idx="11"/>
          </p:nvPr>
        </p:nvSpPr>
        <p:spPr/>
        <p:txBody>
          <a:bodyPr/>
          <a:lstStyle/>
          <a:p>
            <a:r>
              <a:rPr lang="en-US"/>
              <a:t>russnakm@gmail.com</a:t>
            </a:r>
            <a:endParaRPr lang="en-US" dirty="0"/>
          </a:p>
        </p:txBody>
      </p:sp>
      <p:sp>
        <p:nvSpPr>
          <p:cNvPr id="5" name="Zástupný objekt pre číslo snímky 4">
            <a:extLst>
              <a:ext uri="{FF2B5EF4-FFF2-40B4-BE49-F238E27FC236}">
                <a16:creationId xmlns:a16="http://schemas.microsoft.com/office/drawing/2014/main" id="{1F06A63C-8CCB-924C-9965-1487935C25EC}"/>
              </a:ext>
            </a:extLst>
          </p:cNvPr>
          <p:cNvSpPr>
            <a:spLocks noGrp="1"/>
          </p:cNvSpPr>
          <p:nvPr>
            <p:ph type="sldNum" sz="quarter" idx="12"/>
          </p:nvPr>
        </p:nvSpPr>
        <p:spPr/>
        <p:txBody>
          <a:bodyPr/>
          <a:lstStyle/>
          <a:p>
            <a:fld id="{4FAB73BC-B049-4115-A692-8D63A059BFB8}" type="slidenum">
              <a:rPr lang="en-US" smtClean="0"/>
              <a:t>19</a:t>
            </a:fld>
            <a:endParaRPr lang="en-US" dirty="0"/>
          </a:p>
        </p:txBody>
      </p:sp>
      <p:pic>
        <p:nvPicPr>
          <p:cNvPr id="7" name="Obrázok 6" descr="Obrázok, na ktorom je snímka obrazovky&#10;&#10;Automaticky generovaný popis">
            <a:extLst>
              <a:ext uri="{FF2B5EF4-FFF2-40B4-BE49-F238E27FC236}">
                <a16:creationId xmlns:a16="http://schemas.microsoft.com/office/drawing/2014/main" id="{63A6CBE4-9DA5-0941-A316-4D1818131201}"/>
              </a:ext>
            </a:extLst>
          </p:cNvPr>
          <p:cNvPicPr>
            <a:picLocks noChangeAspect="1"/>
          </p:cNvPicPr>
          <p:nvPr/>
        </p:nvPicPr>
        <p:blipFill>
          <a:blip r:embed="rId2"/>
          <a:stretch>
            <a:fillRect/>
          </a:stretch>
        </p:blipFill>
        <p:spPr>
          <a:xfrm>
            <a:off x="30480" y="2398922"/>
            <a:ext cx="12192000" cy="3688233"/>
          </a:xfrm>
          <a:prstGeom prst="rect">
            <a:avLst/>
          </a:prstGeom>
        </p:spPr>
      </p:pic>
    </p:spTree>
    <p:extLst>
      <p:ext uri="{BB962C8B-B14F-4D97-AF65-F5344CB8AC3E}">
        <p14:creationId xmlns:p14="http://schemas.microsoft.com/office/powerpoint/2010/main" val="1273074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a:extLst>
              <a:ext uri="{FF2B5EF4-FFF2-40B4-BE49-F238E27FC236}">
                <a16:creationId xmlns:a16="http://schemas.microsoft.com/office/drawing/2014/main" id="{399413CA-1FD6-DA43-9C09-95FAD846D0FD}"/>
              </a:ext>
            </a:extLst>
          </p:cNvPr>
          <p:cNvSpPr>
            <a:spLocks noGrp="1"/>
          </p:cNvSpPr>
          <p:nvPr>
            <p:ph type="title"/>
          </p:nvPr>
        </p:nvSpPr>
        <p:spPr/>
        <p:txBody>
          <a:bodyPr>
            <a:normAutofit/>
          </a:bodyPr>
          <a:lstStyle/>
          <a:p>
            <a:r>
              <a:rPr lang="en" dirty="0"/>
              <a:t>OUTLINE and LEARNING OBJECTIVES</a:t>
            </a:r>
            <a:br>
              <a:rPr lang="en" dirty="0"/>
            </a:br>
            <a:r>
              <a:rPr lang="it-IT" dirty="0"/>
              <a:t>SCOPO E OBIETTIVI DI APPRENDIMENTO</a:t>
            </a:r>
            <a:endParaRPr lang="en" dirty="0"/>
          </a:p>
        </p:txBody>
      </p:sp>
      <p:sp>
        <p:nvSpPr>
          <p:cNvPr id="8" name="Zástupný objekt pre obsah 7">
            <a:extLst>
              <a:ext uri="{FF2B5EF4-FFF2-40B4-BE49-F238E27FC236}">
                <a16:creationId xmlns:a16="http://schemas.microsoft.com/office/drawing/2014/main" id="{590FE331-8243-F147-B1FD-D76B42B88877}"/>
              </a:ext>
            </a:extLst>
          </p:cNvPr>
          <p:cNvSpPr>
            <a:spLocks noGrp="1"/>
          </p:cNvSpPr>
          <p:nvPr>
            <p:ph sz="half" idx="1"/>
          </p:nvPr>
        </p:nvSpPr>
        <p:spPr/>
        <p:txBody>
          <a:bodyPr>
            <a:normAutofit fontScale="92500" lnSpcReduction="20000"/>
          </a:bodyPr>
          <a:lstStyle/>
          <a:p>
            <a:pPr>
              <a:buFont typeface="Wingdings" pitchFamily="2" charset="2"/>
              <a:buChar char="Ø"/>
            </a:pPr>
            <a:r>
              <a:rPr lang="en" dirty="0"/>
              <a:t>OUTLINE</a:t>
            </a:r>
          </a:p>
          <a:p>
            <a:pPr lvl="1">
              <a:buFont typeface="Wingdings" pitchFamily="2" charset="2"/>
              <a:buChar char="Ø"/>
            </a:pPr>
            <a:r>
              <a:rPr lang="en" dirty="0"/>
              <a:t>Definition of Public Health – „New“ PH</a:t>
            </a:r>
          </a:p>
          <a:p>
            <a:pPr lvl="1">
              <a:buFont typeface="Wingdings" pitchFamily="2" charset="2"/>
              <a:buChar char="Ø"/>
            </a:pPr>
            <a:r>
              <a:rPr lang="en" dirty="0"/>
              <a:t>Importance of Public Health for Medicine</a:t>
            </a:r>
          </a:p>
          <a:p>
            <a:pPr lvl="1">
              <a:buFont typeface="Wingdings" pitchFamily="2" charset="2"/>
              <a:buChar char="Ø"/>
            </a:pPr>
            <a:r>
              <a:rPr lang="en" dirty="0"/>
              <a:t>Examples and Discussion</a:t>
            </a:r>
          </a:p>
          <a:p>
            <a:pPr>
              <a:buFont typeface="Wingdings" pitchFamily="2" charset="2"/>
              <a:buChar char="Ø"/>
            </a:pPr>
            <a:r>
              <a:rPr lang="en" dirty="0"/>
              <a:t>LEARNING OBJECTIVES By the end of this chapter you will be able to:</a:t>
            </a:r>
          </a:p>
          <a:p>
            <a:pPr lvl="1">
              <a:buFont typeface="Wingdings" pitchFamily="2" charset="2"/>
              <a:buChar char="Ø"/>
            </a:pPr>
            <a:r>
              <a:rPr lang="en" dirty="0"/>
              <a:t>identify multiple ways that public health affects daily life;</a:t>
            </a:r>
          </a:p>
          <a:p>
            <a:pPr lvl="1">
              <a:buFont typeface="Wingdings" pitchFamily="2" charset="2"/>
              <a:buChar char="Ø"/>
            </a:pPr>
            <a:r>
              <a:rPr lang="en" dirty="0"/>
              <a:t>define eras of public health from ancient times to the early 21</a:t>
            </a:r>
            <a:r>
              <a:rPr lang="en" baseline="30000" dirty="0"/>
              <a:t>st</a:t>
            </a:r>
            <a:r>
              <a:rPr lang="en" dirty="0"/>
              <a:t> century;</a:t>
            </a:r>
          </a:p>
          <a:p>
            <a:pPr lvl="1">
              <a:buFont typeface="Wingdings" pitchFamily="2" charset="2"/>
              <a:buChar char="Ø"/>
            </a:pPr>
            <a:r>
              <a:rPr lang="en" dirty="0"/>
              <a:t>define the meaning of population health;</a:t>
            </a:r>
          </a:p>
          <a:p>
            <a:pPr lvl="1">
              <a:buFont typeface="Wingdings" pitchFamily="2" charset="2"/>
              <a:buChar char="Ø"/>
            </a:pPr>
            <a:r>
              <a:rPr lang="en" dirty="0"/>
              <a:t>illustrate the uses of health care, traditional public health, and social interventions in population health;</a:t>
            </a:r>
          </a:p>
          <a:p>
            <a:pPr lvl="1">
              <a:buFont typeface="Wingdings" pitchFamily="2" charset="2"/>
              <a:buChar char="Ø"/>
            </a:pPr>
            <a:r>
              <a:rPr lang="en" dirty="0"/>
              <a:t>identify a range of determinants of disease.</a:t>
            </a:r>
            <a:endParaRPr lang="en-GB" dirty="0"/>
          </a:p>
        </p:txBody>
      </p:sp>
      <p:sp>
        <p:nvSpPr>
          <p:cNvPr id="2" name="Zástupný objekt pre obsah 1">
            <a:extLst>
              <a:ext uri="{FF2B5EF4-FFF2-40B4-BE49-F238E27FC236}">
                <a16:creationId xmlns:a16="http://schemas.microsoft.com/office/drawing/2014/main" id="{71360971-F953-A24C-A921-89A5261F2B68}"/>
              </a:ext>
            </a:extLst>
          </p:cNvPr>
          <p:cNvSpPr>
            <a:spLocks noGrp="1"/>
          </p:cNvSpPr>
          <p:nvPr>
            <p:ph sz="half" idx="2"/>
          </p:nvPr>
        </p:nvSpPr>
        <p:spPr/>
        <p:txBody>
          <a:bodyPr>
            <a:normAutofit fontScale="92500" lnSpcReduction="20000"/>
          </a:bodyPr>
          <a:lstStyle/>
          <a:p>
            <a:pPr>
              <a:buFont typeface="Wingdings" pitchFamily="2" charset="2"/>
              <a:buChar char="Ø"/>
            </a:pPr>
            <a:r>
              <a:rPr lang="it-IT" dirty="0"/>
              <a:t>SCHEMA</a:t>
            </a:r>
          </a:p>
          <a:p>
            <a:pPr lvl="1">
              <a:buFont typeface="Wingdings" pitchFamily="2" charset="2"/>
              <a:buChar char="Ø"/>
            </a:pPr>
            <a:r>
              <a:rPr lang="it-IT" dirty="0"/>
              <a:t>Definizione di salute pubblica - "Nuovo" PH</a:t>
            </a:r>
          </a:p>
          <a:p>
            <a:pPr lvl="1">
              <a:buFont typeface="Wingdings" pitchFamily="2" charset="2"/>
              <a:buChar char="Ø"/>
            </a:pPr>
            <a:r>
              <a:rPr lang="it-IT" dirty="0"/>
              <a:t>Importanza della salute pubblica per la medicina</a:t>
            </a:r>
          </a:p>
          <a:p>
            <a:pPr lvl="1">
              <a:buFont typeface="Wingdings" pitchFamily="2" charset="2"/>
              <a:buChar char="Ø"/>
            </a:pPr>
            <a:r>
              <a:rPr lang="it-IT" dirty="0"/>
              <a:t>Esempi e discussione</a:t>
            </a:r>
          </a:p>
          <a:p>
            <a:pPr>
              <a:buFont typeface="Wingdings" pitchFamily="2" charset="2"/>
              <a:buChar char="Ø"/>
            </a:pPr>
            <a:r>
              <a:rPr lang="it-IT" dirty="0"/>
              <a:t>OBIETTIVI DI APPRENDIMENTO Alla fine di questo capitolo sarete in grado di:</a:t>
            </a:r>
          </a:p>
          <a:p>
            <a:pPr lvl="1">
              <a:buFont typeface="Wingdings" pitchFamily="2" charset="2"/>
              <a:buChar char="Ø"/>
            </a:pPr>
            <a:r>
              <a:rPr lang="it-IT" dirty="0"/>
              <a:t>identificare più modi in cui la salute pubblica influisce sulla vita quotidiana;</a:t>
            </a:r>
          </a:p>
          <a:p>
            <a:pPr lvl="1">
              <a:buFont typeface="Wingdings" pitchFamily="2" charset="2"/>
              <a:buChar char="Ø"/>
            </a:pPr>
            <a:r>
              <a:rPr lang="it-IT" dirty="0"/>
              <a:t>definire le epoche della salute pubblica dall'antichità all'inizio del XXI secolo;</a:t>
            </a:r>
          </a:p>
          <a:p>
            <a:pPr lvl="1">
              <a:buFont typeface="Wingdings" pitchFamily="2" charset="2"/>
              <a:buChar char="Ø"/>
            </a:pPr>
            <a:r>
              <a:rPr lang="it-IT" dirty="0"/>
              <a:t>definire il significato della salute della popolazione;</a:t>
            </a:r>
          </a:p>
          <a:p>
            <a:pPr lvl="1">
              <a:buFont typeface="Wingdings" pitchFamily="2" charset="2"/>
              <a:buChar char="Ø"/>
            </a:pPr>
            <a:r>
              <a:rPr lang="it-IT" dirty="0"/>
              <a:t>illustrare gli usi dell'assistenza sanitaria, della salute pubblica tradizionale e degli interventi sociali nella salute della popolazione;</a:t>
            </a:r>
          </a:p>
          <a:p>
            <a:pPr lvl="1">
              <a:buFont typeface="Wingdings" pitchFamily="2" charset="2"/>
              <a:buChar char="Ø"/>
            </a:pPr>
            <a:r>
              <a:rPr lang="it-IT" dirty="0"/>
              <a:t>identificare una serie di determinanti della malattia.</a:t>
            </a:r>
            <a:endParaRPr lang="en-GB" dirty="0"/>
          </a:p>
        </p:txBody>
      </p:sp>
      <p:sp>
        <p:nvSpPr>
          <p:cNvPr id="4" name="Zástupný objekt pre dátum 3">
            <a:extLst>
              <a:ext uri="{FF2B5EF4-FFF2-40B4-BE49-F238E27FC236}">
                <a16:creationId xmlns:a16="http://schemas.microsoft.com/office/drawing/2014/main" id="{9E842401-FDBA-E443-AFA4-4F2A0FD5C645}"/>
              </a:ext>
            </a:extLst>
          </p:cNvPr>
          <p:cNvSpPr>
            <a:spLocks noGrp="1"/>
          </p:cNvSpPr>
          <p:nvPr>
            <p:ph type="dt" sz="half" idx="10"/>
          </p:nvPr>
        </p:nvSpPr>
        <p:spPr/>
        <p:txBody>
          <a:bodyPr/>
          <a:lstStyle/>
          <a:p>
            <a:fld id="{8ABDCC61-E534-C84F-A280-264148A0EEB6}" type="datetime1">
              <a:rPr lang="sk-SK" smtClean="0"/>
              <a:t>6.5.19</a:t>
            </a:fld>
            <a:endParaRPr lang="en-US" dirty="0"/>
          </a:p>
        </p:txBody>
      </p:sp>
      <p:sp>
        <p:nvSpPr>
          <p:cNvPr id="5" name="Zástupný objekt pre pätu 4">
            <a:extLst>
              <a:ext uri="{FF2B5EF4-FFF2-40B4-BE49-F238E27FC236}">
                <a16:creationId xmlns:a16="http://schemas.microsoft.com/office/drawing/2014/main" id="{C7FD2F22-58A2-5D4B-B70B-FA89F46763AB}"/>
              </a:ext>
            </a:extLst>
          </p:cNvPr>
          <p:cNvSpPr>
            <a:spLocks noGrp="1"/>
          </p:cNvSpPr>
          <p:nvPr>
            <p:ph type="ftr" sz="quarter" idx="11"/>
          </p:nvPr>
        </p:nvSpPr>
        <p:spPr/>
        <p:txBody>
          <a:bodyPr/>
          <a:lstStyle/>
          <a:p>
            <a:r>
              <a:rPr lang="en-US"/>
              <a:t>russnakm@gmail.com</a:t>
            </a:r>
            <a:endParaRPr lang="en-US" dirty="0"/>
          </a:p>
        </p:txBody>
      </p:sp>
      <p:sp>
        <p:nvSpPr>
          <p:cNvPr id="6" name="Zástupný objekt pre číslo snímky 5">
            <a:extLst>
              <a:ext uri="{FF2B5EF4-FFF2-40B4-BE49-F238E27FC236}">
                <a16:creationId xmlns:a16="http://schemas.microsoft.com/office/drawing/2014/main" id="{B12C63C8-32AB-1A43-AF1F-CF79BCD35830}"/>
              </a:ext>
            </a:extLst>
          </p:cNvPr>
          <p:cNvSpPr>
            <a:spLocks noGrp="1"/>
          </p:cNvSpPr>
          <p:nvPr>
            <p:ph type="sldNum" sz="quarter" idx="12"/>
          </p:nvPr>
        </p:nvSpPr>
        <p:spPr/>
        <p:txBody>
          <a:bodyPr/>
          <a:lstStyle/>
          <a:p>
            <a:fld id="{6113E31D-E2AB-40D1-8B51-AFA5AFEF393A}" type="slidenum">
              <a:rPr lang="en-US" smtClean="0"/>
              <a:t>2</a:t>
            </a:fld>
            <a:endParaRPr lang="en-US" dirty="0"/>
          </a:p>
        </p:txBody>
      </p:sp>
    </p:spTree>
    <p:extLst>
      <p:ext uri="{BB962C8B-B14F-4D97-AF65-F5344CB8AC3E}">
        <p14:creationId xmlns:p14="http://schemas.microsoft.com/office/powerpoint/2010/main" val="10334535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C7533A15-A2D4-4B49-9485-2E39F78FC4DE}"/>
              </a:ext>
            </a:extLst>
          </p:cNvPr>
          <p:cNvSpPr>
            <a:spLocks noGrp="1"/>
          </p:cNvSpPr>
          <p:nvPr>
            <p:ph type="title"/>
          </p:nvPr>
        </p:nvSpPr>
        <p:spPr/>
        <p:txBody>
          <a:bodyPr>
            <a:noAutofit/>
          </a:bodyPr>
          <a:lstStyle/>
          <a:p>
            <a:r>
              <a:rPr lang="en" sz="4000" dirty="0">
                <a:latin typeface="–żÖÓĢ"/>
              </a:rPr>
              <a:t>WHAT FACTORS DETERMINE THE OCCURRENCE OF </a:t>
            </a:r>
            <a:r>
              <a:rPr lang="en-GB" sz="4000" dirty="0">
                <a:latin typeface="–żÖÓĢ"/>
              </a:rPr>
              <a:t>DISEASE, DISABILITY, AND DEATH?</a:t>
            </a:r>
            <a:endParaRPr lang="en-GB" sz="4000" dirty="0"/>
          </a:p>
        </p:txBody>
      </p:sp>
      <p:sp>
        <p:nvSpPr>
          <p:cNvPr id="7" name="Zástupný objekt pre obsah 6">
            <a:extLst>
              <a:ext uri="{FF2B5EF4-FFF2-40B4-BE49-F238E27FC236}">
                <a16:creationId xmlns:a16="http://schemas.microsoft.com/office/drawing/2014/main" id="{42490AB5-17F4-D94E-A1FF-77E7256C8D08}"/>
              </a:ext>
            </a:extLst>
          </p:cNvPr>
          <p:cNvSpPr>
            <a:spLocks noGrp="1"/>
          </p:cNvSpPr>
          <p:nvPr>
            <p:ph idx="1"/>
          </p:nvPr>
        </p:nvSpPr>
        <p:spPr/>
        <p:txBody>
          <a:bodyPr>
            <a:normAutofit/>
          </a:bodyPr>
          <a:lstStyle/>
          <a:p>
            <a:pPr>
              <a:buFont typeface="Wingdings" pitchFamily="2" charset="2"/>
              <a:buChar char="Ø"/>
            </a:pPr>
            <a:r>
              <a:rPr lang="en-GB" b="1" dirty="0"/>
              <a:t> Contributory </a:t>
            </a:r>
            <a:r>
              <a:rPr lang="en" b="1" dirty="0"/>
              <a:t>causes </a:t>
            </a:r>
            <a:r>
              <a:rPr lang="en" dirty="0"/>
              <a:t>can be thought of as causes of disease. For instance, the HIV virus and cigarette smoking are two well-established contributory causes of disease, disability, and death. They produce disease, as well as disability and death.</a:t>
            </a:r>
          </a:p>
          <a:p>
            <a:pPr>
              <a:buFont typeface="Wingdings" pitchFamily="2" charset="2"/>
              <a:buChar char="Ø"/>
            </a:pPr>
            <a:r>
              <a:rPr lang="en" dirty="0"/>
              <a:t> </a:t>
            </a:r>
            <a:r>
              <a:rPr lang="en" b="1" dirty="0"/>
              <a:t>Determinants</a:t>
            </a:r>
            <a:r>
              <a:rPr lang="en" dirty="0"/>
              <a:t> look beyond the known contributory causes of disease to factors that are at work often years before a disease develops. These underlying factors may be thought of as “upstream” forces. Like great storms, we know the water will flow downstream, often producing flooding and destruction along the way. We just don’t know exactly when and where the destruction will occur.</a:t>
            </a:r>
          </a:p>
          <a:p>
            <a:pPr>
              <a:buFont typeface="Wingdings" pitchFamily="2" charset="2"/>
              <a:buChar char="Ø"/>
            </a:pPr>
            <a:r>
              <a:rPr lang="en" dirty="0"/>
              <a:t> </a:t>
            </a:r>
            <a:r>
              <a:rPr lang="en" b="1" dirty="0"/>
              <a:t>BIG GEMS</a:t>
            </a:r>
          </a:p>
          <a:p>
            <a:pPr marL="292608" lvl="1" indent="0">
              <a:buNone/>
            </a:pPr>
            <a:r>
              <a:rPr lang="en" b="1" dirty="0"/>
              <a:t>B</a:t>
            </a:r>
            <a:r>
              <a:rPr lang="en" dirty="0"/>
              <a:t>ehavior </a:t>
            </a:r>
            <a:r>
              <a:rPr lang="en" b="1" dirty="0"/>
              <a:t>I</a:t>
            </a:r>
            <a:r>
              <a:rPr lang="en" dirty="0"/>
              <a:t>nfections </a:t>
            </a:r>
            <a:r>
              <a:rPr lang="en" b="1" dirty="0"/>
              <a:t>G</a:t>
            </a:r>
            <a:r>
              <a:rPr lang="en" dirty="0"/>
              <a:t>enetics   </a:t>
            </a:r>
            <a:r>
              <a:rPr lang="en" b="1" dirty="0"/>
              <a:t>G</a:t>
            </a:r>
            <a:r>
              <a:rPr lang="en" dirty="0"/>
              <a:t>eography </a:t>
            </a:r>
            <a:r>
              <a:rPr lang="en" b="1" dirty="0"/>
              <a:t>E</a:t>
            </a:r>
            <a:r>
              <a:rPr lang="en" dirty="0"/>
              <a:t>nvironment </a:t>
            </a:r>
            <a:r>
              <a:rPr lang="en" b="1" dirty="0"/>
              <a:t>M</a:t>
            </a:r>
            <a:r>
              <a:rPr lang="en" dirty="0"/>
              <a:t>edical care </a:t>
            </a:r>
            <a:r>
              <a:rPr lang="en" b="1" dirty="0"/>
              <a:t>S</a:t>
            </a:r>
            <a:r>
              <a:rPr lang="en" dirty="0"/>
              <a:t>ocio-economic-cultural</a:t>
            </a:r>
          </a:p>
        </p:txBody>
      </p:sp>
      <p:sp>
        <p:nvSpPr>
          <p:cNvPr id="3" name="Zástupný objekt pre dátum 2">
            <a:extLst>
              <a:ext uri="{FF2B5EF4-FFF2-40B4-BE49-F238E27FC236}">
                <a16:creationId xmlns:a16="http://schemas.microsoft.com/office/drawing/2014/main" id="{95023D5B-A4A9-794F-8E4C-6307CFD84E86}"/>
              </a:ext>
            </a:extLst>
          </p:cNvPr>
          <p:cNvSpPr>
            <a:spLocks noGrp="1"/>
          </p:cNvSpPr>
          <p:nvPr>
            <p:ph type="dt" sz="half" idx="10"/>
          </p:nvPr>
        </p:nvSpPr>
        <p:spPr/>
        <p:txBody>
          <a:bodyPr/>
          <a:lstStyle/>
          <a:p>
            <a:fld id="{04ED544B-CA42-6348-A60F-45BA0D879FD0}" type="datetime1">
              <a:rPr lang="sk-SK" smtClean="0"/>
              <a:t>6.5.19</a:t>
            </a:fld>
            <a:endParaRPr lang="en-US" dirty="0"/>
          </a:p>
        </p:txBody>
      </p:sp>
      <p:sp>
        <p:nvSpPr>
          <p:cNvPr id="4" name="Zástupný objekt pre pätu 3">
            <a:extLst>
              <a:ext uri="{FF2B5EF4-FFF2-40B4-BE49-F238E27FC236}">
                <a16:creationId xmlns:a16="http://schemas.microsoft.com/office/drawing/2014/main" id="{9BBE0CEC-74C9-7D48-9EF2-B3C953CED38D}"/>
              </a:ext>
            </a:extLst>
          </p:cNvPr>
          <p:cNvSpPr>
            <a:spLocks noGrp="1"/>
          </p:cNvSpPr>
          <p:nvPr>
            <p:ph type="ftr" sz="quarter" idx="11"/>
          </p:nvPr>
        </p:nvSpPr>
        <p:spPr/>
        <p:txBody>
          <a:bodyPr/>
          <a:lstStyle/>
          <a:p>
            <a:r>
              <a:rPr lang="en-US"/>
              <a:t>russnakm@gmail.com</a:t>
            </a:r>
            <a:endParaRPr lang="en-US" dirty="0"/>
          </a:p>
        </p:txBody>
      </p:sp>
      <p:sp>
        <p:nvSpPr>
          <p:cNvPr id="5" name="Zástupný objekt pre číslo snímky 4">
            <a:extLst>
              <a:ext uri="{FF2B5EF4-FFF2-40B4-BE49-F238E27FC236}">
                <a16:creationId xmlns:a16="http://schemas.microsoft.com/office/drawing/2014/main" id="{CB6B756F-397A-8E43-AB0F-61C209C128A2}"/>
              </a:ext>
            </a:extLst>
          </p:cNvPr>
          <p:cNvSpPr>
            <a:spLocks noGrp="1"/>
          </p:cNvSpPr>
          <p:nvPr>
            <p:ph type="sldNum" sz="quarter" idx="12"/>
          </p:nvPr>
        </p:nvSpPr>
        <p:spPr/>
        <p:txBody>
          <a:bodyPr/>
          <a:lstStyle/>
          <a:p>
            <a:fld id="{4FAB73BC-B049-4115-A692-8D63A059BFB8}" type="slidenum">
              <a:rPr lang="en-US" smtClean="0"/>
              <a:t>20</a:t>
            </a:fld>
            <a:endParaRPr lang="en-US" dirty="0"/>
          </a:p>
        </p:txBody>
      </p:sp>
    </p:spTree>
    <p:extLst>
      <p:ext uri="{BB962C8B-B14F-4D97-AF65-F5344CB8AC3E}">
        <p14:creationId xmlns:p14="http://schemas.microsoft.com/office/powerpoint/2010/main" val="6462263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Message to take home</a:t>
            </a:r>
            <a:br>
              <a:rPr lang="en-GB" dirty="0"/>
            </a:br>
            <a:r>
              <a:rPr lang="it-IT" dirty="0"/>
              <a:t>Messaggio da portare a casa</a:t>
            </a:r>
            <a:endParaRPr lang="en-GB" dirty="0"/>
          </a:p>
        </p:txBody>
      </p:sp>
      <p:sp>
        <p:nvSpPr>
          <p:cNvPr id="3" name="Zástupný symbol pro obsah 2"/>
          <p:cNvSpPr>
            <a:spLocks noGrp="1"/>
          </p:cNvSpPr>
          <p:nvPr>
            <p:ph sz="half" idx="1"/>
          </p:nvPr>
        </p:nvSpPr>
        <p:spPr>
          <a:noFill/>
        </p:spPr>
        <p:txBody>
          <a:bodyPr>
            <a:noAutofit/>
          </a:bodyPr>
          <a:lstStyle/>
          <a:p>
            <a:pPr lvl="1">
              <a:spcBef>
                <a:spcPts val="1200"/>
              </a:spcBef>
              <a:spcAft>
                <a:spcPts val="600"/>
              </a:spcAft>
              <a:buFont typeface="Wingdings" pitchFamily="2" charset="2"/>
              <a:buChar char="Ø"/>
            </a:pPr>
            <a:r>
              <a:rPr lang="en-US" sz="3200" dirty="0"/>
              <a:t>Definition of Health</a:t>
            </a:r>
          </a:p>
          <a:p>
            <a:pPr lvl="1">
              <a:spcBef>
                <a:spcPts val="0"/>
              </a:spcBef>
              <a:spcAft>
                <a:spcPts val="600"/>
              </a:spcAft>
              <a:buFont typeface="Wingdings" pitchFamily="2" charset="2"/>
              <a:buChar char="Ø"/>
            </a:pPr>
            <a:r>
              <a:rPr lang="en-US" sz="3200" dirty="0"/>
              <a:t>Definition of Public Health</a:t>
            </a:r>
          </a:p>
          <a:p>
            <a:pPr lvl="1">
              <a:spcBef>
                <a:spcPts val="0"/>
              </a:spcBef>
              <a:spcAft>
                <a:spcPts val="600"/>
              </a:spcAft>
              <a:buFont typeface="Wingdings" pitchFamily="2" charset="2"/>
              <a:buChar char="Ø"/>
            </a:pPr>
            <a:r>
              <a:rPr lang="en-US" sz="3200" dirty="0"/>
              <a:t>Explanation of „New Public Health“</a:t>
            </a:r>
            <a:endParaRPr lang="en-GB" sz="3200" b="1" dirty="0">
              <a:solidFill>
                <a:srgbClr val="002060"/>
              </a:solidFill>
            </a:endParaRPr>
          </a:p>
        </p:txBody>
      </p:sp>
      <p:sp>
        <p:nvSpPr>
          <p:cNvPr id="7" name="Zástupný objekt pre obsah 6">
            <a:extLst>
              <a:ext uri="{FF2B5EF4-FFF2-40B4-BE49-F238E27FC236}">
                <a16:creationId xmlns:a16="http://schemas.microsoft.com/office/drawing/2014/main" id="{F1C00812-C5BA-B844-B7E2-B843E255F184}"/>
              </a:ext>
            </a:extLst>
          </p:cNvPr>
          <p:cNvSpPr>
            <a:spLocks noGrp="1"/>
          </p:cNvSpPr>
          <p:nvPr>
            <p:ph sz="half" idx="2"/>
          </p:nvPr>
        </p:nvSpPr>
        <p:spPr/>
        <p:txBody>
          <a:bodyPr>
            <a:normAutofit/>
          </a:bodyPr>
          <a:lstStyle/>
          <a:p>
            <a:pPr>
              <a:buFont typeface="Wingdings" pitchFamily="2" charset="2"/>
              <a:buChar char="Ø"/>
            </a:pPr>
            <a:r>
              <a:rPr lang="it-IT" sz="3200" dirty="0"/>
              <a:t>Definizione di salute</a:t>
            </a:r>
          </a:p>
          <a:p>
            <a:pPr>
              <a:buFont typeface="Wingdings" pitchFamily="2" charset="2"/>
              <a:buChar char="Ø"/>
            </a:pPr>
            <a:r>
              <a:rPr lang="it-IT" sz="3200" dirty="0"/>
              <a:t>Definizione di salute pubblica</a:t>
            </a:r>
          </a:p>
          <a:p>
            <a:pPr>
              <a:buFont typeface="Wingdings" pitchFamily="2" charset="2"/>
              <a:buChar char="Ø"/>
            </a:pPr>
            <a:r>
              <a:rPr lang="it-IT" sz="3200" dirty="0"/>
              <a:t>Spiegazione di "Nuova salute pubblica"</a:t>
            </a:r>
            <a:endParaRPr lang="en-GB" sz="3200" dirty="0"/>
          </a:p>
        </p:txBody>
      </p:sp>
      <p:sp>
        <p:nvSpPr>
          <p:cNvPr id="4" name="Zástupný symbol pro datum 3"/>
          <p:cNvSpPr>
            <a:spLocks noGrp="1"/>
          </p:cNvSpPr>
          <p:nvPr>
            <p:ph type="dt" sz="half" idx="10"/>
          </p:nvPr>
        </p:nvSpPr>
        <p:spPr/>
        <p:txBody>
          <a:bodyPr/>
          <a:lstStyle/>
          <a:p>
            <a:fld id="{7025E32F-9E6C-EE49-A71F-91E5E8DB8376}" type="datetime1">
              <a:rPr lang="sk-SK" smtClean="0"/>
              <a:t>6.5.19</a:t>
            </a:fld>
            <a:endParaRPr lang="cs-CZ"/>
          </a:p>
        </p:txBody>
      </p:sp>
      <p:sp>
        <p:nvSpPr>
          <p:cNvPr id="5" name="Zástupný symbol pro zápatí 4"/>
          <p:cNvSpPr>
            <a:spLocks noGrp="1"/>
          </p:cNvSpPr>
          <p:nvPr>
            <p:ph type="ftr" sz="quarter" idx="11"/>
          </p:nvPr>
        </p:nvSpPr>
        <p:spPr/>
        <p:txBody>
          <a:bodyPr/>
          <a:lstStyle/>
          <a:p>
            <a:r>
              <a:rPr lang="en-US"/>
              <a:t>russnakm@gmail.com</a:t>
            </a:r>
            <a:endParaRPr lang="cs-CZ" dirty="0"/>
          </a:p>
        </p:txBody>
      </p:sp>
      <p:sp>
        <p:nvSpPr>
          <p:cNvPr id="6" name="Zástupný symbol pro číslo snímku 5"/>
          <p:cNvSpPr>
            <a:spLocks noGrp="1"/>
          </p:cNvSpPr>
          <p:nvPr>
            <p:ph type="sldNum" sz="quarter" idx="12"/>
          </p:nvPr>
        </p:nvSpPr>
        <p:spPr/>
        <p:txBody>
          <a:bodyPr/>
          <a:lstStyle/>
          <a:p>
            <a:fld id="{BFD6A86C-8BCA-4073-A80F-43532C04EBC0}" type="slidenum">
              <a:rPr lang="cs-CZ" smtClean="0"/>
              <a:pPr/>
              <a:t>21</a:t>
            </a:fld>
            <a:endParaRPr lang="cs-CZ" dirty="0"/>
          </a:p>
        </p:txBody>
      </p:sp>
    </p:spTree>
    <p:extLst>
      <p:ext uri="{BB962C8B-B14F-4D97-AF65-F5344CB8AC3E}">
        <p14:creationId xmlns:p14="http://schemas.microsoft.com/office/powerpoint/2010/main" val="25961733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DFABAD-C440-E847-B8D5-9E4707CA2B3C}"/>
              </a:ext>
            </a:extLst>
          </p:cNvPr>
          <p:cNvSpPr>
            <a:spLocks noGrp="1"/>
          </p:cNvSpPr>
          <p:nvPr>
            <p:ph type="title"/>
          </p:nvPr>
        </p:nvSpPr>
        <p:spPr/>
        <p:txBody>
          <a:bodyPr/>
          <a:lstStyle/>
          <a:p>
            <a:r>
              <a:rPr lang="en-GB" b="1" dirty="0"/>
              <a:t>Assignment</a:t>
            </a:r>
            <a:br>
              <a:rPr lang="en-GB" b="1" dirty="0"/>
            </a:br>
            <a:r>
              <a:rPr lang="it-IT" b="1" dirty="0"/>
              <a:t>Assegnazione</a:t>
            </a:r>
            <a:endParaRPr lang="en-GB" b="1" dirty="0"/>
          </a:p>
        </p:txBody>
      </p:sp>
      <p:sp>
        <p:nvSpPr>
          <p:cNvPr id="3" name="Zástupný objekt pre obsah 2">
            <a:extLst>
              <a:ext uri="{FF2B5EF4-FFF2-40B4-BE49-F238E27FC236}">
                <a16:creationId xmlns:a16="http://schemas.microsoft.com/office/drawing/2014/main" id="{D1E81E17-3B4C-9C44-8CA8-BAC4BD63F904}"/>
              </a:ext>
            </a:extLst>
          </p:cNvPr>
          <p:cNvSpPr>
            <a:spLocks noGrp="1"/>
          </p:cNvSpPr>
          <p:nvPr>
            <p:ph sz="half" idx="1"/>
          </p:nvPr>
        </p:nvSpPr>
        <p:spPr/>
        <p:txBody>
          <a:bodyPr/>
          <a:lstStyle/>
          <a:p>
            <a:r>
              <a:rPr lang="en-GB" dirty="0"/>
              <a:t>Form groups and discuss:</a:t>
            </a:r>
          </a:p>
          <a:p>
            <a:r>
              <a:rPr lang="en" sz="4000" b="1" dirty="0"/>
              <a:t>Think about a typical day in your life and identify ways that public health affects it.</a:t>
            </a:r>
          </a:p>
          <a:p>
            <a:r>
              <a:rPr lang="en" dirty="0"/>
              <a:t>Report for the class</a:t>
            </a:r>
            <a:endParaRPr lang="en-GB" dirty="0"/>
          </a:p>
        </p:txBody>
      </p:sp>
      <p:sp>
        <p:nvSpPr>
          <p:cNvPr id="7" name="Zástupný objekt pre obsah 6">
            <a:extLst>
              <a:ext uri="{FF2B5EF4-FFF2-40B4-BE49-F238E27FC236}">
                <a16:creationId xmlns:a16="http://schemas.microsoft.com/office/drawing/2014/main" id="{665756DD-71E5-034B-A3D9-7860894E6BCB}"/>
              </a:ext>
            </a:extLst>
          </p:cNvPr>
          <p:cNvSpPr>
            <a:spLocks noGrp="1"/>
          </p:cNvSpPr>
          <p:nvPr>
            <p:ph sz="half" idx="2"/>
          </p:nvPr>
        </p:nvSpPr>
        <p:spPr/>
        <p:txBody>
          <a:bodyPr/>
          <a:lstStyle/>
          <a:p>
            <a:r>
              <a:rPr lang="it-IT" dirty="0"/>
              <a:t>Formare gruppi e discutere:</a:t>
            </a:r>
            <a:br>
              <a:rPr lang="it-IT" dirty="0"/>
            </a:br>
            <a:r>
              <a:rPr lang="it-IT" sz="3200" dirty="0"/>
              <a:t>Pensa a una giornata tipica della tua vita e identifica i modi in cui la salute pubblica influisce su di </a:t>
            </a:r>
            <a:r>
              <a:rPr lang="it-IT" sz="3200"/>
              <a:t>essa.</a:t>
            </a:r>
          </a:p>
          <a:p>
            <a:br>
              <a:rPr lang="it-IT" sz="3200" dirty="0"/>
            </a:br>
            <a:r>
              <a:rPr lang="it-IT" dirty="0"/>
              <a:t>Rapporto per la classe</a:t>
            </a:r>
            <a:endParaRPr lang="en-GB" dirty="0"/>
          </a:p>
        </p:txBody>
      </p:sp>
      <p:sp>
        <p:nvSpPr>
          <p:cNvPr id="4" name="Zástupný objekt pre dátum 3">
            <a:extLst>
              <a:ext uri="{FF2B5EF4-FFF2-40B4-BE49-F238E27FC236}">
                <a16:creationId xmlns:a16="http://schemas.microsoft.com/office/drawing/2014/main" id="{07F3D4B9-5D1B-9048-BC76-1335850CB48D}"/>
              </a:ext>
            </a:extLst>
          </p:cNvPr>
          <p:cNvSpPr>
            <a:spLocks noGrp="1"/>
          </p:cNvSpPr>
          <p:nvPr>
            <p:ph type="dt" sz="half" idx="10"/>
          </p:nvPr>
        </p:nvSpPr>
        <p:spPr/>
        <p:txBody>
          <a:bodyPr/>
          <a:lstStyle/>
          <a:p>
            <a:fld id="{A76E3BE7-61FF-294D-8B8C-6394CF025532}" type="datetime1">
              <a:rPr lang="sk-SK" smtClean="0"/>
              <a:t>6.5.19</a:t>
            </a:fld>
            <a:endParaRPr lang="en-US" dirty="0"/>
          </a:p>
        </p:txBody>
      </p:sp>
      <p:sp>
        <p:nvSpPr>
          <p:cNvPr id="5" name="Zástupný objekt pre pätu 4">
            <a:extLst>
              <a:ext uri="{FF2B5EF4-FFF2-40B4-BE49-F238E27FC236}">
                <a16:creationId xmlns:a16="http://schemas.microsoft.com/office/drawing/2014/main" id="{66AEF5B2-8A27-FA43-AB25-3159E164FC68}"/>
              </a:ext>
            </a:extLst>
          </p:cNvPr>
          <p:cNvSpPr>
            <a:spLocks noGrp="1"/>
          </p:cNvSpPr>
          <p:nvPr>
            <p:ph type="ftr" sz="quarter" idx="11"/>
          </p:nvPr>
        </p:nvSpPr>
        <p:spPr/>
        <p:txBody>
          <a:bodyPr/>
          <a:lstStyle/>
          <a:p>
            <a:r>
              <a:rPr lang="en-US"/>
              <a:t>russnakm@gmail.com</a:t>
            </a:r>
            <a:endParaRPr lang="en-US" dirty="0"/>
          </a:p>
        </p:txBody>
      </p:sp>
      <p:sp>
        <p:nvSpPr>
          <p:cNvPr id="6" name="Zástupný objekt pre číslo snímky 5">
            <a:extLst>
              <a:ext uri="{FF2B5EF4-FFF2-40B4-BE49-F238E27FC236}">
                <a16:creationId xmlns:a16="http://schemas.microsoft.com/office/drawing/2014/main" id="{2825640D-8DBC-7E44-923F-395D9C1B3D36}"/>
              </a:ext>
            </a:extLst>
          </p:cNvPr>
          <p:cNvSpPr>
            <a:spLocks noGrp="1"/>
          </p:cNvSpPr>
          <p:nvPr>
            <p:ph type="sldNum" sz="quarter" idx="12"/>
          </p:nvPr>
        </p:nvSpPr>
        <p:spPr/>
        <p:txBody>
          <a:bodyPr/>
          <a:lstStyle/>
          <a:p>
            <a:fld id="{6113E31D-E2AB-40D1-8B51-AFA5AFEF393A}" type="slidenum">
              <a:rPr lang="en-US" smtClean="0"/>
              <a:t>22</a:t>
            </a:fld>
            <a:endParaRPr lang="en-US" dirty="0"/>
          </a:p>
        </p:txBody>
      </p:sp>
    </p:spTree>
    <p:extLst>
      <p:ext uri="{BB962C8B-B14F-4D97-AF65-F5344CB8AC3E}">
        <p14:creationId xmlns:p14="http://schemas.microsoft.com/office/powerpoint/2010/main" val="1037319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noFill/>
        </p:spPr>
        <p:txBody>
          <a:bodyPr/>
          <a:lstStyle/>
          <a:p>
            <a:r>
              <a:rPr lang="en-GB" dirty="0"/>
              <a:t>Health is multidimensional</a:t>
            </a:r>
          </a:p>
        </p:txBody>
      </p:sp>
      <p:sp>
        <p:nvSpPr>
          <p:cNvPr id="3" name="Zástupný symbol pro obsah 2"/>
          <p:cNvSpPr>
            <a:spLocks noGrp="1"/>
          </p:cNvSpPr>
          <p:nvPr>
            <p:ph sz="half" idx="1"/>
          </p:nvPr>
        </p:nvSpPr>
        <p:spPr/>
        <p:txBody>
          <a:bodyPr>
            <a:normAutofit lnSpcReduction="10000"/>
          </a:bodyPr>
          <a:lstStyle/>
          <a:p>
            <a:pPr>
              <a:spcBef>
                <a:spcPts val="0"/>
              </a:spcBef>
              <a:spcAft>
                <a:spcPts val="1200"/>
              </a:spcAft>
              <a:buFont typeface="Wingdings" pitchFamily="2" charset="2"/>
              <a:buChar char="Ø"/>
            </a:pPr>
            <a:r>
              <a:rPr lang="en-GB" dirty="0"/>
              <a:t> </a:t>
            </a:r>
            <a:r>
              <a:rPr lang="en-GB" sz="2400" dirty="0"/>
              <a:t>Health is not only merely the presence or absence of disease, but also has social, psychological and cultural determinants and consequences</a:t>
            </a:r>
          </a:p>
          <a:p>
            <a:pPr>
              <a:spcBef>
                <a:spcPts val="0"/>
              </a:spcBef>
              <a:spcAft>
                <a:spcPts val="1200"/>
              </a:spcAft>
              <a:buFont typeface="Wingdings" pitchFamily="2" charset="2"/>
              <a:buChar char="Ø"/>
            </a:pPr>
            <a:r>
              <a:rPr lang="en-GB" sz="2400" dirty="0"/>
              <a:t>Health is a state of complete physical, mental, and social well-being and not merely the absence of disease or infirmity.</a:t>
            </a:r>
          </a:p>
          <a:p>
            <a:pPr marL="0" indent="0">
              <a:spcBef>
                <a:spcPts val="0"/>
              </a:spcBef>
              <a:spcAft>
                <a:spcPts val="1200"/>
              </a:spcAft>
              <a:buNone/>
            </a:pPr>
            <a:endParaRPr lang="en-GB" dirty="0"/>
          </a:p>
          <a:p>
            <a:pPr marL="0" indent="0">
              <a:spcBef>
                <a:spcPts val="0"/>
              </a:spcBef>
              <a:spcAft>
                <a:spcPts val="1200"/>
              </a:spcAft>
              <a:buNone/>
            </a:pPr>
            <a:r>
              <a:rPr lang="en-GB" i="1" dirty="0"/>
              <a:t>Preamble to the Constitution of the World Health Organization, 194</a:t>
            </a:r>
            <a:r>
              <a:rPr lang="cs-CZ" i="1" dirty="0"/>
              <a:t>8</a:t>
            </a:r>
            <a:endParaRPr lang="en-GB" i="1" dirty="0"/>
          </a:p>
        </p:txBody>
      </p:sp>
      <p:sp>
        <p:nvSpPr>
          <p:cNvPr id="7" name="Zástupný objekt pre obsah 6">
            <a:extLst>
              <a:ext uri="{FF2B5EF4-FFF2-40B4-BE49-F238E27FC236}">
                <a16:creationId xmlns:a16="http://schemas.microsoft.com/office/drawing/2014/main" id="{135A3233-2D2A-9544-8D94-018798388A47}"/>
              </a:ext>
            </a:extLst>
          </p:cNvPr>
          <p:cNvSpPr>
            <a:spLocks noGrp="1"/>
          </p:cNvSpPr>
          <p:nvPr>
            <p:ph sz="half" idx="2"/>
          </p:nvPr>
        </p:nvSpPr>
        <p:spPr/>
        <p:txBody>
          <a:bodyPr>
            <a:normAutofit lnSpcReduction="10000"/>
          </a:bodyPr>
          <a:lstStyle/>
          <a:p>
            <a:pPr>
              <a:buFont typeface="Wingdings" pitchFamily="2" charset="2"/>
              <a:buChar char="Ø"/>
            </a:pPr>
            <a:r>
              <a:rPr lang="it-IT" sz="2400" dirty="0"/>
              <a:t>La salute non è solo la presenza o l'assenza di malattia, ma ha anche determinanti e conseguenze sociali, psicologiche e culturali</a:t>
            </a:r>
          </a:p>
          <a:p>
            <a:pPr>
              <a:buFont typeface="Wingdings" pitchFamily="2" charset="2"/>
              <a:buChar char="Ø"/>
            </a:pPr>
            <a:r>
              <a:rPr lang="it-IT" sz="2400" dirty="0"/>
              <a:t>La salute è uno stato di completo benessere fisico, mentale e sociale e non semplicemente l'assenza di malattia o infermità.</a:t>
            </a:r>
          </a:p>
          <a:p>
            <a:pPr marL="0" indent="0">
              <a:buNone/>
            </a:pPr>
            <a:endParaRPr lang="it-IT" i="1" dirty="0"/>
          </a:p>
          <a:p>
            <a:pPr marL="0" indent="0">
              <a:buNone/>
            </a:pPr>
            <a:r>
              <a:rPr lang="it-IT" i="1" dirty="0"/>
              <a:t>Preambolo della Costituzione dell'Organizzazione mondiale della sanità, 1948</a:t>
            </a:r>
            <a:endParaRPr lang="en-GB" i="1" dirty="0"/>
          </a:p>
        </p:txBody>
      </p:sp>
      <p:sp>
        <p:nvSpPr>
          <p:cNvPr id="4" name="Zástupný symbol pro datum 3"/>
          <p:cNvSpPr>
            <a:spLocks noGrp="1"/>
          </p:cNvSpPr>
          <p:nvPr>
            <p:ph type="dt" sz="half" idx="10"/>
          </p:nvPr>
        </p:nvSpPr>
        <p:spPr/>
        <p:txBody>
          <a:bodyPr/>
          <a:lstStyle/>
          <a:p>
            <a:fld id="{59A05FDD-5D83-094C-BD8A-A3C2657BD95E}" type="datetime1">
              <a:rPr lang="sk-SK" smtClean="0"/>
              <a:t>6.5.19</a:t>
            </a:fld>
            <a:endParaRPr lang="cs-CZ"/>
          </a:p>
        </p:txBody>
      </p:sp>
      <p:sp>
        <p:nvSpPr>
          <p:cNvPr id="5" name="Zástupný symbol pro zápatí 4"/>
          <p:cNvSpPr>
            <a:spLocks noGrp="1"/>
          </p:cNvSpPr>
          <p:nvPr>
            <p:ph type="ftr" sz="quarter" idx="11"/>
          </p:nvPr>
        </p:nvSpPr>
        <p:spPr/>
        <p:txBody>
          <a:bodyPr/>
          <a:lstStyle/>
          <a:p>
            <a:r>
              <a:rPr lang="en-US"/>
              <a:t>russnakm@gmail.com</a:t>
            </a:r>
            <a:endParaRPr lang="cs-CZ" dirty="0"/>
          </a:p>
        </p:txBody>
      </p:sp>
      <p:sp>
        <p:nvSpPr>
          <p:cNvPr id="6" name="Zástupný symbol pro číslo snímku 5"/>
          <p:cNvSpPr>
            <a:spLocks noGrp="1"/>
          </p:cNvSpPr>
          <p:nvPr>
            <p:ph type="sldNum" sz="quarter" idx="12"/>
          </p:nvPr>
        </p:nvSpPr>
        <p:spPr/>
        <p:txBody>
          <a:bodyPr/>
          <a:lstStyle/>
          <a:p>
            <a:fld id="{BFD6A86C-8BCA-4073-A80F-43532C04EBC0}" type="slidenum">
              <a:rPr lang="cs-CZ" smtClean="0"/>
              <a:pPr/>
              <a:t>3</a:t>
            </a:fld>
            <a:endParaRPr lang="cs-CZ"/>
          </a:p>
        </p:txBody>
      </p:sp>
    </p:spTree>
    <p:extLst>
      <p:ext uri="{BB962C8B-B14F-4D97-AF65-F5344CB8AC3E}">
        <p14:creationId xmlns:p14="http://schemas.microsoft.com/office/powerpoint/2010/main" val="4196189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1FB319-B243-F140-A950-21ED7D319576}"/>
              </a:ext>
            </a:extLst>
          </p:cNvPr>
          <p:cNvSpPr>
            <a:spLocks noGrp="1"/>
          </p:cNvSpPr>
          <p:nvPr>
            <p:ph type="title"/>
          </p:nvPr>
        </p:nvSpPr>
        <p:spPr/>
        <p:txBody>
          <a:bodyPr/>
          <a:lstStyle/>
          <a:p>
            <a:r>
              <a:rPr lang="en-GB" dirty="0"/>
              <a:t>From 20</a:t>
            </a:r>
            <a:r>
              <a:rPr lang="en-GB" baseline="30000" dirty="0"/>
              <a:t>th</a:t>
            </a:r>
            <a:r>
              <a:rPr lang="en-GB" dirty="0"/>
              <a:t> to 21</a:t>
            </a:r>
            <a:r>
              <a:rPr lang="en-GB" baseline="30000" dirty="0"/>
              <a:t>st</a:t>
            </a:r>
            <a:r>
              <a:rPr lang="en-GB" dirty="0"/>
              <a:t> Century</a:t>
            </a:r>
            <a:br>
              <a:rPr lang="en-GB" dirty="0"/>
            </a:br>
            <a:r>
              <a:rPr lang="it-IT" dirty="0"/>
              <a:t>Dal 20 al 21 secolo</a:t>
            </a:r>
            <a:endParaRPr lang="en-GB" dirty="0"/>
          </a:p>
        </p:txBody>
      </p:sp>
      <p:sp>
        <p:nvSpPr>
          <p:cNvPr id="3" name="Zástupný objekt pre obsah 2">
            <a:extLst>
              <a:ext uri="{FF2B5EF4-FFF2-40B4-BE49-F238E27FC236}">
                <a16:creationId xmlns:a16="http://schemas.microsoft.com/office/drawing/2014/main" id="{56139893-006D-0348-A4E6-8E3845A0187E}"/>
              </a:ext>
            </a:extLst>
          </p:cNvPr>
          <p:cNvSpPr>
            <a:spLocks noGrp="1"/>
          </p:cNvSpPr>
          <p:nvPr>
            <p:ph sz="half" idx="1"/>
          </p:nvPr>
        </p:nvSpPr>
        <p:spPr/>
        <p:txBody>
          <a:bodyPr>
            <a:normAutofit lnSpcReduction="10000"/>
          </a:bodyPr>
          <a:lstStyle/>
          <a:p>
            <a:pPr>
              <a:buFont typeface="Wingdings" pitchFamily="2" charset="2"/>
              <a:buChar char="Ø"/>
            </a:pPr>
            <a:r>
              <a:rPr lang="en" dirty="0"/>
              <a:t> The 20</a:t>
            </a:r>
            <a:r>
              <a:rPr lang="en" baseline="30000" dirty="0"/>
              <a:t>th</a:t>
            </a:r>
            <a:r>
              <a:rPr lang="en" dirty="0"/>
              <a:t> century saw an increase in life expectancy of almost 30 years in most developed countries, much of it due to the successes of public health initiatives.</a:t>
            </a:r>
          </a:p>
          <a:p>
            <a:pPr>
              <a:buFont typeface="Wingdings" pitchFamily="2" charset="2"/>
              <a:buChar char="Ø"/>
            </a:pPr>
            <a:r>
              <a:rPr lang="en" dirty="0"/>
              <a:t>We cannot assume that these trends will continue indefinitely. </a:t>
            </a:r>
          </a:p>
          <a:p>
            <a:pPr>
              <a:buFont typeface="Wingdings" pitchFamily="2" charset="2"/>
              <a:buChar char="Ø"/>
            </a:pPr>
            <a:r>
              <a:rPr lang="en" dirty="0"/>
              <a:t>The epidemic of obesity already threatens to slow down or reverse the progress we have been making. </a:t>
            </a:r>
          </a:p>
          <a:p>
            <a:pPr>
              <a:buFont typeface="Wingdings" pitchFamily="2" charset="2"/>
              <a:buChar char="Ø"/>
            </a:pPr>
            <a:r>
              <a:rPr lang="en" dirty="0"/>
              <a:t>The challenges of 21st century public health include protection of health and continued improvement in its quality, not just its quantity.</a:t>
            </a:r>
          </a:p>
          <a:p>
            <a:endParaRPr lang="en-GB" dirty="0"/>
          </a:p>
        </p:txBody>
      </p:sp>
      <p:sp>
        <p:nvSpPr>
          <p:cNvPr id="7" name="Zástupný objekt pre obsah 6">
            <a:extLst>
              <a:ext uri="{FF2B5EF4-FFF2-40B4-BE49-F238E27FC236}">
                <a16:creationId xmlns:a16="http://schemas.microsoft.com/office/drawing/2014/main" id="{C6E24CEA-03FF-BC4B-AEB2-B8CE2AF593D1}"/>
              </a:ext>
            </a:extLst>
          </p:cNvPr>
          <p:cNvSpPr>
            <a:spLocks noGrp="1"/>
          </p:cNvSpPr>
          <p:nvPr>
            <p:ph sz="half" idx="2"/>
          </p:nvPr>
        </p:nvSpPr>
        <p:spPr/>
        <p:txBody>
          <a:bodyPr>
            <a:normAutofit lnSpcReduction="10000"/>
          </a:bodyPr>
          <a:lstStyle/>
          <a:p>
            <a:pPr>
              <a:buFont typeface="Wingdings" pitchFamily="2" charset="2"/>
              <a:buChar char="Ø"/>
            </a:pPr>
            <a:r>
              <a:rPr lang="it-IT" dirty="0"/>
              <a:t>Il 20° secolo ha visto un aumento dell'aspettativa di vita di quasi 30 anni nella maggior parte dei paesi sviluppati, in gran parte dovuto ai successi delle iniziative di sanità pubblica.</a:t>
            </a:r>
          </a:p>
          <a:p>
            <a:pPr>
              <a:buFont typeface="Wingdings" pitchFamily="2" charset="2"/>
              <a:buChar char="Ø"/>
            </a:pPr>
            <a:r>
              <a:rPr lang="it-IT" dirty="0"/>
              <a:t>Non possiamo supporre che queste tendenze continueranno indefinitamente.</a:t>
            </a:r>
          </a:p>
          <a:p>
            <a:pPr>
              <a:buFont typeface="Wingdings" pitchFamily="2" charset="2"/>
              <a:buChar char="Ø"/>
            </a:pPr>
            <a:r>
              <a:rPr lang="it-IT" dirty="0"/>
              <a:t>L'epidemia di obesità già minaccia di rallentare o invertire i progressi che stiamo facendo.</a:t>
            </a:r>
          </a:p>
          <a:p>
            <a:pPr>
              <a:buFont typeface="Wingdings" pitchFamily="2" charset="2"/>
              <a:buChar char="Ø"/>
            </a:pPr>
            <a:r>
              <a:rPr lang="it-IT" dirty="0"/>
              <a:t>Le sfide della salute pubblica del XXI secolo comprendono la protezione della salute e il continuo miglioramento della sua qualità, non solo la sua quantità.</a:t>
            </a:r>
            <a:endParaRPr lang="en-GB" dirty="0"/>
          </a:p>
        </p:txBody>
      </p:sp>
      <p:sp>
        <p:nvSpPr>
          <p:cNvPr id="4" name="Zástupný objekt pre dátum 3">
            <a:extLst>
              <a:ext uri="{FF2B5EF4-FFF2-40B4-BE49-F238E27FC236}">
                <a16:creationId xmlns:a16="http://schemas.microsoft.com/office/drawing/2014/main" id="{9503F77B-A5BF-2D4E-82D8-EEE7836E2611}"/>
              </a:ext>
            </a:extLst>
          </p:cNvPr>
          <p:cNvSpPr>
            <a:spLocks noGrp="1"/>
          </p:cNvSpPr>
          <p:nvPr>
            <p:ph type="dt" sz="half" idx="10"/>
          </p:nvPr>
        </p:nvSpPr>
        <p:spPr/>
        <p:txBody>
          <a:bodyPr/>
          <a:lstStyle/>
          <a:p>
            <a:fld id="{A76E3BE7-61FF-294D-8B8C-6394CF025532}" type="datetime1">
              <a:rPr lang="sk-SK" smtClean="0"/>
              <a:t>6.5.19</a:t>
            </a:fld>
            <a:endParaRPr lang="en-US" dirty="0"/>
          </a:p>
        </p:txBody>
      </p:sp>
      <p:sp>
        <p:nvSpPr>
          <p:cNvPr id="5" name="Zástupný objekt pre pätu 4">
            <a:extLst>
              <a:ext uri="{FF2B5EF4-FFF2-40B4-BE49-F238E27FC236}">
                <a16:creationId xmlns:a16="http://schemas.microsoft.com/office/drawing/2014/main" id="{A1F070EB-E633-694E-BB92-82A40811769E}"/>
              </a:ext>
            </a:extLst>
          </p:cNvPr>
          <p:cNvSpPr>
            <a:spLocks noGrp="1"/>
          </p:cNvSpPr>
          <p:nvPr>
            <p:ph type="ftr" sz="quarter" idx="11"/>
          </p:nvPr>
        </p:nvSpPr>
        <p:spPr/>
        <p:txBody>
          <a:bodyPr/>
          <a:lstStyle/>
          <a:p>
            <a:r>
              <a:rPr lang="en-US"/>
              <a:t>russnakm@gmail.com</a:t>
            </a:r>
            <a:endParaRPr lang="en-US" dirty="0"/>
          </a:p>
        </p:txBody>
      </p:sp>
      <p:sp>
        <p:nvSpPr>
          <p:cNvPr id="6" name="Zástupný objekt pre číslo snímky 5">
            <a:extLst>
              <a:ext uri="{FF2B5EF4-FFF2-40B4-BE49-F238E27FC236}">
                <a16:creationId xmlns:a16="http://schemas.microsoft.com/office/drawing/2014/main" id="{8A185A79-0E10-C74A-9960-B76A29D47524}"/>
              </a:ext>
            </a:extLst>
          </p:cNvPr>
          <p:cNvSpPr>
            <a:spLocks noGrp="1"/>
          </p:cNvSpPr>
          <p:nvPr>
            <p:ph type="sldNum" sz="quarter" idx="12"/>
          </p:nvPr>
        </p:nvSpPr>
        <p:spPr/>
        <p:txBody>
          <a:bodyPr/>
          <a:lstStyle/>
          <a:p>
            <a:fld id="{6113E31D-E2AB-40D1-8B51-AFA5AFEF393A}" type="slidenum">
              <a:rPr lang="en-US" smtClean="0"/>
              <a:t>4</a:t>
            </a:fld>
            <a:endParaRPr lang="en-US" dirty="0"/>
          </a:p>
        </p:txBody>
      </p:sp>
    </p:spTree>
    <p:extLst>
      <p:ext uri="{BB962C8B-B14F-4D97-AF65-F5344CB8AC3E}">
        <p14:creationId xmlns:p14="http://schemas.microsoft.com/office/powerpoint/2010/main" val="1870331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6645FA-B2E5-5044-9012-DB7771F98BE4}"/>
              </a:ext>
            </a:extLst>
          </p:cNvPr>
          <p:cNvSpPr>
            <a:spLocks noGrp="1"/>
          </p:cNvSpPr>
          <p:nvPr>
            <p:ph type="title"/>
          </p:nvPr>
        </p:nvSpPr>
        <p:spPr/>
        <p:txBody>
          <a:bodyPr>
            <a:noAutofit/>
          </a:bodyPr>
          <a:lstStyle/>
          <a:p>
            <a:r>
              <a:rPr lang="en-GB" sz="2800" dirty="0"/>
              <a:t>Achievements that reflect the often-ignored history of the often-ignored history of public health</a:t>
            </a:r>
            <a:br>
              <a:rPr lang="en-GB" sz="2800" dirty="0"/>
            </a:br>
            <a:r>
              <a:rPr lang="it-IT" sz="2800" dirty="0"/>
              <a:t>Realizzazioni che riflettono la storia spesso ignorata della storia spesso ignorata della salute pubblica</a:t>
            </a:r>
            <a:endParaRPr lang="en-GB" sz="2800" dirty="0"/>
          </a:p>
        </p:txBody>
      </p:sp>
      <p:sp>
        <p:nvSpPr>
          <p:cNvPr id="3" name="Zástupný objekt pre obsah 2">
            <a:extLst>
              <a:ext uri="{FF2B5EF4-FFF2-40B4-BE49-F238E27FC236}">
                <a16:creationId xmlns:a16="http://schemas.microsoft.com/office/drawing/2014/main" id="{818B8198-1C24-C54E-86D8-81E621E4A63E}"/>
              </a:ext>
            </a:extLst>
          </p:cNvPr>
          <p:cNvSpPr>
            <a:spLocks noGrp="1"/>
          </p:cNvSpPr>
          <p:nvPr>
            <p:ph idx="1"/>
          </p:nvPr>
        </p:nvSpPr>
        <p:spPr>
          <a:xfrm>
            <a:off x="1097280" y="1845734"/>
            <a:ext cx="4221852" cy="4023360"/>
          </a:xfrm>
        </p:spPr>
        <p:txBody>
          <a:bodyPr/>
          <a:lstStyle/>
          <a:p>
            <a:pPr>
              <a:buFont typeface="Wingdings" pitchFamily="2" charset="2"/>
              <a:buChar char="Ø"/>
            </a:pPr>
            <a:r>
              <a:rPr lang="en" dirty="0"/>
              <a:t> water chlorination, hand washing, and indoor plumbing largely eliminated the transmission of common bacterial disease, which so often killed the young and not-so-young for centuries</a:t>
            </a:r>
          </a:p>
          <a:p>
            <a:pPr>
              <a:buFont typeface="Wingdings" pitchFamily="2" charset="2"/>
              <a:buChar char="Ø"/>
            </a:pPr>
            <a:r>
              <a:rPr lang="en" dirty="0"/>
              <a:t>Photo: The 19th-Century Night Soil Men Who Carted Away America's Waste </a:t>
            </a:r>
            <a:r>
              <a:rPr lang="sk-SK" dirty="0" err="1"/>
              <a:t>https</a:t>
            </a:r>
            <a:r>
              <a:rPr lang="sk-SK" dirty="0"/>
              <a:t>://</a:t>
            </a:r>
            <a:r>
              <a:rPr lang="sk-SK" dirty="0" err="1"/>
              <a:t>www.atlasobscura.com</a:t>
            </a:r>
            <a:r>
              <a:rPr lang="sk-SK" dirty="0"/>
              <a:t>/</a:t>
            </a:r>
            <a:r>
              <a:rPr lang="sk-SK" dirty="0" err="1"/>
              <a:t>articles</a:t>
            </a:r>
            <a:r>
              <a:rPr lang="sk-SK" dirty="0"/>
              <a:t>/</a:t>
            </a:r>
            <a:r>
              <a:rPr lang="sk-SK" dirty="0" err="1"/>
              <a:t>when</a:t>
            </a:r>
            <a:r>
              <a:rPr lang="sk-SK" dirty="0"/>
              <a:t>-</a:t>
            </a:r>
            <a:r>
              <a:rPr lang="sk-SK" dirty="0" err="1"/>
              <a:t>american</a:t>
            </a:r>
            <a:r>
              <a:rPr lang="sk-SK" dirty="0"/>
              <a:t>-</a:t>
            </a:r>
            <a:r>
              <a:rPr lang="sk-SK" dirty="0" err="1"/>
              <a:t>cities</a:t>
            </a:r>
            <a:r>
              <a:rPr lang="sk-SK" dirty="0"/>
              <a:t>-</a:t>
            </a:r>
            <a:r>
              <a:rPr lang="sk-SK" dirty="0" err="1"/>
              <a:t>were</a:t>
            </a:r>
            <a:r>
              <a:rPr lang="sk-SK" dirty="0"/>
              <a:t>-</a:t>
            </a:r>
            <a:r>
              <a:rPr lang="sk-SK" dirty="0" err="1"/>
              <a:t>full</a:t>
            </a:r>
            <a:r>
              <a:rPr lang="sk-SK" dirty="0"/>
              <a:t>-of-</a:t>
            </a:r>
            <a:r>
              <a:rPr lang="sk-SK" dirty="0" err="1"/>
              <a:t>crap</a:t>
            </a:r>
            <a:endParaRPr lang="en" dirty="0"/>
          </a:p>
          <a:p>
            <a:endParaRPr lang="en-GB" dirty="0"/>
          </a:p>
        </p:txBody>
      </p:sp>
      <p:sp>
        <p:nvSpPr>
          <p:cNvPr id="4" name="Zástupný objekt pre dátum 3">
            <a:extLst>
              <a:ext uri="{FF2B5EF4-FFF2-40B4-BE49-F238E27FC236}">
                <a16:creationId xmlns:a16="http://schemas.microsoft.com/office/drawing/2014/main" id="{329D61B2-8E2A-3A4D-A15B-2A28E3BD8B15}"/>
              </a:ext>
            </a:extLst>
          </p:cNvPr>
          <p:cNvSpPr>
            <a:spLocks noGrp="1"/>
          </p:cNvSpPr>
          <p:nvPr>
            <p:ph type="dt" sz="half" idx="10"/>
          </p:nvPr>
        </p:nvSpPr>
        <p:spPr/>
        <p:txBody>
          <a:bodyPr/>
          <a:lstStyle/>
          <a:p>
            <a:fld id="{A76E3BE7-61FF-294D-8B8C-6394CF025532}" type="datetime1">
              <a:rPr lang="sk-SK" smtClean="0"/>
              <a:t>6.5.19</a:t>
            </a:fld>
            <a:endParaRPr lang="en-US" dirty="0"/>
          </a:p>
        </p:txBody>
      </p:sp>
      <p:sp>
        <p:nvSpPr>
          <p:cNvPr id="5" name="Zástupný objekt pre pätu 4">
            <a:extLst>
              <a:ext uri="{FF2B5EF4-FFF2-40B4-BE49-F238E27FC236}">
                <a16:creationId xmlns:a16="http://schemas.microsoft.com/office/drawing/2014/main" id="{EB027F4D-12BD-0F4F-82AE-0DF9DACCCA2A}"/>
              </a:ext>
            </a:extLst>
          </p:cNvPr>
          <p:cNvSpPr>
            <a:spLocks noGrp="1"/>
          </p:cNvSpPr>
          <p:nvPr>
            <p:ph type="ftr" sz="quarter" idx="11"/>
          </p:nvPr>
        </p:nvSpPr>
        <p:spPr/>
        <p:txBody>
          <a:bodyPr/>
          <a:lstStyle/>
          <a:p>
            <a:r>
              <a:rPr lang="en-US"/>
              <a:t>russnakm@gmail.com</a:t>
            </a:r>
            <a:endParaRPr lang="en-US" dirty="0"/>
          </a:p>
        </p:txBody>
      </p:sp>
      <p:sp>
        <p:nvSpPr>
          <p:cNvPr id="6" name="Zástupný objekt pre číslo snímky 5">
            <a:extLst>
              <a:ext uri="{FF2B5EF4-FFF2-40B4-BE49-F238E27FC236}">
                <a16:creationId xmlns:a16="http://schemas.microsoft.com/office/drawing/2014/main" id="{C7967A8A-91CD-2E42-9D58-B333538F2643}"/>
              </a:ext>
            </a:extLst>
          </p:cNvPr>
          <p:cNvSpPr>
            <a:spLocks noGrp="1"/>
          </p:cNvSpPr>
          <p:nvPr>
            <p:ph type="sldNum" sz="quarter" idx="12"/>
          </p:nvPr>
        </p:nvSpPr>
        <p:spPr/>
        <p:txBody>
          <a:bodyPr/>
          <a:lstStyle/>
          <a:p>
            <a:fld id="{6113E31D-E2AB-40D1-8B51-AFA5AFEF393A}" type="slidenum">
              <a:rPr lang="en-US" smtClean="0"/>
              <a:t>5</a:t>
            </a:fld>
            <a:endParaRPr lang="en-US" dirty="0"/>
          </a:p>
        </p:txBody>
      </p:sp>
      <p:pic>
        <p:nvPicPr>
          <p:cNvPr id="1028" name="Picture 4" descr="Image result for sanitation in 19th century Amsterdam">
            <a:extLst>
              <a:ext uri="{FF2B5EF4-FFF2-40B4-BE49-F238E27FC236}">
                <a16:creationId xmlns:a16="http://schemas.microsoft.com/office/drawing/2014/main" id="{0D99C276-C032-CD47-9D7A-DF2A9F7040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76429" y="1941353"/>
            <a:ext cx="5536054" cy="4314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8863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obsah 2">
            <a:extLst>
              <a:ext uri="{FF2B5EF4-FFF2-40B4-BE49-F238E27FC236}">
                <a16:creationId xmlns:a16="http://schemas.microsoft.com/office/drawing/2014/main" id="{50CD8E12-3D00-3F4C-BC18-435D50E02267}"/>
              </a:ext>
            </a:extLst>
          </p:cNvPr>
          <p:cNvSpPr>
            <a:spLocks noGrp="1"/>
          </p:cNvSpPr>
          <p:nvPr>
            <p:ph sz="half" idx="1"/>
          </p:nvPr>
        </p:nvSpPr>
        <p:spPr/>
        <p:txBody>
          <a:bodyPr>
            <a:normAutofit fontScale="92500" lnSpcReduction="20000"/>
          </a:bodyPr>
          <a:lstStyle/>
          <a:p>
            <a:pPr>
              <a:buFont typeface="Wingdings" pitchFamily="2" charset="2"/>
              <a:buChar char="Ø"/>
            </a:pPr>
            <a:r>
              <a:rPr lang="en" dirty="0"/>
              <a:t> </a:t>
            </a:r>
            <a:r>
              <a:rPr lang="en" b="1" dirty="0"/>
              <a:t>Teeth</a:t>
            </a:r>
            <a:r>
              <a:rPr lang="en" dirty="0"/>
              <a:t> brushing, flossing, and fluoridation of water have made a dramatic impact on dental health of children and adults.</a:t>
            </a:r>
          </a:p>
          <a:p>
            <a:pPr>
              <a:buFont typeface="Wingdings" pitchFamily="2" charset="2"/>
              <a:buChar char="Ø"/>
            </a:pPr>
            <a:r>
              <a:rPr lang="en" dirty="0"/>
              <a:t> Advances in the </a:t>
            </a:r>
            <a:r>
              <a:rPr lang="en" b="1" dirty="0"/>
              <a:t>prevention of heart disease </a:t>
            </a:r>
            <a:r>
              <a:rPr lang="en" dirty="0"/>
              <a:t>have been a major public health achievement. Preventive successes include: the reduction of blood pressure and cholesterol, cigarette cessation efforts, use of low-dose aspirin, an understanding of the role of exercise, and the widespread availability of defibrillators. These can be credited with at least half the dramatic reductions in heart disease that have reduced the death rate from coronary artery disease by approximately 50 percent in the United States and most other developed countries in the last half century.</a:t>
            </a:r>
          </a:p>
        </p:txBody>
      </p:sp>
      <p:sp>
        <p:nvSpPr>
          <p:cNvPr id="7" name="Zástupný objekt pre obsah 6">
            <a:extLst>
              <a:ext uri="{FF2B5EF4-FFF2-40B4-BE49-F238E27FC236}">
                <a16:creationId xmlns:a16="http://schemas.microsoft.com/office/drawing/2014/main" id="{666D6FCB-BB44-8341-B722-3E846B0000B0}"/>
              </a:ext>
            </a:extLst>
          </p:cNvPr>
          <p:cNvSpPr>
            <a:spLocks noGrp="1"/>
          </p:cNvSpPr>
          <p:nvPr>
            <p:ph sz="half" idx="2"/>
          </p:nvPr>
        </p:nvSpPr>
        <p:spPr/>
        <p:txBody>
          <a:bodyPr>
            <a:normAutofit fontScale="92500" lnSpcReduction="20000"/>
          </a:bodyPr>
          <a:lstStyle/>
          <a:p>
            <a:pPr>
              <a:buFont typeface="Wingdings" pitchFamily="2" charset="2"/>
              <a:buChar char="Ø"/>
            </a:pPr>
            <a:r>
              <a:rPr lang="it-IT" dirty="0"/>
              <a:t>La spazzolatura dei </a:t>
            </a:r>
            <a:r>
              <a:rPr lang="it-IT" b="1" dirty="0"/>
              <a:t>denti</a:t>
            </a:r>
            <a:r>
              <a:rPr lang="it-IT" dirty="0"/>
              <a:t>, il filo interdentale e la fluorizzazione dell'acqua hanno avuto un impatto drammatico sulla salute dentale di bambini e adulti.</a:t>
            </a:r>
          </a:p>
          <a:p>
            <a:pPr>
              <a:buFont typeface="Wingdings" pitchFamily="2" charset="2"/>
              <a:buChar char="Ø"/>
            </a:pPr>
            <a:r>
              <a:rPr lang="it-IT" dirty="0"/>
              <a:t>I progressi nella </a:t>
            </a:r>
            <a:r>
              <a:rPr lang="it-IT" b="1" dirty="0"/>
              <a:t>prevenzione delle malattie cardiache </a:t>
            </a:r>
            <a:r>
              <a:rPr lang="it-IT" dirty="0"/>
              <a:t>sono stati un importante risultato per la salute pubblica. I successi preventivi includono: la riduzione della pressione sanguigna e del colesterolo, gli sforzi per smettere di fumare, l'uso di aspirina a basse dosi, la comprensione del ruolo dell'esercizio fisico e la diffusa disponibilità di defibrillatori. Questi possono essere accreditati con almeno la metà delle riduzioni drammatiche delle malattie cardiache che hanno ridotto il tasso di mortalità da malattia coronarica di circa il 50 per cento negli Stati Uniti e nella maggior parte degli altri paesi sviluppati nell'ultimo mezzo secolo.</a:t>
            </a:r>
            <a:endParaRPr lang="en-GB" dirty="0"/>
          </a:p>
        </p:txBody>
      </p:sp>
      <p:sp>
        <p:nvSpPr>
          <p:cNvPr id="4" name="Zástupný objekt pre dátum 3">
            <a:extLst>
              <a:ext uri="{FF2B5EF4-FFF2-40B4-BE49-F238E27FC236}">
                <a16:creationId xmlns:a16="http://schemas.microsoft.com/office/drawing/2014/main" id="{31FBBF0C-C8A0-F249-B4D2-E8ADF671BD27}"/>
              </a:ext>
            </a:extLst>
          </p:cNvPr>
          <p:cNvSpPr>
            <a:spLocks noGrp="1"/>
          </p:cNvSpPr>
          <p:nvPr>
            <p:ph type="dt" sz="half" idx="10"/>
          </p:nvPr>
        </p:nvSpPr>
        <p:spPr/>
        <p:txBody>
          <a:bodyPr/>
          <a:lstStyle/>
          <a:p>
            <a:fld id="{A76E3BE7-61FF-294D-8B8C-6394CF025532}" type="datetime1">
              <a:rPr lang="sk-SK" smtClean="0"/>
              <a:t>6.5.19</a:t>
            </a:fld>
            <a:endParaRPr lang="en-US" dirty="0"/>
          </a:p>
        </p:txBody>
      </p:sp>
      <p:sp>
        <p:nvSpPr>
          <p:cNvPr id="5" name="Zástupný objekt pre pätu 4">
            <a:extLst>
              <a:ext uri="{FF2B5EF4-FFF2-40B4-BE49-F238E27FC236}">
                <a16:creationId xmlns:a16="http://schemas.microsoft.com/office/drawing/2014/main" id="{DC2A4E55-D66C-7848-AB5A-1DD6142AF4F3}"/>
              </a:ext>
            </a:extLst>
          </p:cNvPr>
          <p:cNvSpPr>
            <a:spLocks noGrp="1"/>
          </p:cNvSpPr>
          <p:nvPr>
            <p:ph type="ftr" sz="quarter" idx="11"/>
          </p:nvPr>
        </p:nvSpPr>
        <p:spPr/>
        <p:txBody>
          <a:bodyPr/>
          <a:lstStyle/>
          <a:p>
            <a:r>
              <a:rPr lang="en-US"/>
              <a:t>russnakm@gmail.com</a:t>
            </a:r>
            <a:endParaRPr lang="en-US" dirty="0"/>
          </a:p>
        </p:txBody>
      </p:sp>
      <p:sp>
        <p:nvSpPr>
          <p:cNvPr id="6" name="Zástupný objekt pre číslo snímky 5">
            <a:extLst>
              <a:ext uri="{FF2B5EF4-FFF2-40B4-BE49-F238E27FC236}">
                <a16:creationId xmlns:a16="http://schemas.microsoft.com/office/drawing/2014/main" id="{694C47F4-D768-B44E-9EE5-A294A0E5274E}"/>
              </a:ext>
            </a:extLst>
          </p:cNvPr>
          <p:cNvSpPr>
            <a:spLocks noGrp="1"/>
          </p:cNvSpPr>
          <p:nvPr>
            <p:ph type="sldNum" sz="quarter" idx="12"/>
          </p:nvPr>
        </p:nvSpPr>
        <p:spPr/>
        <p:txBody>
          <a:bodyPr/>
          <a:lstStyle/>
          <a:p>
            <a:fld id="{6113E31D-E2AB-40D1-8B51-AFA5AFEF393A}" type="slidenum">
              <a:rPr lang="en-US" smtClean="0"/>
              <a:t>6</a:t>
            </a:fld>
            <a:endParaRPr lang="en-US" dirty="0"/>
          </a:p>
        </p:txBody>
      </p:sp>
    </p:spTree>
    <p:extLst>
      <p:ext uri="{BB962C8B-B14F-4D97-AF65-F5344CB8AC3E}">
        <p14:creationId xmlns:p14="http://schemas.microsoft.com/office/powerpoint/2010/main" val="2642515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objekt pre obsah 5">
            <a:extLst>
              <a:ext uri="{FF2B5EF4-FFF2-40B4-BE49-F238E27FC236}">
                <a16:creationId xmlns:a16="http://schemas.microsoft.com/office/drawing/2014/main" id="{498D72D7-F813-E045-9A8E-6597264C54BC}"/>
              </a:ext>
            </a:extLst>
          </p:cNvPr>
          <p:cNvSpPr>
            <a:spLocks noGrp="1"/>
          </p:cNvSpPr>
          <p:nvPr>
            <p:ph sz="half" idx="1"/>
          </p:nvPr>
        </p:nvSpPr>
        <p:spPr/>
        <p:txBody>
          <a:bodyPr>
            <a:normAutofit fontScale="92500" lnSpcReduction="20000"/>
          </a:bodyPr>
          <a:lstStyle/>
          <a:p>
            <a:pPr>
              <a:buFont typeface="Wingdings" pitchFamily="2" charset="2"/>
              <a:buChar char="Ø"/>
            </a:pPr>
            <a:r>
              <a:rPr lang="en" b="1" dirty="0"/>
              <a:t>Refrigerator</a:t>
            </a:r>
            <a:r>
              <a:rPr lang="en" dirty="0"/>
              <a:t> was one of the most important advances in food safety which illustrates the impact of social change and innovation not necessarily intended to improve health. Food and product safety are public health achievements that require continued attention. </a:t>
            </a:r>
          </a:p>
          <a:p>
            <a:pPr>
              <a:buFont typeface="Wingdings" pitchFamily="2" charset="2"/>
              <a:buChar char="Ø"/>
            </a:pPr>
            <a:r>
              <a:rPr lang="en" dirty="0"/>
              <a:t> </a:t>
            </a:r>
            <a:r>
              <a:rPr lang="en" b="1" dirty="0"/>
              <a:t>Radiation safety</a:t>
            </a:r>
            <a:r>
              <a:rPr lang="en" dirty="0"/>
              <a:t>, like radiation itself, usually goes unnoticed from the regulation of microwave ovens to the reduction of radon in buildings. We rarely notice when disease does not occur. </a:t>
            </a:r>
          </a:p>
          <a:p>
            <a:pPr>
              <a:buFont typeface="Wingdings" pitchFamily="2" charset="2"/>
              <a:buChar char="Ø"/>
            </a:pPr>
            <a:r>
              <a:rPr lang="en" b="1" dirty="0"/>
              <a:t>Highway safety </a:t>
            </a:r>
            <a:r>
              <a:rPr lang="en" dirty="0"/>
              <a:t>illustrates the wide scope of activities required to protect the public’s health.</a:t>
            </a:r>
          </a:p>
          <a:p>
            <a:pPr>
              <a:buFont typeface="Wingdings" pitchFamily="2" charset="2"/>
              <a:buChar char="Ø"/>
            </a:pPr>
            <a:r>
              <a:rPr lang="en" dirty="0"/>
              <a:t> Safer </a:t>
            </a:r>
            <a:r>
              <a:rPr lang="en-GB" b="1" dirty="0"/>
              <a:t>physical environment</a:t>
            </a:r>
            <a:r>
              <a:rPr lang="en-GB" dirty="0"/>
              <a:t>.</a:t>
            </a:r>
          </a:p>
        </p:txBody>
      </p:sp>
      <p:sp>
        <p:nvSpPr>
          <p:cNvPr id="7" name="Zástupný objekt pre obsah 6">
            <a:extLst>
              <a:ext uri="{FF2B5EF4-FFF2-40B4-BE49-F238E27FC236}">
                <a16:creationId xmlns:a16="http://schemas.microsoft.com/office/drawing/2014/main" id="{4C153604-6344-4B44-B836-986690C29A3F}"/>
              </a:ext>
            </a:extLst>
          </p:cNvPr>
          <p:cNvSpPr>
            <a:spLocks noGrp="1"/>
          </p:cNvSpPr>
          <p:nvPr>
            <p:ph sz="half" idx="2"/>
          </p:nvPr>
        </p:nvSpPr>
        <p:spPr/>
        <p:txBody>
          <a:bodyPr>
            <a:normAutofit fontScale="92500" lnSpcReduction="20000"/>
          </a:bodyPr>
          <a:lstStyle/>
          <a:p>
            <a:pPr>
              <a:buFont typeface="Wingdings" pitchFamily="2" charset="2"/>
              <a:buChar char="Ø"/>
            </a:pPr>
            <a:r>
              <a:rPr lang="it-IT" dirty="0"/>
              <a:t>Il </a:t>
            </a:r>
            <a:r>
              <a:rPr lang="it-IT" b="1" dirty="0"/>
              <a:t>frigorifero</a:t>
            </a:r>
            <a:r>
              <a:rPr lang="it-IT" dirty="0"/>
              <a:t> è stato uno dei più importanti progressi nella sicurezza alimentare che illustra l'impatto del cambiamento sociale e dell'innovazione non necessariamente destinati a migliorare la salute. La sicurezza degli alimenti e dei prodotti sono risultati di sanità pubblica che richiedono un'attenzione continua.</a:t>
            </a:r>
          </a:p>
          <a:p>
            <a:pPr>
              <a:buFont typeface="Wingdings" pitchFamily="2" charset="2"/>
              <a:buChar char="Ø"/>
            </a:pPr>
            <a:r>
              <a:rPr lang="it-IT" dirty="0"/>
              <a:t>La </a:t>
            </a:r>
            <a:r>
              <a:rPr lang="it-IT" b="1" dirty="0"/>
              <a:t>sicurezza delle radiazioni</a:t>
            </a:r>
            <a:r>
              <a:rPr lang="it-IT" dirty="0"/>
              <a:t>, come la radiazione stessa, di solito passa inosservata dalla regolazione dei forni a microonde alla riduzione del radon negli edifici. Raramente ci si accorge quando la malattia non si verifica.</a:t>
            </a:r>
          </a:p>
          <a:p>
            <a:pPr>
              <a:buFont typeface="Wingdings" pitchFamily="2" charset="2"/>
              <a:buChar char="Ø"/>
            </a:pPr>
            <a:r>
              <a:rPr lang="it-IT" dirty="0"/>
              <a:t>La </a:t>
            </a:r>
            <a:r>
              <a:rPr lang="it-IT" b="1" dirty="0"/>
              <a:t>sicurezza stradale</a:t>
            </a:r>
            <a:r>
              <a:rPr lang="it-IT" dirty="0"/>
              <a:t> illustra l'ampia gamma di attività necessarie per proteggere la salute del pubblico.</a:t>
            </a:r>
          </a:p>
          <a:p>
            <a:pPr>
              <a:buFont typeface="Wingdings" pitchFamily="2" charset="2"/>
              <a:buChar char="Ø"/>
            </a:pPr>
            <a:r>
              <a:rPr lang="it-IT" b="1" dirty="0"/>
              <a:t>Ambiente fisico più sicuro</a:t>
            </a:r>
            <a:r>
              <a:rPr lang="it-IT" dirty="0"/>
              <a:t>.</a:t>
            </a:r>
            <a:endParaRPr lang="en-GB" dirty="0"/>
          </a:p>
        </p:txBody>
      </p:sp>
      <p:sp>
        <p:nvSpPr>
          <p:cNvPr id="2" name="Zástupný objekt pre dátum 1">
            <a:extLst>
              <a:ext uri="{FF2B5EF4-FFF2-40B4-BE49-F238E27FC236}">
                <a16:creationId xmlns:a16="http://schemas.microsoft.com/office/drawing/2014/main" id="{21C945F9-63F6-C24E-A511-8021C1651006}"/>
              </a:ext>
            </a:extLst>
          </p:cNvPr>
          <p:cNvSpPr>
            <a:spLocks noGrp="1"/>
          </p:cNvSpPr>
          <p:nvPr>
            <p:ph type="dt" sz="half" idx="10"/>
          </p:nvPr>
        </p:nvSpPr>
        <p:spPr/>
        <p:txBody>
          <a:bodyPr/>
          <a:lstStyle/>
          <a:p>
            <a:fld id="{B3DD7FCF-7E42-A644-9B54-D26DF00F663B}" type="datetime1">
              <a:rPr lang="sk-SK" smtClean="0"/>
              <a:t>6.5.19</a:t>
            </a:fld>
            <a:endParaRPr lang="en-US" dirty="0"/>
          </a:p>
        </p:txBody>
      </p:sp>
      <p:sp>
        <p:nvSpPr>
          <p:cNvPr id="3" name="Zástupný objekt pre pätu 2">
            <a:extLst>
              <a:ext uri="{FF2B5EF4-FFF2-40B4-BE49-F238E27FC236}">
                <a16:creationId xmlns:a16="http://schemas.microsoft.com/office/drawing/2014/main" id="{8096D969-DCCF-C946-85CD-0F3A7064AD19}"/>
              </a:ext>
            </a:extLst>
          </p:cNvPr>
          <p:cNvSpPr>
            <a:spLocks noGrp="1"/>
          </p:cNvSpPr>
          <p:nvPr>
            <p:ph type="ftr" sz="quarter" idx="11"/>
          </p:nvPr>
        </p:nvSpPr>
        <p:spPr/>
        <p:txBody>
          <a:bodyPr/>
          <a:lstStyle/>
          <a:p>
            <a:r>
              <a:rPr lang="en-US"/>
              <a:t>russnakm@gmail.com</a:t>
            </a:r>
            <a:endParaRPr lang="en-US" dirty="0"/>
          </a:p>
        </p:txBody>
      </p:sp>
      <p:sp>
        <p:nvSpPr>
          <p:cNvPr id="4" name="Zástupný objekt pre číslo snímky 3">
            <a:extLst>
              <a:ext uri="{FF2B5EF4-FFF2-40B4-BE49-F238E27FC236}">
                <a16:creationId xmlns:a16="http://schemas.microsoft.com/office/drawing/2014/main" id="{F478D713-781E-CF4C-A687-ED983BF6B8D2}"/>
              </a:ext>
            </a:extLst>
          </p:cNvPr>
          <p:cNvSpPr>
            <a:spLocks noGrp="1"/>
          </p:cNvSpPr>
          <p:nvPr>
            <p:ph type="sldNum" sz="quarter" idx="12"/>
          </p:nvPr>
        </p:nvSpPr>
        <p:spPr/>
        <p:txBody>
          <a:bodyPr/>
          <a:lstStyle/>
          <a:p>
            <a:fld id="{4FAB73BC-B049-4115-A692-8D63A059BFB8}" type="slidenum">
              <a:rPr lang="en-US" smtClean="0"/>
              <a:pPr/>
              <a:t>7</a:t>
            </a:fld>
            <a:endParaRPr lang="en-US" dirty="0"/>
          </a:p>
        </p:txBody>
      </p:sp>
    </p:spTree>
    <p:extLst>
      <p:ext uri="{BB962C8B-B14F-4D97-AF65-F5344CB8AC3E}">
        <p14:creationId xmlns:p14="http://schemas.microsoft.com/office/powerpoint/2010/main" val="705583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Public Health in the 20</a:t>
            </a:r>
            <a:r>
              <a:rPr lang="en-GB" baseline="30000" dirty="0"/>
              <a:t>th</a:t>
            </a:r>
            <a:r>
              <a:rPr lang="en-GB" dirty="0"/>
              <a:t> Century</a:t>
            </a:r>
            <a:br>
              <a:rPr lang="en-GB" dirty="0"/>
            </a:br>
            <a:r>
              <a:rPr lang="it-IT" dirty="0"/>
              <a:t>Salute pubblica nel 20° secolo</a:t>
            </a:r>
            <a:endParaRPr lang="en-GB" dirty="0"/>
          </a:p>
        </p:txBody>
      </p:sp>
      <p:sp>
        <p:nvSpPr>
          <p:cNvPr id="3" name="Zástupný symbol pro obsah 2"/>
          <p:cNvSpPr>
            <a:spLocks noGrp="1"/>
          </p:cNvSpPr>
          <p:nvPr>
            <p:ph sz="half" idx="1"/>
          </p:nvPr>
        </p:nvSpPr>
        <p:spPr/>
        <p:txBody>
          <a:bodyPr>
            <a:normAutofit fontScale="92500" lnSpcReduction="10000"/>
          </a:bodyPr>
          <a:lstStyle/>
          <a:p>
            <a:pPr>
              <a:buFont typeface="Wingdings" pitchFamily="2" charset="2"/>
              <a:buChar char="Ø"/>
            </a:pPr>
            <a:r>
              <a:rPr lang="en-US" sz="2800" dirty="0"/>
              <a:t>Public Health is defined as “the art and science of preventing disease, prolonging life and promoting health through the organized efforts of society” (Acheson, 1988; WHO).</a:t>
            </a:r>
          </a:p>
          <a:p>
            <a:pPr>
              <a:buFont typeface="Wingdings" pitchFamily="2" charset="2"/>
              <a:buChar char="Ø"/>
            </a:pPr>
            <a:r>
              <a:rPr lang="en" sz="2800" dirty="0"/>
              <a:t>The substance of public health is the “organized community efforts aimed at the prevention of disease and the promotion of health.” (Inst. of Medicine, (1988))</a:t>
            </a:r>
          </a:p>
          <a:p>
            <a:endParaRPr lang="cs-CZ" sz="4000" b="1" dirty="0">
              <a:solidFill>
                <a:srgbClr val="002060"/>
              </a:solidFill>
            </a:endParaRPr>
          </a:p>
        </p:txBody>
      </p:sp>
      <p:sp>
        <p:nvSpPr>
          <p:cNvPr id="7" name="Zástupný objekt pre obsah 6">
            <a:extLst>
              <a:ext uri="{FF2B5EF4-FFF2-40B4-BE49-F238E27FC236}">
                <a16:creationId xmlns:a16="http://schemas.microsoft.com/office/drawing/2014/main" id="{28E4201D-2272-484A-962F-2E0626DD1F04}"/>
              </a:ext>
            </a:extLst>
          </p:cNvPr>
          <p:cNvSpPr>
            <a:spLocks noGrp="1"/>
          </p:cNvSpPr>
          <p:nvPr>
            <p:ph sz="half" idx="2"/>
          </p:nvPr>
        </p:nvSpPr>
        <p:spPr>
          <a:xfrm>
            <a:off x="6035039" y="1845735"/>
            <a:ext cx="5120641" cy="4446208"/>
          </a:xfrm>
        </p:spPr>
        <p:txBody>
          <a:bodyPr>
            <a:normAutofit fontScale="92500" lnSpcReduction="10000"/>
          </a:bodyPr>
          <a:lstStyle/>
          <a:p>
            <a:pPr>
              <a:buFont typeface="Wingdings" pitchFamily="2" charset="2"/>
              <a:buChar char="Ø"/>
            </a:pPr>
            <a:r>
              <a:rPr lang="it-IT" sz="2400" dirty="0"/>
              <a:t>La salute pubblica è definita come "l'arte e la scienza per prevenire le malattie, prolungare la vita e promuovere la salute attraverso gli sforzi organizzati della società" (</a:t>
            </a:r>
            <a:r>
              <a:rPr lang="it-IT" sz="2400" dirty="0" err="1"/>
              <a:t>Acheson</a:t>
            </a:r>
            <a:r>
              <a:rPr lang="it-IT" sz="2400" dirty="0"/>
              <a:t>, 1988; WHO).</a:t>
            </a:r>
          </a:p>
          <a:p>
            <a:pPr>
              <a:buFont typeface="Wingdings" pitchFamily="2" charset="2"/>
              <a:buChar char="Ø"/>
            </a:pPr>
            <a:r>
              <a:rPr lang="it-IT" sz="2400" dirty="0"/>
              <a:t>La sostanza della salute pubblica è "gli sforzi della comunità organizzata volti alla prevenzione delle malattie e alla promozione della salute". (</a:t>
            </a:r>
            <a:r>
              <a:rPr lang="it-IT" sz="2400" dirty="0" err="1"/>
              <a:t>Inst</a:t>
            </a:r>
            <a:r>
              <a:rPr lang="it-IT" sz="2400" dirty="0"/>
              <a:t>. Of Medicine, (1988))</a:t>
            </a:r>
            <a:endParaRPr lang="en-GB" sz="2400" dirty="0"/>
          </a:p>
        </p:txBody>
      </p:sp>
      <p:sp>
        <p:nvSpPr>
          <p:cNvPr id="4" name="Zástupný symbol pro datum 3"/>
          <p:cNvSpPr>
            <a:spLocks noGrp="1"/>
          </p:cNvSpPr>
          <p:nvPr>
            <p:ph type="dt" sz="half" idx="10"/>
          </p:nvPr>
        </p:nvSpPr>
        <p:spPr/>
        <p:txBody>
          <a:bodyPr/>
          <a:lstStyle/>
          <a:p>
            <a:fld id="{E738B7C4-4697-E04D-BDC7-DD7D6B9021A0}" type="datetime1">
              <a:rPr lang="sk-SK" smtClean="0"/>
              <a:t>6.5.19</a:t>
            </a:fld>
            <a:endParaRPr lang="cs-CZ"/>
          </a:p>
        </p:txBody>
      </p:sp>
      <p:sp>
        <p:nvSpPr>
          <p:cNvPr id="5" name="Zástupný symbol pro zápatí 4"/>
          <p:cNvSpPr>
            <a:spLocks noGrp="1"/>
          </p:cNvSpPr>
          <p:nvPr>
            <p:ph type="ftr" sz="quarter" idx="11"/>
          </p:nvPr>
        </p:nvSpPr>
        <p:spPr/>
        <p:txBody>
          <a:bodyPr/>
          <a:lstStyle/>
          <a:p>
            <a:r>
              <a:rPr lang="en-US"/>
              <a:t>russnakm@gmail.com</a:t>
            </a:r>
            <a:endParaRPr lang="cs-CZ" dirty="0"/>
          </a:p>
        </p:txBody>
      </p:sp>
      <p:sp>
        <p:nvSpPr>
          <p:cNvPr id="6" name="Zástupný symbol pro číslo snímku 5"/>
          <p:cNvSpPr>
            <a:spLocks noGrp="1"/>
          </p:cNvSpPr>
          <p:nvPr>
            <p:ph type="sldNum" sz="quarter" idx="12"/>
          </p:nvPr>
        </p:nvSpPr>
        <p:spPr/>
        <p:txBody>
          <a:bodyPr/>
          <a:lstStyle/>
          <a:p>
            <a:fld id="{BFD6A86C-8BCA-4073-A80F-43532C04EBC0}" type="slidenum">
              <a:rPr lang="cs-CZ" smtClean="0"/>
              <a:pPr/>
              <a:t>8</a:t>
            </a:fld>
            <a:endParaRPr lang="cs-CZ"/>
          </a:p>
        </p:txBody>
      </p:sp>
    </p:spTree>
    <p:extLst>
      <p:ext uri="{BB962C8B-B14F-4D97-AF65-F5344CB8AC3E}">
        <p14:creationId xmlns:p14="http://schemas.microsoft.com/office/powerpoint/2010/main" val="1898491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CAF992-BF6B-4543-BF00-F139F064EC4C}"/>
              </a:ext>
            </a:extLst>
          </p:cNvPr>
          <p:cNvSpPr>
            <a:spLocks noGrp="1"/>
          </p:cNvSpPr>
          <p:nvPr>
            <p:ph type="title"/>
          </p:nvPr>
        </p:nvSpPr>
        <p:spPr/>
        <p:txBody>
          <a:bodyPr/>
          <a:lstStyle/>
          <a:p>
            <a:r>
              <a:rPr lang="en-GB" dirty="0"/>
              <a:t>New Public Health in 21st Century</a:t>
            </a:r>
            <a:br>
              <a:rPr lang="en-GB" dirty="0"/>
            </a:br>
            <a:r>
              <a:rPr lang="it-IT" dirty="0"/>
              <a:t>Nuova salute pubblica nel 21 ° secolo</a:t>
            </a:r>
            <a:endParaRPr lang="en-GB" dirty="0"/>
          </a:p>
        </p:txBody>
      </p:sp>
      <p:sp>
        <p:nvSpPr>
          <p:cNvPr id="3" name="Zástupný objekt pre obsah 2">
            <a:extLst>
              <a:ext uri="{FF2B5EF4-FFF2-40B4-BE49-F238E27FC236}">
                <a16:creationId xmlns:a16="http://schemas.microsoft.com/office/drawing/2014/main" id="{D06FEDC1-EF75-2242-A10B-823F45749B14}"/>
              </a:ext>
            </a:extLst>
          </p:cNvPr>
          <p:cNvSpPr>
            <a:spLocks noGrp="1"/>
          </p:cNvSpPr>
          <p:nvPr>
            <p:ph sz="half" idx="1"/>
          </p:nvPr>
        </p:nvSpPr>
        <p:spPr>
          <a:xfrm>
            <a:off x="1097279" y="1845734"/>
            <a:ext cx="4937760" cy="4023360"/>
          </a:xfrm>
        </p:spPr>
        <p:txBody>
          <a:bodyPr>
            <a:normAutofit fontScale="92500" lnSpcReduction="20000"/>
          </a:bodyPr>
          <a:lstStyle/>
          <a:p>
            <a:r>
              <a:rPr lang="en" dirty="0"/>
              <a:t>The totality of all evidence-based public and private efforts that preserve and promote health and prevent disease, disability, and death. </a:t>
            </a:r>
          </a:p>
          <a:p>
            <a:r>
              <a:rPr lang="en" dirty="0"/>
              <a:t>Traditional scope of public health enhanced  </a:t>
            </a:r>
            <a:r>
              <a:rPr lang="en-GB" dirty="0"/>
              <a:t>to include:</a:t>
            </a:r>
          </a:p>
          <a:p>
            <a:pPr>
              <a:buFont typeface="Wingdings" pitchFamily="2" charset="2"/>
              <a:buChar char="Ø"/>
            </a:pPr>
            <a:r>
              <a:rPr lang="en" dirty="0"/>
              <a:t> An examination of the full range of environmental, social, and economic determinants of health—not just those traditionally addressed by the public health and </a:t>
            </a:r>
            <a:r>
              <a:rPr lang="en-GB" dirty="0"/>
              <a:t>clinical health care.</a:t>
            </a:r>
          </a:p>
          <a:p>
            <a:pPr>
              <a:buFont typeface="Wingdings" pitchFamily="2" charset="2"/>
              <a:buChar char="Ø"/>
            </a:pPr>
            <a:r>
              <a:rPr lang="en-GB" dirty="0"/>
              <a:t> </a:t>
            </a:r>
            <a:r>
              <a:rPr lang="en" dirty="0"/>
              <a:t>An examination of the full range of interventions to address health issues, including the structure and function of healthcare delivery systems, plus the role of public policies that affect health even when health is </a:t>
            </a:r>
            <a:r>
              <a:rPr lang="en-GB" dirty="0"/>
              <a:t>not their intended effect.</a:t>
            </a:r>
          </a:p>
        </p:txBody>
      </p:sp>
      <p:sp>
        <p:nvSpPr>
          <p:cNvPr id="7" name="Zástupný objekt pre obsah 6">
            <a:extLst>
              <a:ext uri="{FF2B5EF4-FFF2-40B4-BE49-F238E27FC236}">
                <a16:creationId xmlns:a16="http://schemas.microsoft.com/office/drawing/2014/main" id="{A8D967D5-C518-3940-BAEB-7B6E7B5557DD}"/>
              </a:ext>
            </a:extLst>
          </p:cNvPr>
          <p:cNvSpPr>
            <a:spLocks noGrp="1"/>
          </p:cNvSpPr>
          <p:nvPr>
            <p:ph sz="half" idx="2"/>
          </p:nvPr>
        </p:nvSpPr>
        <p:spPr/>
        <p:txBody>
          <a:bodyPr>
            <a:normAutofit fontScale="92500" lnSpcReduction="20000"/>
          </a:bodyPr>
          <a:lstStyle/>
          <a:p>
            <a:pPr marL="0" indent="0">
              <a:buNone/>
            </a:pPr>
            <a:r>
              <a:rPr lang="it-IT" dirty="0"/>
              <a:t>La totalità di tutti gli sforzi pubblici e privati basati sull'evidenza che preservano e promuovono la salute e prevengono malattie, disabilità e morte.</a:t>
            </a:r>
          </a:p>
          <a:p>
            <a:pPr marL="0" indent="0">
              <a:buNone/>
            </a:pPr>
            <a:r>
              <a:rPr lang="it-IT" dirty="0"/>
              <a:t>L'ambito tradizionale della salute pubblica è stato migliorato per includere:</a:t>
            </a:r>
          </a:p>
          <a:p>
            <a:pPr>
              <a:buFont typeface="Wingdings" pitchFamily="2" charset="2"/>
              <a:buChar char="Ø"/>
            </a:pPr>
            <a:r>
              <a:rPr lang="it-IT" dirty="0"/>
              <a:t>Un esame dell'intera gamma di determinanti ambientali, sociali ed economici della salute, non solo quelli tradizionalmente trattati dalla sanità pubblica e dall'assistenza sanitaria clinica.</a:t>
            </a:r>
          </a:p>
          <a:p>
            <a:pPr>
              <a:buFont typeface="Wingdings" pitchFamily="2" charset="2"/>
              <a:buChar char="Ø"/>
            </a:pPr>
            <a:r>
              <a:rPr lang="it-IT" dirty="0"/>
              <a:t>Un esame dell'intera gamma di interventi per affrontare i problemi di salute, compresa la struttura e la funzione dei sistemi di assistenza sanitaria, oltre al ruolo delle politiche pubbliche che influiscono sulla salute anche quando la salute non è l'effetto desiderato.</a:t>
            </a:r>
            <a:endParaRPr lang="en-GB" dirty="0"/>
          </a:p>
        </p:txBody>
      </p:sp>
      <p:sp>
        <p:nvSpPr>
          <p:cNvPr id="4" name="Zástupný objekt pre dátum 3">
            <a:extLst>
              <a:ext uri="{FF2B5EF4-FFF2-40B4-BE49-F238E27FC236}">
                <a16:creationId xmlns:a16="http://schemas.microsoft.com/office/drawing/2014/main" id="{8D1756EA-D989-9E49-A98D-13FD58303F8A}"/>
              </a:ext>
            </a:extLst>
          </p:cNvPr>
          <p:cNvSpPr>
            <a:spLocks noGrp="1"/>
          </p:cNvSpPr>
          <p:nvPr>
            <p:ph type="dt" sz="half" idx="10"/>
          </p:nvPr>
        </p:nvSpPr>
        <p:spPr/>
        <p:txBody>
          <a:bodyPr/>
          <a:lstStyle/>
          <a:p>
            <a:fld id="{A76E3BE7-61FF-294D-8B8C-6394CF025532}" type="datetime1">
              <a:rPr lang="sk-SK" smtClean="0"/>
              <a:t>6.5.19</a:t>
            </a:fld>
            <a:endParaRPr lang="en-US" dirty="0"/>
          </a:p>
        </p:txBody>
      </p:sp>
      <p:sp>
        <p:nvSpPr>
          <p:cNvPr id="5" name="Zástupný objekt pre pätu 4">
            <a:extLst>
              <a:ext uri="{FF2B5EF4-FFF2-40B4-BE49-F238E27FC236}">
                <a16:creationId xmlns:a16="http://schemas.microsoft.com/office/drawing/2014/main" id="{8F114E79-D662-F044-AF36-056960310313}"/>
              </a:ext>
            </a:extLst>
          </p:cNvPr>
          <p:cNvSpPr>
            <a:spLocks noGrp="1"/>
          </p:cNvSpPr>
          <p:nvPr>
            <p:ph type="ftr" sz="quarter" idx="11"/>
          </p:nvPr>
        </p:nvSpPr>
        <p:spPr/>
        <p:txBody>
          <a:bodyPr/>
          <a:lstStyle/>
          <a:p>
            <a:r>
              <a:rPr lang="en-US"/>
              <a:t>russnakm@gmail.com</a:t>
            </a:r>
            <a:endParaRPr lang="en-US" dirty="0"/>
          </a:p>
        </p:txBody>
      </p:sp>
      <p:sp>
        <p:nvSpPr>
          <p:cNvPr id="6" name="Zástupný objekt pre číslo snímky 5">
            <a:extLst>
              <a:ext uri="{FF2B5EF4-FFF2-40B4-BE49-F238E27FC236}">
                <a16:creationId xmlns:a16="http://schemas.microsoft.com/office/drawing/2014/main" id="{AA2CDAF9-A967-714B-8C01-3F5B28258410}"/>
              </a:ext>
            </a:extLst>
          </p:cNvPr>
          <p:cNvSpPr>
            <a:spLocks noGrp="1"/>
          </p:cNvSpPr>
          <p:nvPr>
            <p:ph type="sldNum" sz="quarter" idx="12"/>
          </p:nvPr>
        </p:nvSpPr>
        <p:spPr/>
        <p:txBody>
          <a:bodyPr/>
          <a:lstStyle/>
          <a:p>
            <a:fld id="{6113E31D-E2AB-40D1-8B51-AFA5AFEF393A}" type="slidenum">
              <a:rPr lang="en-US" smtClean="0"/>
              <a:t>9</a:t>
            </a:fld>
            <a:endParaRPr lang="en-US" dirty="0"/>
          </a:p>
        </p:txBody>
      </p:sp>
    </p:spTree>
    <p:extLst>
      <p:ext uri="{BB962C8B-B14F-4D97-AF65-F5344CB8AC3E}">
        <p14:creationId xmlns:p14="http://schemas.microsoft.com/office/powerpoint/2010/main" val="2897750604"/>
      </p:ext>
    </p:extLst>
  </p:cSld>
  <p:clrMapOvr>
    <a:masterClrMapping/>
  </p:clrMapOvr>
</p:sld>
</file>

<file path=ppt/theme/theme1.xml><?xml version="1.0" encoding="utf-8"?>
<a:theme xmlns:a="http://schemas.openxmlformats.org/drawingml/2006/main" name="Retrospektíva">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1_1_Global_Burden_Assignment.pptx" id="{69A9FA02-2C6E-3942-98E8-D6A28617A647}" vid="{D4B24807-5152-864B-818F-C57D67339DE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Retrospektíva</Template>
  <TotalTime>776</TotalTime>
  <Words>2433</Words>
  <Application>Microsoft Macintosh PowerPoint</Application>
  <PresentationFormat>Širokouhlá</PresentationFormat>
  <Paragraphs>198</Paragraphs>
  <Slides>22</Slides>
  <Notes>2</Notes>
  <HiddenSlides>1</HiddenSlides>
  <MMClips>0</MMClips>
  <ScaleCrop>false</ScaleCrop>
  <HeadingPairs>
    <vt:vector size="6" baseType="variant">
      <vt:variant>
        <vt:lpstr>Použité písma</vt:lpstr>
      </vt:variant>
      <vt:variant>
        <vt:i4>4</vt:i4>
      </vt:variant>
      <vt:variant>
        <vt:lpstr>Motív</vt:lpstr>
      </vt:variant>
      <vt:variant>
        <vt:i4>1</vt:i4>
      </vt:variant>
      <vt:variant>
        <vt:lpstr>Nadpisy snímok</vt:lpstr>
      </vt:variant>
      <vt:variant>
        <vt:i4>22</vt:i4>
      </vt:variant>
    </vt:vector>
  </HeadingPairs>
  <TitlesOfParts>
    <vt:vector size="27" baseType="lpstr">
      <vt:lpstr>–żÖÓĢ</vt:lpstr>
      <vt:lpstr>Calibri</vt:lpstr>
      <vt:lpstr>Calibri Light</vt:lpstr>
      <vt:lpstr>Wingdings</vt:lpstr>
      <vt:lpstr>Retrospektíva</vt:lpstr>
      <vt:lpstr>New Public Health Nuova salute pubblica</vt:lpstr>
      <vt:lpstr>OUTLINE and LEARNING OBJECTIVES SCOPO E OBIETTIVI DI APPRENDIMENTO</vt:lpstr>
      <vt:lpstr>Health is multidimensional</vt:lpstr>
      <vt:lpstr>From 20th to 21st Century Dal 20 al 21 secolo</vt:lpstr>
      <vt:lpstr>Achievements that reflect the often-ignored history of the often-ignored history of public health Realizzazioni che riflettono la storia spesso ignorata della storia spesso ignorata della salute pubblica</vt:lpstr>
      <vt:lpstr>Prezentácia programu PowerPoint</vt:lpstr>
      <vt:lpstr>Prezentácia programu PowerPoint</vt:lpstr>
      <vt:lpstr>Public Health in the 20th Century Salute pubblica nel 20° secolo</vt:lpstr>
      <vt:lpstr>New Public Health in 21st Century Nuova salute pubblica nel 21 ° secolo</vt:lpstr>
      <vt:lpstr>Public Health is based on La salute pubblica è basata su</vt:lpstr>
      <vt:lpstr>Key Public Health Areas of Work</vt:lpstr>
      <vt:lpstr>Essential PH Functions Funzioni PH essenziali</vt:lpstr>
      <vt:lpstr>Population based research</vt:lpstr>
      <vt:lpstr>Community-Oriented Primary Care Assistenza primaria orientata alla comunità</vt:lpstr>
      <vt:lpstr>Community-Oriented Primary Care Assistenza primaria orientata alla comunità</vt:lpstr>
      <vt:lpstr>New Public Health (NPH) Nuova salute pubblica</vt:lpstr>
      <vt:lpstr>New Public Health (NPH) Nuova salute pubblica</vt:lpstr>
      <vt:lpstr>Components of Population Health</vt:lpstr>
      <vt:lpstr>Approaches to Population Health</vt:lpstr>
      <vt:lpstr>WHAT FACTORS DETERMINE THE OCCURRENCE OF DISEASE, DISABILITY, AND DEATH?</vt:lpstr>
      <vt:lpstr>Message to take home Messaggio da portare a casa</vt:lpstr>
      <vt:lpstr>Assignment Assegnazione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Public Health</dc:title>
  <dc:subject/>
  <dc:creator>Martin Rusnak</dc:creator>
  <cp:keywords/>
  <dc:description/>
  <cp:lastModifiedBy>Martin Rusnak</cp:lastModifiedBy>
  <cp:revision>33</cp:revision>
  <dcterms:created xsi:type="dcterms:W3CDTF">2019-04-23T15:17:40Z</dcterms:created>
  <dcterms:modified xsi:type="dcterms:W3CDTF">2019-05-06T13:14:51Z</dcterms:modified>
  <cp:category/>
</cp:coreProperties>
</file>