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7" r:id="rId4"/>
    <p:sldId id="278" r:id="rId5"/>
    <p:sldId id="279" r:id="rId6"/>
    <p:sldId id="281" r:id="rId7"/>
    <p:sldId id="29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83" r:id="rId16"/>
    <p:sldId id="284" r:id="rId17"/>
    <p:sldId id="285" r:id="rId18"/>
    <p:sldId id="286" r:id="rId19"/>
    <p:sldId id="287" r:id="rId20"/>
    <p:sldId id="265" r:id="rId21"/>
    <p:sldId id="288" r:id="rId22"/>
    <p:sldId id="289" r:id="rId23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968" y="-120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FF2AD-FF48-2D48-8845-3A4E1E9E1E3F}" type="datetimeFigureOut">
              <a:rPr lang="en-US" smtClean="0"/>
              <a:t>1.9.2014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6170D-96BA-CA4D-A581-A2066004F3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5019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087C8-DDA8-3344-AD04-5B1454FCF65D}" type="datetimeFigureOut">
              <a:rPr lang="en-US" smtClean="0"/>
              <a:t>1.9.2014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0E5B-638B-CB49-A29D-C6AA0DE5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2479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B9D9-D43D-0A4A-ACF3-27D0AD059A27}" type="datetime1">
              <a:rPr lang="sk-SK" smtClean="0"/>
              <a:t>1.9.2014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8637-C110-F541-8F8B-CE7932181AA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7A2-12BA-224D-8B30-CBC5787E18CE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AC50-42C6-204D-B522-7CE4ECF5054F}" type="datetime1">
              <a:rPr lang="sk-SK" smtClean="0"/>
              <a:t>1.9.2014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1294-4853-7548-83AD-AFA75AD952B0}" type="datetime1">
              <a:rPr lang="sk-SK" smtClean="0"/>
              <a:t>1.9.2014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5C4-EBF9-694F-BB62-8FDC08C41626}" type="datetime1">
              <a:rPr lang="sk-SK" smtClean="0"/>
              <a:t>1.9.2014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CB2A-3837-F04B-BF34-31DA4D9CE6C1}" type="datetime1">
              <a:rPr lang="sk-SK" smtClean="0"/>
              <a:t>1.9.2014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CA5-2453-084E-9CCE-1F4E35CD96E5}" type="datetime1">
              <a:rPr lang="sk-SK" smtClean="0"/>
              <a:t>1.9.2014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4C11-F64E-FA4B-8294-1D3E9AB4B9F3}" type="datetime1">
              <a:rPr lang="sk-SK" smtClean="0"/>
              <a:t>1.9.2014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9BB6-2FE6-344A-BB01-2E9CD8B3E56A}" type="datetime1">
              <a:rPr lang="sk-SK" smtClean="0"/>
              <a:t>1.9.2014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C29F8D5-5646-3C40-AC49-1984E8CE2478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2256" y="6787309"/>
            <a:ext cx="1339077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smtClean="0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86" y="544254"/>
            <a:ext cx="9359533" cy="2222366"/>
          </a:xfrm>
        </p:spPr>
        <p:txBody>
          <a:bodyPr/>
          <a:lstStyle/>
          <a:p>
            <a:r>
              <a:rPr lang="sk-SK" dirty="0" smtClean="0"/>
              <a:t>Štúdium výskytu chorôb a ich príčin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5904709" cy="756285"/>
          </a:xfrm>
        </p:spPr>
        <p:txBody>
          <a:bodyPr>
            <a:noAutofit/>
          </a:bodyPr>
          <a:lstStyle/>
          <a:p>
            <a:r>
              <a:rPr lang="sk-SK" sz="2400" dirty="0"/>
              <a:t>prof. MUDr. Martin </a:t>
            </a:r>
            <a:r>
              <a:rPr lang="sk-SK" sz="2400" dirty="0" err="1"/>
              <a:t>Rusnák</a:t>
            </a:r>
            <a:r>
              <a:rPr lang="sk-SK" sz="2400" dirty="0"/>
              <a:t>, </a:t>
            </a:r>
            <a:r>
              <a:rPr lang="sk-SK" sz="2400" dirty="0" err="1"/>
              <a:t>CSc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/>
              <a:t>Katedra verejného </a:t>
            </a:r>
            <a:r>
              <a:rPr lang="sk-SK" sz="2400" dirty="0" smtClean="0"/>
              <a:t>zdravotníctva </a:t>
            </a:r>
            <a:r>
              <a:rPr lang="sk-SK" sz="2400" dirty="0" err="1" smtClean="0"/>
              <a:t>FZaSP</a:t>
            </a:r>
            <a:r>
              <a:rPr lang="sk-SK" sz="2400" dirty="0" smtClean="0"/>
              <a:t>  Trnavská </a:t>
            </a:r>
            <a:r>
              <a:rPr lang="sk-SK" sz="2400" dirty="0"/>
              <a:t>univerzita v Trnave</a:t>
            </a:r>
            <a:r>
              <a:rPr lang="sk-SK" sz="1800" dirty="0"/>
              <a:t/>
            </a:r>
            <a:br>
              <a:rPr lang="sk-SK" sz="1800" dirty="0"/>
            </a:br>
            <a:endParaRPr lang="sk-SK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9655" y="4701742"/>
            <a:ext cx="8312587" cy="2151411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>
            <a:lvl1pPr algn="l" defTabSz="1007852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800" dirty="0" smtClean="0"/>
              <a:t>Epidemiológia: Základná vedecká</a:t>
            </a:r>
            <a:r>
              <a:rPr lang="sk-SK" sz="4800" dirty="0"/>
              <a:t> </a:t>
            </a:r>
            <a:r>
              <a:rPr lang="sk-SK" sz="4800" dirty="0" smtClean="0"/>
              <a:t>disciplína, ktorá skúma zdravie verejnosti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Hlásenie epidémie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308" y="1535070"/>
            <a:ext cx="3810000" cy="254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261" y="756287"/>
            <a:ext cx="5621072" cy="4621740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Upravuje </a:t>
            </a:r>
            <a:r>
              <a:rPr lang="sk-SK" i="1" dirty="0" smtClean="0"/>
              <a:t>Vyhláška </a:t>
            </a:r>
            <a:r>
              <a:rPr lang="sk-SK" i="1" dirty="0"/>
              <a:t>MZ SR </a:t>
            </a:r>
            <a:r>
              <a:rPr lang="sk-SK" i="1" dirty="0" err="1"/>
              <a:t>č</a:t>
            </a:r>
            <a:r>
              <a:rPr lang="sk-SK" i="1" dirty="0"/>
              <a:t>.273/2010 Z.z</a:t>
            </a:r>
            <a:r>
              <a:rPr lang="sk-SK" i="1" dirty="0" smtClean="0"/>
              <a:t>., </a:t>
            </a:r>
            <a:r>
              <a:rPr lang="sk-SK" i="1" dirty="0"/>
              <a:t>ktorou sa ustanovujú podrobnosti o prevencii a kontrole prenosných ochorení</a:t>
            </a:r>
          </a:p>
          <a:p>
            <a:r>
              <a:rPr lang="sk-SK" dirty="0" smtClean="0"/>
              <a:t>Počet </a:t>
            </a:r>
            <a:r>
              <a:rPr lang="sk-SK" dirty="0"/>
              <a:t>exponovaných a počet prípadov (ochorenia,</a:t>
            </a:r>
            <a:br>
              <a:rPr lang="sk-SK" dirty="0"/>
            </a:br>
            <a:r>
              <a:rPr lang="sk-SK" dirty="0"/>
              <a:t>vylučovania), časové, miestne, prípadne vekové</a:t>
            </a:r>
            <a:br>
              <a:rPr lang="sk-SK" dirty="0"/>
            </a:br>
            <a:r>
              <a:rPr lang="sk-SK" dirty="0" smtClean="0"/>
              <a:t>ohraničenie</a:t>
            </a:r>
            <a:endParaRPr lang="sk-SK" dirty="0"/>
          </a:p>
          <a:p>
            <a:r>
              <a:rPr lang="sk-SK" dirty="0" smtClean="0"/>
              <a:t>Faktor </a:t>
            </a:r>
            <a:r>
              <a:rPr lang="sk-SK" dirty="0"/>
              <a:t>prenosu (laboratórne potvrdený,</a:t>
            </a:r>
            <a:br>
              <a:rPr lang="sk-SK" dirty="0"/>
            </a:br>
            <a:r>
              <a:rPr lang="sk-SK" dirty="0"/>
              <a:t>predpokladaný), </a:t>
            </a:r>
            <a:r>
              <a:rPr lang="en-US" dirty="0" smtClean="0"/>
              <a:t>etiologic </a:t>
            </a:r>
            <a:r>
              <a:rPr lang="sk-SK" dirty="0"/>
              <a:t>ký agens, počet </a:t>
            </a:r>
            <a:r>
              <a:rPr lang="sk-SK" dirty="0" smtClean="0"/>
              <a:t>laboratórne</a:t>
            </a:r>
            <a:r>
              <a:rPr lang="sk-SK" dirty="0"/>
              <a:t> </a:t>
            </a:r>
            <a:r>
              <a:rPr lang="sk-SK" dirty="0" smtClean="0"/>
              <a:t>potvrdených </a:t>
            </a:r>
            <a:r>
              <a:rPr lang="sk-SK" dirty="0"/>
              <a:t>prípadov, prameň pôvodcu nákazy,</a:t>
            </a:r>
          </a:p>
          <a:p>
            <a:r>
              <a:rPr lang="sk-SK" dirty="0" smtClean="0"/>
              <a:t>Stručný </a:t>
            </a:r>
            <a:r>
              <a:rPr lang="sk-SK" dirty="0"/>
              <a:t>klinický priebeh, počet hospitalizovaných</a:t>
            </a:r>
            <a:r>
              <a:rPr lang="sk-SK" dirty="0" smtClean="0"/>
              <a:t>,</a:t>
            </a:r>
            <a:endParaRPr lang="sk-SK" dirty="0"/>
          </a:p>
          <a:p>
            <a:r>
              <a:rPr lang="sk-SK" dirty="0" smtClean="0"/>
              <a:t>Príčiny </a:t>
            </a:r>
            <a:r>
              <a:rPr lang="sk-SK" dirty="0"/>
              <a:t>vzniku epidémie, </a:t>
            </a:r>
            <a:r>
              <a:rPr lang="sk-SK" dirty="0" smtClean="0"/>
              <a:t>proti</a:t>
            </a:r>
            <a:r>
              <a:rPr lang="en-US" dirty="0" smtClean="0"/>
              <a:t>epidemic</a:t>
            </a:r>
            <a:r>
              <a:rPr lang="sk-SK" dirty="0" smtClean="0"/>
              <a:t>ké </a:t>
            </a:r>
            <a:r>
              <a:rPr lang="sk-SK" dirty="0"/>
              <a:t>opatrenia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118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dirty="0" smtClean="0"/>
              <a:t>Zistiť </a:t>
            </a:r>
            <a:r>
              <a:rPr lang="sk-SK" dirty="0"/>
              <a:t>výskyt ochorenia alebo rizika </a:t>
            </a:r>
            <a:r>
              <a:rPr lang="sk-SK" dirty="0" smtClean="0"/>
              <a:t>ochorieť alebo </a:t>
            </a:r>
            <a:r>
              <a:rPr lang="sk-SK" dirty="0"/>
              <a:t>determinantov zdravia s cieľom </a:t>
            </a:r>
            <a:r>
              <a:rPr lang="sk-SK" dirty="0" smtClean="0"/>
              <a:t>plánovať intervencie</a:t>
            </a:r>
            <a:r>
              <a:rPr lang="sk-SK" dirty="0"/>
              <a:t>, stanoviť potrebu zdrojov</a:t>
            </a:r>
          </a:p>
          <a:p>
            <a:r>
              <a:rPr lang="sk-SK" dirty="0" smtClean="0"/>
              <a:t>Stanoviť </a:t>
            </a:r>
            <a:r>
              <a:rPr lang="sk-SK" dirty="0"/>
              <a:t>príčiny, vzťahy príčin a následku </a:t>
            </a:r>
            <a:r>
              <a:rPr lang="sk-SK" dirty="0" smtClean="0"/>
              <a:t>a tým </a:t>
            </a:r>
            <a:r>
              <a:rPr lang="sk-SK" dirty="0"/>
              <a:t>riadiť prevenciu</a:t>
            </a:r>
          </a:p>
          <a:p>
            <a:r>
              <a:rPr lang="sk-SK" dirty="0" smtClean="0"/>
              <a:t>Spoznať </a:t>
            </a:r>
            <a:r>
              <a:rPr lang="sk-SK" dirty="0"/>
              <a:t>priebeh ochorenia a účinky prevencie</a:t>
            </a:r>
            <a:r>
              <a:rPr lang="sk-SK" dirty="0" smtClean="0"/>
              <a:t>, v </a:t>
            </a:r>
            <a:r>
              <a:rPr lang="sk-SK" dirty="0"/>
              <a:t>tom zmysle hodnotiť kvalitu intervencie</a:t>
            </a:r>
          </a:p>
          <a:p>
            <a:r>
              <a:rPr lang="sk-SK" dirty="0" smtClean="0"/>
              <a:t>Spoznať </a:t>
            </a:r>
            <a:r>
              <a:rPr lang="sk-SK" dirty="0"/>
              <a:t>vplyvy okolia (životného a </a:t>
            </a:r>
            <a:r>
              <a:rPr lang="sk-SK" dirty="0" smtClean="0"/>
              <a:t>pracovného prostredia</a:t>
            </a:r>
            <a:r>
              <a:rPr lang="sk-SK" dirty="0"/>
              <a:t>) na zdravie a spôsoby ochrany </a:t>
            </a:r>
            <a:r>
              <a:rPr lang="sk-SK" dirty="0" err="1"/>
              <a:t>resp</a:t>
            </a:r>
            <a:r>
              <a:rPr lang="sk-SK" dirty="0" smtClean="0"/>
              <a:t>. vyhodnocovať </a:t>
            </a:r>
            <a:r>
              <a:rPr lang="sk-SK" dirty="0"/>
              <a:t>účinok ich redukcie, </a:t>
            </a:r>
            <a:r>
              <a:rPr lang="sk-SK" dirty="0" smtClean="0"/>
              <a:t>či odstránenia</a:t>
            </a:r>
            <a:r>
              <a:rPr lang="sk-SK" dirty="0"/>
              <a:t> </a:t>
            </a: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</a:t>
            </a:r>
            <a:r>
              <a:rPr lang="sk-SK" dirty="0" smtClean="0"/>
              <a:t>epidemiológie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1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033519"/>
          </a:xfrm>
        </p:spPr>
        <p:txBody>
          <a:bodyPr>
            <a:normAutofit/>
          </a:bodyPr>
          <a:lstStyle/>
          <a:p>
            <a:pPr lvl="0"/>
            <a:r>
              <a:rPr lang="sk-SK" dirty="0" smtClean="0"/>
              <a:t>Základnou </a:t>
            </a:r>
            <a:r>
              <a:rPr lang="sk-SK" dirty="0"/>
              <a:t>vedou pri spoznávaní rozloženia a príčin</a:t>
            </a:r>
          </a:p>
          <a:p>
            <a:pPr lvl="0"/>
            <a:r>
              <a:rPr lang="sk-SK" dirty="0"/>
              <a:t>Poskytuje metodológiu pre </a:t>
            </a:r>
            <a:r>
              <a:rPr lang="sk-SK" dirty="0" err="1"/>
              <a:t>znalostnú</a:t>
            </a:r>
            <a:r>
              <a:rPr lang="sk-SK" dirty="0"/>
              <a:t> medicínu</a:t>
            </a:r>
          </a:p>
          <a:p>
            <a:pPr lvl="0"/>
            <a:r>
              <a:rPr lang="sk-SK" dirty="0"/>
              <a:t>Je súčasťou hodnotenia kvality zdravotníckej a</a:t>
            </a:r>
            <a:br>
              <a:rPr lang="sk-SK" dirty="0"/>
            </a:br>
            <a:r>
              <a:rPr lang="sk-SK" dirty="0"/>
              <a:t>zdravotnej starostlivosti</a:t>
            </a:r>
          </a:p>
          <a:p>
            <a:pPr lvl="0"/>
            <a:r>
              <a:rPr lang="sk-SK" dirty="0"/>
              <a:t>Je súčasťou hodnotenia zdravotníckych technológií</a:t>
            </a:r>
          </a:p>
          <a:p>
            <a:pPr lvl="0"/>
            <a:r>
              <a:rPr lang="sk-SK" dirty="0"/>
              <a:t>Je základom </a:t>
            </a:r>
            <a:r>
              <a:rPr lang="sk-SK" dirty="0" smtClean="0"/>
              <a:t>manažmentu a tvorby politík pre rozvoj </a:t>
            </a:r>
            <a:r>
              <a:rPr lang="sk-SK" dirty="0"/>
              <a:t>z</a:t>
            </a:r>
            <a:r>
              <a:rPr lang="sk-SK" dirty="0" smtClean="0"/>
              <a:t>dravia </a:t>
            </a:r>
          </a:p>
          <a:p>
            <a:pPr lvl="0"/>
            <a:r>
              <a:rPr lang="sk-SK" dirty="0" smtClean="0"/>
              <a:t>Predstavuje </a:t>
            </a:r>
            <a:r>
              <a:rPr lang="sk-SK" dirty="0"/>
              <a:t>východisko pre tvorbu zdravotných a</a:t>
            </a:r>
            <a:br>
              <a:rPr lang="sk-SK" dirty="0"/>
            </a:br>
            <a:r>
              <a:rPr lang="sk-SK" dirty="0"/>
              <a:t>zdravotníckych politík (stratégií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/>
              <a:t>Postavenie epidemiológie </a:t>
            </a:r>
            <a:r>
              <a:rPr lang="sk-SK" sz="4400" dirty="0" smtClean="0"/>
              <a:t>v </a:t>
            </a:r>
            <a:r>
              <a:rPr lang="sk-SK" sz="4400" dirty="0" err="1" smtClean="0"/>
              <a:t>systéme</a:t>
            </a:r>
            <a:r>
              <a:rPr lang="sk-SK" sz="4400" dirty="0" smtClean="0"/>
              <a:t> </a:t>
            </a:r>
            <a:r>
              <a:rPr lang="sk-SK" sz="4400" dirty="0"/>
              <a:t>náuk o zdraví a </a:t>
            </a:r>
            <a:r>
              <a:rPr lang="sk-SK" sz="4400" dirty="0" smtClean="0"/>
              <a:t>chorobe</a:t>
            </a:r>
            <a:endParaRPr lang="sk-SK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8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0899" y="756287"/>
            <a:ext cx="5677377" cy="4564806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Epidemiológia </a:t>
            </a:r>
            <a:r>
              <a:rPr lang="sk-SK" dirty="0"/>
              <a:t>skúma epidémie</a:t>
            </a:r>
          </a:p>
          <a:p>
            <a:r>
              <a:rPr lang="sk-SK" dirty="0" smtClean="0"/>
              <a:t>Epidémia </a:t>
            </a:r>
            <a:r>
              <a:rPr lang="sk-SK" dirty="0"/>
              <a:t>(z </a:t>
            </a:r>
            <a:r>
              <a:rPr lang="sk-SK" dirty="0" err="1"/>
              <a:t>Gréckeho</a:t>
            </a:r>
            <a:r>
              <a:rPr lang="sk-SK" dirty="0"/>
              <a:t> </a:t>
            </a:r>
            <a:r>
              <a:rPr lang="sk-SK" dirty="0" err="1"/>
              <a:t>epi-</a:t>
            </a:r>
            <a:r>
              <a:rPr lang="sk-SK" dirty="0"/>
              <a:t> nad + </a:t>
            </a:r>
            <a:r>
              <a:rPr lang="sk-SK" dirty="0" err="1"/>
              <a:t>demos</a:t>
            </a:r>
            <a:r>
              <a:rPr lang="sk-SK" dirty="0"/>
              <a:t> ľudia) </a:t>
            </a:r>
            <a:r>
              <a:rPr lang="sk-SK" dirty="0" smtClean="0"/>
              <a:t>vzniká vtedy</a:t>
            </a:r>
            <a:r>
              <a:rPr lang="sk-SK" dirty="0"/>
              <a:t>, keď sa počet nových prípadov </a:t>
            </a:r>
            <a:r>
              <a:rPr lang="sk-SK" dirty="0" smtClean="0"/>
              <a:t>určitého ochorenia </a:t>
            </a:r>
            <a:r>
              <a:rPr lang="sk-SK" dirty="0"/>
              <a:t>(stavu, znaku, determinantu) v </a:t>
            </a:r>
            <a:r>
              <a:rPr lang="sk-SK" dirty="0" smtClean="0"/>
              <a:t>určitom čase </a:t>
            </a:r>
            <a:r>
              <a:rPr lang="sk-SK" dirty="0"/>
              <a:t>a v určitej populácii stane </a:t>
            </a:r>
            <a:r>
              <a:rPr lang="sk-SK" dirty="0" smtClean="0"/>
              <a:t>nadmerným (</a:t>
            </a:r>
            <a:r>
              <a:rPr lang="sk-SK" dirty="0"/>
              <a:t>presiahne očakávaný počet)</a:t>
            </a:r>
          </a:p>
          <a:p>
            <a:r>
              <a:rPr lang="sk-SK" dirty="0" smtClean="0"/>
              <a:t>Nadmernosť </a:t>
            </a:r>
            <a:r>
              <a:rPr lang="sk-SK" dirty="0"/>
              <a:t>výskytu:</a:t>
            </a:r>
          </a:p>
          <a:p>
            <a:pPr lvl="1"/>
            <a:r>
              <a:rPr lang="sk-SK" dirty="0" smtClean="0"/>
              <a:t>Infekčné </a:t>
            </a:r>
            <a:r>
              <a:rPr lang="sk-SK" dirty="0"/>
              <a:t>ochorenia - náhly vznik viacerých ochorení </a:t>
            </a:r>
            <a:r>
              <a:rPr lang="sk-SK" dirty="0" smtClean="0"/>
              <a:t>v krátkom </a:t>
            </a:r>
            <a:r>
              <a:rPr lang="sk-SK" dirty="0"/>
              <a:t>časovom intervale</a:t>
            </a:r>
          </a:p>
          <a:p>
            <a:pPr lvl="1"/>
            <a:r>
              <a:rPr lang="sk-SK" dirty="0" err="1" smtClean="0"/>
              <a:t>Neinfekčné</a:t>
            </a:r>
            <a:r>
              <a:rPr lang="sk-SK" dirty="0" smtClean="0"/>
              <a:t> </a:t>
            </a:r>
            <a:r>
              <a:rPr lang="sk-SK" dirty="0"/>
              <a:t>ochorenia - zasiahnutá významná </a:t>
            </a:r>
            <a:r>
              <a:rPr lang="sk-SK" dirty="0" smtClean="0"/>
              <a:t>časť populácie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5" y="5778929"/>
            <a:ext cx="8312587" cy="1008380"/>
          </a:xfrm>
        </p:spPr>
        <p:txBody>
          <a:bodyPr/>
          <a:lstStyle/>
          <a:p>
            <a:r>
              <a:rPr lang="sk-SK" sz="4800" dirty="0" smtClean="0"/>
              <a:t>Čo znamená nadmerný výskyt choroby/stavu/rizika</a:t>
            </a:r>
            <a:endParaRPr lang="sk-SK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1600" y="1576509"/>
            <a:ext cx="3289300" cy="2463800"/>
            <a:chOff x="101600" y="1576509"/>
            <a:chExt cx="3289300" cy="246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0" y="1576509"/>
              <a:ext cx="3289300" cy="2463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01288" y="3470754"/>
              <a:ext cx="1664029" cy="3941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63299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img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0075863" cy="75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8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Zistenie príčin ochorenia alebo chorobného stavu</a:t>
            </a:r>
          </a:p>
          <a:p>
            <a:r>
              <a:rPr lang="sk-SK" dirty="0" smtClean="0"/>
              <a:t>Štúdium priebehu ochorenia</a:t>
            </a:r>
          </a:p>
          <a:p>
            <a:r>
              <a:rPr lang="sk-SK" dirty="0" smtClean="0"/>
              <a:t>Popis stavu zdravia populácie</a:t>
            </a:r>
          </a:p>
          <a:p>
            <a:r>
              <a:rPr lang="sk-SK" dirty="0" smtClean="0"/>
              <a:t>Hodnotenie zásahu - intervencie</a:t>
            </a:r>
            <a:endParaRPr lang="sk-S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Epidemiologický prístup sa používa pre</a:t>
            </a:r>
            <a:endParaRPr lang="sk-S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7CA5-2453-084E-9CCE-1F4E35CD96E5}" type="datetime1">
              <a:rPr lang="sk-SK" smtClean="0"/>
              <a:t>1.9.2014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6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príčin ochorení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0" y="111807"/>
            <a:ext cx="9847725" cy="5297956"/>
            <a:chOff x="0" y="111807"/>
            <a:chExt cx="9847725" cy="5297956"/>
          </a:xfrm>
        </p:grpSpPr>
        <p:grpSp>
          <p:nvGrpSpPr>
            <p:cNvPr id="36" name="Group 35"/>
            <p:cNvGrpSpPr/>
            <p:nvPr/>
          </p:nvGrpSpPr>
          <p:grpSpPr>
            <a:xfrm>
              <a:off x="0" y="2176508"/>
              <a:ext cx="9847725" cy="3233255"/>
              <a:chOff x="0" y="2176508"/>
              <a:chExt cx="9847725" cy="323325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56448" y="3302326"/>
                <a:ext cx="2953516" cy="10310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Dobré zdravie</a:t>
                </a:r>
                <a:endParaRPr lang="sk-SK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69576" y="3302326"/>
                <a:ext cx="2953516" cy="10310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Zlé zdravie</a:t>
                </a:r>
                <a:endParaRPr lang="sk-SK" dirty="0"/>
              </a:p>
            </p:txBody>
          </p:sp>
          <p:cxnSp>
            <p:nvCxnSpPr>
              <p:cNvPr id="13" name="Straight Arrow Connector 12"/>
              <p:cNvCxnSpPr>
                <a:stCxn id="10" idx="3"/>
                <a:endCxn id="11" idx="1"/>
              </p:cNvCxnSpPr>
              <p:nvPr/>
            </p:nvCxnSpPr>
            <p:spPr>
              <a:xfrm>
                <a:off x="3809964" y="3817848"/>
                <a:ext cx="135961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165401" y="2659792"/>
                <a:ext cx="2121627" cy="33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solidFill>
                      <a:schemeClr val="tx1"/>
                    </a:solidFill>
                  </a:rPr>
                  <a:t>Genetické faktory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317801" y="4829450"/>
                <a:ext cx="2121627" cy="580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>
                    <a:solidFill>
                      <a:schemeClr val="tx1"/>
                    </a:solidFill>
                  </a:rPr>
                  <a:t>Faktory prostredia včítane štýlu života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2196343" y="2964733"/>
                <a:ext cx="0" cy="3375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2196343" y="4333369"/>
                <a:ext cx="0" cy="4960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120281"/>
                <a:ext cx="1498001" cy="139513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3034" y="3194178"/>
                <a:ext cx="1984691" cy="1321237"/>
              </a:xfrm>
              <a:prstGeom prst="rect">
                <a:avLst/>
              </a:prstGeom>
            </p:spPr>
          </p:pic>
          <p:cxnSp>
            <p:nvCxnSpPr>
              <p:cNvPr id="27" name="Straight Arrow Connector 26"/>
              <p:cNvCxnSpPr/>
              <p:nvPr/>
            </p:nvCxnSpPr>
            <p:spPr>
              <a:xfrm flipH="1">
                <a:off x="2375625" y="2176508"/>
                <a:ext cx="2052922" cy="9437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2315861" y="2176508"/>
                <a:ext cx="1972218" cy="24706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7047" y="111807"/>
              <a:ext cx="3683000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96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Priebeh ochorenia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287073" y="4276571"/>
            <a:ext cx="1653646" cy="762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Uzdravenie/</a:t>
            </a:r>
          </a:p>
          <a:p>
            <a:pPr algn="ctr"/>
            <a:r>
              <a:rPr lang="sk-SK" dirty="0" smtClean="0"/>
              <a:t>zlepšenie</a:t>
            </a:r>
            <a:endParaRPr lang="sk-SK" dirty="0"/>
          </a:p>
        </p:txBody>
      </p:sp>
      <p:cxnSp>
        <p:nvCxnSpPr>
          <p:cNvPr id="29" name="Straight Arrow Connector 28"/>
          <p:cNvCxnSpPr>
            <a:endCxn id="9" idx="1"/>
          </p:cNvCxnSpPr>
          <p:nvPr/>
        </p:nvCxnSpPr>
        <p:spPr>
          <a:xfrm flipV="1">
            <a:off x="4652256" y="3683364"/>
            <a:ext cx="390672" cy="10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856448" y="330376"/>
            <a:ext cx="8084271" cy="4286904"/>
            <a:chOff x="856448" y="330376"/>
            <a:chExt cx="8084271" cy="4286904"/>
          </a:xfrm>
        </p:grpSpPr>
        <p:grpSp>
          <p:nvGrpSpPr>
            <p:cNvPr id="36" name="Group 35"/>
            <p:cNvGrpSpPr/>
            <p:nvPr/>
          </p:nvGrpSpPr>
          <p:grpSpPr>
            <a:xfrm>
              <a:off x="856448" y="2366886"/>
              <a:ext cx="8084271" cy="2250394"/>
              <a:chOff x="856448" y="2366886"/>
              <a:chExt cx="8084271" cy="225039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56448" y="3302326"/>
                <a:ext cx="1653646" cy="7620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Dobré zdravie</a:t>
                </a:r>
                <a:endParaRPr lang="sk-SK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98610" y="3302326"/>
                <a:ext cx="1653646" cy="7620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err="1" smtClean="0"/>
                  <a:t>Predklinické</a:t>
                </a:r>
                <a:r>
                  <a:rPr lang="sk-SK" dirty="0" smtClean="0"/>
                  <a:t> zmeny</a:t>
                </a:r>
                <a:endParaRPr lang="sk-SK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042928" y="3302326"/>
                <a:ext cx="1653646" cy="7620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Ochorenie</a:t>
                </a:r>
                <a:endParaRPr lang="sk-SK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287073" y="2366886"/>
                <a:ext cx="1653646" cy="7620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Smrť</a:t>
                </a:r>
                <a:endParaRPr lang="sk-SK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4477129" y="2596973"/>
                <a:ext cx="2809944" cy="20203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3899611" y="2540176"/>
                <a:ext cx="589470" cy="7621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1679311" y="2585080"/>
                <a:ext cx="2809769" cy="5438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489080" y="2585080"/>
                <a:ext cx="2797993" cy="1344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510789" y="2596973"/>
                <a:ext cx="1301275" cy="7053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2510094" y="3690835"/>
                <a:ext cx="4885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6696574" y="3128962"/>
                <a:ext cx="1290734" cy="5648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696574" y="3693808"/>
                <a:ext cx="1290734" cy="5827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0756" y="330376"/>
              <a:ext cx="3683000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01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Stav zdravia populácie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856449" y="78868"/>
            <a:ext cx="7615120" cy="5375201"/>
            <a:chOff x="856449" y="78868"/>
            <a:chExt cx="7615120" cy="5375201"/>
          </a:xfrm>
        </p:grpSpPr>
        <p:grpSp>
          <p:nvGrpSpPr>
            <p:cNvPr id="27" name="Group 26"/>
            <p:cNvGrpSpPr/>
            <p:nvPr/>
          </p:nvGrpSpPr>
          <p:grpSpPr>
            <a:xfrm>
              <a:off x="856449" y="2585080"/>
              <a:ext cx="7615120" cy="2868989"/>
              <a:chOff x="856449" y="2585080"/>
              <a:chExt cx="7615120" cy="286898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56449" y="2585080"/>
                <a:ext cx="2868678" cy="2868989"/>
              </a:xfrm>
              <a:prstGeom prst="ellipse">
                <a:avLst/>
              </a:prstGeom>
              <a:noFill/>
              <a:ln w="317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1255047" y="3108072"/>
                <a:ext cx="1105637" cy="94138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090697" y="4049459"/>
                <a:ext cx="1269987" cy="59770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360684" y="3177492"/>
                <a:ext cx="986109" cy="33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>
                    <a:solidFill>
                      <a:schemeClr val="tx1"/>
                    </a:solidFill>
                  </a:rPr>
                  <a:t>Zdravie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60684" y="4477503"/>
                <a:ext cx="986109" cy="33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>
                    <a:solidFill>
                      <a:schemeClr val="tx1"/>
                    </a:solidFill>
                  </a:rPr>
                  <a:t>Zdravie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6449" y="3707816"/>
                <a:ext cx="986109" cy="580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>
                    <a:solidFill>
                      <a:schemeClr val="tx1"/>
                    </a:solidFill>
                  </a:rPr>
                  <a:t>Nie zdravie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5438515" y="2789779"/>
                <a:ext cx="0" cy="185738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438515" y="4647165"/>
                <a:ext cx="2882261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754399" y="4799565"/>
                <a:ext cx="717170" cy="33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>
                    <a:solidFill>
                      <a:schemeClr val="tx1"/>
                    </a:solidFill>
                  </a:rPr>
                  <a:t>Čas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453479" y="3747401"/>
                <a:ext cx="2689387" cy="466427"/>
              </a:xfrm>
              <a:custGeom>
                <a:avLst/>
                <a:gdLst>
                  <a:gd name="connsiteX0" fmla="*/ 0 w 2689387"/>
                  <a:gd name="connsiteY0" fmla="*/ 227345 h 466427"/>
                  <a:gd name="connsiteX1" fmla="*/ 388467 w 2689387"/>
                  <a:gd name="connsiteY1" fmla="*/ 3205 h 466427"/>
                  <a:gd name="connsiteX2" fmla="*/ 1165401 w 2689387"/>
                  <a:gd name="connsiteY2" fmla="*/ 376771 h 466427"/>
                  <a:gd name="connsiteX3" fmla="*/ 1688337 w 2689387"/>
                  <a:gd name="connsiteY3" fmla="*/ 272173 h 466427"/>
                  <a:gd name="connsiteX4" fmla="*/ 2046922 w 2689387"/>
                  <a:gd name="connsiteY4" fmla="*/ 451484 h 466427"/>
                  <a:gd name="connsiteX5" fmla="*/ 2405507 w 2689387"/>
                  <a:gd name="connsiteY5" fmla="*/ 361828 h 466427"/>
                  <a:gd name="connsiteX6" fmla="*/ 2689387 w 2689387"/>
                  <a:gd name="connsiteY6" fmla="*/ 466427 h 466427"/>
                  <a:gd name="connsiteX7" fmla="*/ 2689387 w 2689387"/>
                  <a:gd name="connsiteY7" fmla="*/ 466427 h 466427"/>
                  <a:gd name="connsiteX8" fmla="*/ 2689387 w 2689387"/>
                  <a:gd name="connsiteY8" fmla="*/ 466427 h 4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9387" h="466427">
                    <a:moveTo>
                      <a:pt x="0" y="227345"/>
                    </a:moveTo>
                    <a:cubicBezTo>
                      <a:pt x="97117" y="102823"/>
                      <a:pt x="194234" y="-21699"/>
                      <a:pt x="388467" y="3205"/>
                    </a:cubicBezTo>
                    <a:cubicBezTo>
                      <a:pt x="582700" y="28109"/>
                      <a:pt x="948756" y="331943"/>
                      <a:pt x="1165401" y="376771"/>
                    </a:cubicBezTo>
                    <a:cubicBezTo>
                      <a:pt x="1382046" y="421599"/>
                      <a:pt x="1541417" y="259721"/>
                      <a:pt x="1688337" y="272173"/>
                    </a:cubicBezTo>
                    <a:cubicBezTo>
                      <a:pt x="1835257" y="284625"/>
                      <a:pt x="1927394" y="436542"/>
                      <a:pt x="2046922" y="451484"/>
                    </a:cubicBezTo>
                    <a:cubicBezTo>
                      <a:pt x="2166450" y="466426"/>
                      <a:pt x="2298430" y="359338"/>
                      <a:pt x="2405507" y="361828"/>
                    </a:cubicBezTo>
                    <a:cubicBezTo>
                      <a:pt x="2512585" y="364319"/>
                      <a:pt x="2689387" y="466427"/>
                      <a:pt x="2689387" y="466427"/>
                    </a:cubicBezTo>
                    <a:lnTo>
                      <a:pt x="2689387" y="466427"/>
                    </a:lnTo>
                    <a:lnTo>
                      <a:pt x="2689387" y="466427"/>
                    </a:lnTo>
                  </a:path>
                </a:pathLst>
              </a:custGeom>
              <a:ln w="317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8722" y="78868"/>
              <a:ext cx="3604217" cy="2162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73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618436"/>
            <a:ext cx="8312587" cy="971273"/>
          </a:xfrm>
        </p:spPr>
        <p:txBody>
          <a:bodyPr/>
          <a:lstStyle/>
          <a:p>
            <a:r>
              <a:rPr lang="sk-SK" sz="4800" dirty="0" smtClean="0"/>
              <a:t>Hodnotenie účinku zásahu</a:t>
            </a:r>
            <a:endParaRPr lang="sk-SK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607773" cy="402652"/>
          </a:xfrm>
        </p:spPr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0" y="2106801"/>
            <a:ext cx="9847725" cy="3361666"/>
            <a:chOff x="0" y="2106801"/>
            <a:chExt cx="9847725" cy="3361666"/>
          </a:xfrm>
        </p:grpSpPr>
        <p:sp>
          <p:nvSpPr>
            <p:cNvPr id="11" name="Rectangle 10"/>
            <p:cNvSpPr/>
            <p:nvPr/>
          </p:nvSpPr>
          <p:spPr>
            <a:xfrm>
              <a:off x="856448" y="3302326"/>
              <a:ext cx="2953516" cy="10310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Dobré zdravie</a:t>
              </a:r>
              <a:endParaRPr lang="sk-SK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69576" y="3302326"/>
              <a:ext cx="2953516" cy="10310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Zlé zdravie</a:t>
              </a:r>
              <a:endParaRPr lang="sk-SK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809964" y="4244960"/>
              <a:ext cx="618583" cy="224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70047" y="2106801"/>
              <a:ext cx="2121627" cy="82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solidFill>
                    <a:schemeClr val="tx1"/>
                  </a:solidFill>
                </a:rPr>
                <a:t>Liečba</a:t>
              </a:r>
            </a:p>
            <a:p>
              <a:r>
                <a:rPr lang="sk-SK" dirty="0" smtClean="0">
                  <a:solidFill>
                    <a:schemeClr val="tx1"/>
                  </a:solidFill>
                </a:rPr>
                <a:t>Zdravotná starostlivosť</a:t>
              </a:r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8420" y="4647165"/>
              <a:ext cx="3974672" cy="82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solidFill>
                    <a:schemeClr val="tx1"/>
                  </a:solidFill>
                </a:rPr>
                <a:t>Podpora zdravia</a:t>
              </a:r>
            </a:p>
            <a:p>
              <a:r>
                <a:rPr lang="sk-SK" dirty="0" smtClean="0">
                  <a:solidFill>
                    <a:schemeClr val="tx1"/>
                  </a:solidFill>
                </a:rPr>
                <a:t>Predchádzanie chorobám</a:t>
              </a:r>
            </a:p>
            <a:p>
              <a:r>
                <a:rPr lang="sk-SK" dirty="0" smtClean="0">
                  <a:solidFill>
                    <a:schemeClr val="tx1"/>
                  </a:solidFill>
                </a:rPr>
                <a:t>Služby zdravia verejnosti</a:t>
              </a:r>
              <a:endParaRPr lang="sk-SK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14832" y="2930350"/>
              <a:ext cx="0" cy="3375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488322" y="4267374"/>
              <a:ext cx="0" cy="4960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120281"/>
              <a:ext cx="1498001" cy="13951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3034" y="3194178"/>
              <a:ext cx="1984691" cy="1321237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4428547" y="2176508"/>
              <a:ext cx="2286285" cy="9437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488322" y="2321607"/>
              <a:ext cx="307751" cy="1817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047" y="111807"/>
            <a:ext cx="3683000" cy="22098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12" idx="1"/>
          </p:cNvCxnSpPr>
          <p:nvPr/>
        </p:nvCxnSpPr>
        <p:spPr>
          <a:xfrm flipH="1">
            <a:off x="3809964" y="3817848"/>
            <a:ext cx="135961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7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0114" y="756287"/>
            <a:ext cx="7798163" cy="4621740"/>
          </a:xfrm>
        </p:spPr>
        <p:txBody>
          <a:bodyPr>
            <a:noAutofit/>
          </a:bodyPr>
          <a:lstStyle/>
          <a:p>
            <a:pPr lvl="0"/>
            <a:r>
              <a:rPr lang="sk-SK" sz="2800" dirty="0"/>
              <a:t>Epidemiológia </a:t>
            </a:r>
            <a:r>
              <a:rPr lang="sk-SK" sz="2800" dirty="0" smtClean="0"/>
              <a:t>poskytuje </a:t>
            </a:r>
            <a:r>
              <a:rPr lang="sk-SK" sz="2800" dirty="0"/>
              <a:t>diagnózu </a:t>
            </a:r>
            <a:r>
              <a:rPr lang="sk-SK" sz="2800" dirty="0" smtClean="0"/>
              <a:t>o zdraví verejnosti</a:t>
            </a:r>
            <a:endParaRPr lang="sk-SK" sz="2800" dirty="0"/>
          </a:p>
          <a:p>
            <a:pPr lvl="0"/>
            <a:r>
              <a:rPr lang="sk-SK" sz="2800" dirty="0"/>
              <a:t>Epidemiologický postup je teda základný</a:t>
            </a:r>
            <a:br>
              <a:rPr lang="sk-SK" sz="2800" dirty="0"/>
            </a:br>
            <a:r>
              <a:rPr lang="sk-SK" sz="2800" dirty="0"/>
              <a:t>diagnostický postup v zdraví verejnosti</a:t>
            </a:r>
          </a:p>
          <a:p>
            <a:pPr lvl="0"/>
            <a:r>
              <a:rPr lang="sk-SK" sz="2800" dirty="0"/>
              <a:t>Epidemiologické metódy predstavujú</a:t>
            </a:r>
            <a:br>
              <a:rPr lang="sk-SK" sz="2800" dirty="0"/>
            </a:br>
            <a:r>
              <a:rPr lang="sk-SK" sz="2800" dirty="0"/>
              <a:t>propedeutiku stanovenia diagnózy pri štúdiu</a:t>
            </a:r>
            <a:br>
              <a:rPr lang="sk-SK" sz="2800" dirty="0"/>
            </a:br>
            <a:r>
              <a:rPr lang="sk-SK" sz="2800" dirty="0"/>
              <a:t>zdravia </a:t>
            </a:r>
            <a:r>
              <a:rPr lang="sk-SK" sz="2800" dirty="0" smtClean="0"/>
              <a:t>verejnosti</a:t>
            </a:r>
          </a:p>
          <a:p>
            <a:pPr lvl="0"/>
            <a:r>
              <a:rPr lang="sk-SK" sz="2800" dirty="0"/>
              <a:t>Epidemiologická intervencia predstavuje už</a:t>
            </a:r>
            <a:br>
              <a:rPr lang="sk-SK" sz="2800" dirty="0"/>
            </a:br>
            <a:r>
              <a:rPr lang="sk-SK" sz="2800" dirty="0"/>
              <a:t>fázu riešenia situácie, teda svojim spôsobom</a:t>
            </a:r>
            <a:br>
              <a:rPr lang="sk-SK" sz="2800" dirty="0"/>
            </a:br>
            <a:r>
              <a:rPr lang="sk-SK" sz="2800" dirty="0" smtClean="0"/>
              <a:t>liečbu</a:t>
            </a:r>
            <a:endParaRPr lang="sk-SK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/>
              </a:rPr>
              <a:t>Čo je </a:t>
            </a:r>
            <a:r>
              <a:rPr lang="sk-SK" b="1" dirty="0" smtClean="0">
                <a:effectLst/>
              </a:rPr>
              <a:t>epidemiológia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B39C-DCCF-1544-A91B-5812FE6D8B09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8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Surveillance</a:t>
            </a:r>
            <a:r>
              <a:rPr lang="en-US" dirty="0">
                <a:effectLst/>
              </a:rPr>
              <a:t>: </a:t>
            </a:r>
            <a:r>
              <a:rPr lang="en-US" dirty="0" err="1" smtClean="0">
                <a:effectLst/>
              </a:rPr>
              <a:t>sledovanie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dohľad</a:t>
            </a:r>
            <a:r>
              <a:rPr lang="en-US" dirty="0" smtClean="0">
                <a:effectLst/>
              </a:rPr>
              <a:t>: </a:t>
            </a:r>
            <a:r>
              <a:rPr lang="sk-SK" dirty="0" smtClean="0">
                <a:effectLst/>
              </a:rPr>
              <a:t>zisťovanie</a:t>
            </a:r>
            <a:r>
              <a:rPr lang="sk-SK" dirty="0">
                <a:effectLst/>
              </a:rPr>
              <a:t>/</a:t>
            </a:r>
            <a:r>
              <a:rPr lang="sk-SK" dirty="0" err="1" smtClean="0">
                <a:effectLst/>
              </a:rPr>
              <a:t>monitorovanie</a:t>
            </a:r>
            <a:r>
              <a:rPr lang="sk-SK" dirty="0" smtClean="0">
                <a:effectLst/>
              </a:rPr>
              <a:t> zmien</a:t>
            </a:r>
            <a:r>
              <a:rPr lang="sk-SK" dirty="0">
                <a:effectLst/>
              </a:rPr>
              <a:t> </a:t>
            </a:r>
            <a:r>
              <a:rPr lang="sk-SK" dirty="0" smtClean="0">
                <a:effectLst/>
              </a:rPr>
              <a:t>zdravotného stavu</a:t>
            </a:r>
            <a:endParaRPr lang="sk-SK" dirty="0">
              <a:effectLst/>
            </a:endParaRPr>
          </a:p>
          <a:p>
            <a:r>
              <a:rPr lang="sk-SK" dirty="0" smtClean="0">
                <a:effectLst/>
              </a:rPr>
              <a:t>Stanovenie </a:t>
            </a:r>
            <a:r>
              <a:rPr lang="sk-SK" dirty="0">
                <a:effectLst/>
              </a:rPr>
              <a:t>vzťahu expozícia-</a:t>
            </a:r>
            <a:r>
              <a:rPr lang="sk-SK" dirty="0" smtClean="0">
                <a:effectLst/>
              </a:rPr>
              <a:t>následok</a:t>
            </a:r>
          </a:p>
          <a:p>
            <a:r>
              <a:rPr lang="sk-SK" dirty="0" smtClean="0">
                <a:effectLst/>
              </a:rPr>
              <a:t>Vyhodnotenie účinnosti intervencie</a:t>
            </a:r>
          </a:p>
          <a:p>
            <a:r>
              <a:rPr lang="sk-SK" dirty="0" smtClean="0">
                <a:effectLst/>
              </a:rPr>
              <a:t>Zhodnotenie sily dôkazu</a:t>
            </a:r>
            <a:endParaRPr lang="sk-SK" dirty="0">
              <a:effectLst/>
            </a:endParaRPr>
          </a:p>
          <a:p>
            <a:r>
              <a:rPr lang="sk-SK" dirty="0" smtClean="0">
                <a:effectLst/>
              </a:rPr>
              <a:t>Poskytnutie </a:t>
            </a:r>
            <a:r>
              <a:rPr lang="sk-SK" dirty="0">
                <a:effectLst/>
              </a:rPr>
              <a:t>podkladov pre plánovanie,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projektovanie a hodnotenie služieb, tiež pre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stanovenie </a:t>
            </a:r>
            <a:r>
              <a:rPr lang="sk-SK" dirty="0" smtClean="0">
                <a:effectLst/>
              </a:rPr>
              <a:t>priorít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/>
              </a:rPr>
              <a:t>Postupy v </a:t>
            </a:r>
            <a:r>
              <a:rPr lang="sk-SK" dirty="0" smtClean="0">
                <a:effectLst/>
              </a:rPr>
              <a:t>epidemiológii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7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Štátny zdravotný dozor: </a:t>
            </a:r>
          </a:p>
          <a:p>
            <a:pPr lvl="1"/>
            <a:r>
              <a:rPr lang="sk-SK" dirty="0" err="1" smtClean="0"/>
              <a:t>Monitoruje</a:t>
            </a:r>
            <a:r>
              <a:rPr lang="sk-SK" dirty="0" smtClean="0"/>
              <a:t> situáciu – surveillance, očkovanie, nemocničné nákazy, rizikové faktory, okolie, výskyt ochorení</a:t>
            </a:r>
          </a:p>
          <a:p>
            <a:pPr lvl="1"/>
            <a:r>
              <a:rPr lang="sk-SK" dirty="0" smtClean="0"/>
              <a:t>Vyšetruje príčiny epidémií a zabraňuje im</a:t>
            </a:r>
          </a:p>
          <a:p>
            <a:r>
              <a:rPr lang="sk-SK" dirty="0" smtClean="0"/>
              <a:t>Sleduje účinnosť liečby a predchádzania ochoreniam</a:t>
            </a:r>
          </a:p>
          <a:p>
            <a:r>
              <a:rPr lang="sk-SK" dirty="0" smtClean="0"/>
              <a:t>Študuje príčiny ochorení</a:t>
            </a:r>
          </a:p>
          <a:p>
            <a:r>
              <a:rPr lang="sk-SK" dirty="0" smtClean="0"/>
              <a:t>Sleduje bezpečnosť pacientov</a:t>
            </a:r>
          </a:p>
          <a:p>
            <a:r>
              <a:rPr lang="sk-SK" dirty="0" smtClean="0"/>
              <a:t>Iné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Uplatnenie epidemiológa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0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Epidemiol</a:t>
            </a:r>
            <a:r>
              <a:rPr lang="sk-SK" dirty="0" smtClean="0"/>
              <a:t>ógia ako významná </a:t>
            </a:r>
            <a:r>
              <a:rPr lang="sk-SK" dirty="0" smtClean="0"/>
              <a:t>náuka v rámci zdravia verejnosti</a:t>
            </a:r>
          </a:p>
          <a:p>
            <a:r>
              <a:rPr lang="sk-SK" dirty="0" smtClean="0"/>
              <a:t>Oblasti záujmu epidemiológie</a:t>
            </a:r>
          </a:p>
          <a:p>
            <a:r>
              <a:rPr lang="sk-SK" dirty="0" smtClean="0"/>
              <a:t>Prehľad štúdia </a:t>
            </a:r>
            <a:r>
              <a:rPr lang="sk-SK" dirty="0" err="1" smtClean="0"/>
              <a:t>epi</a:t>
            </a:r>
            <a:r>
              <a:rPr lang="sk-SK" dirty="0" smtClean="0"/>
              <a:t> na fakulte</a:t>
            </a:r>
            <a:endParaRPr lang="sk-SK" dirty="0" smtClean="0"/>
          </a:p>
          <a:p>
            <a:r>
              <a:rPr lang="sk-SK" dirty="0" smtClean="0"/>
              <a:t>Postupy v epidemiológii</a:t>
            </a:r>
            <a:endParaRPr lang="sk-SK" dirty="0" smtClean="0"/>
          </a:p>
          <a:p>
            <a:r>
              <a:rPr lang="sk-SK" dirty="0" smtClean="0"/>
              <a:t>Uplatnenie epidemiológa v praxi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konci tohto kurzu by študent mal byť schopný preukázať vedomosti: </a:t>
            </a:r>
          </a:p>
          <a:p>
            <a:r>
              <a:rPr lang="sk-SK" dirty="0" smtClean="0"/>
              <a:t>O povahe </a:t>
            </a:r>
            <a:r>
              <a:rPr lang="sk-SK" dirty="0"/>
              <a:t>a </a:t>
            </a:r>
            <a:r>
              <a:rPr lang="sk-SK" dirty="0" smtClean="0"/>
              <a:t>použití </a:t>
            </a:r>
            <a:r>
              <a:rPr lang="sk-SK" dirty="0"/>
              <a:t>epidemiológie; </a:t>
            </a:r>
          </a:p>
          <a:p>
            <a:r>
              <a:rPr lang="sk-SK" dirty="0" smtClean="0"/>
              <a:t>O epidemiologickom prístupe </a:t>
            </a:r>
            <a:r>
              <a:rPr lang="sk-SK" dirty="0"/>
              <a:t>k definovaniu a </a:t>
            </a:r>
            <a:r>
              <a:rPr lang="sk-SK" dirty="0" smtClean="0"/>
              <a:t>meraniu výskytu stavov, ktoré sa týkajú zdravia populácie; </a:t>
            </a:r>
            <a:endParaRPr lang="sk-SK" dirty="0"/>
          </a:p>
          <a:p>
            <a:r>
              <a:rPr lang="sk-SK" dirty="0" smtClean="0"/>
              <a:t>O sile </a:t>
            </a:r>
            <a:r>
              <a:rPr lang="sk-SK" dirty="0"/>
              <a:t>a </a:t>
            </a:r>
            <a:r>
              <a:rPr lang="sk-SK" dirty="0" smtClean="0"/>
              <a:t>obmedzeniach návrhov epidemiologických štúdií; </a:t>
            </a:r>
            <a:endParaRPr lang="sk-SK" dirty="0"/>
          </a:p>
          <a:p>
            <a:r>
              <a:rPr lang="sk-SK" dirty="0" smtClean="0"/>
              <a:t>O epidemiologickom prístupe </a:t>
            </a:r>
            <a:r>
              <a:rPr lang="sk-SK" dirty="0"/>
              <a:t>k </a:t>
            </a:r>
            <a:r>
              <a:rPr lang="sk-SK" dirty="0" smtClean="0"/>
              <a:t>objasneniu príčin;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by mal študent vedieť na konci semestra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9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Príspevku </a:t>
            </a:r>
            <a:r>
              <a:rPr lang="sk-SK" dirty="0"/>
              <a:t>epidemiológia pre prevenciu chorôb, podporu zdravia a vývoja v oblasti zdravotnej politiky; </a:t>
            </a:r>
          </a:p>
          <a:p>
            <a:r>
              <a:rPr lang="sk-SK" dirty="0" smtClean="0"/>
              <a:t>Úlohe </a:t>
            </a:r>
            <a:r>
              <a:rPr lang="sk-SK" dirty="0"/>
              <a:t>epidemiológia </a:t>
            </a:r>
            <a:r>
              <a:rPr lang="sk-SK" dirty="0" smtClean="0"/>
              <a:t>pri určovaní </a:t>
            </a:r>
            <a:r>
              <a:rPr lang="sk-SK" dirty="0"/>
              <a:t>správnej klinickej praxe; </a:t>
            </a:r>
          </a:p>
          <a:p>
            <a:r>
              <a:rPr lang="sk-SK" dirty="0" smtClean="0"/>
              <a:t>Úlohe </a:t>
            </a:r>
            <a:r>
              <a:rPr lang="sk-SK" dirty="0"/>
              <a:t>epidemiológia pri hodnotení efektívnosti a účinnosti zdravotnej starostlivosti.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Mal by porozumieť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8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Epidemiologickou propedeutikou</a:t>
            </a:r>
          </a:p>
          <a:p>
            <a:r>
              <a:rPr lang="sk-SK" dirty="0" smtClean="0"/>
              <a:t>Praktickou epidemiológiou</a:t>
            </a:r>
          </a:p>
          <a:p>
            <a:r>
              <a:rPr lang="sk-SK" dirty="0" smtClean="0"/>
              <a:t>Epidemiologickými charakteristikami infekčných a </a:t>
            </a:r>
            <a:r>
              <a:rPr lang="sk-SK" dirty="0" err="1" smtClean="0"/>
              <a:t>neinfekčných</a:t>
            </a:r>
            <a:r>
              <a:rPr lang="sk-SK" dirty="0" smtClean="0"/>
              <a:t> ochorení</a:t>
            </a:r>
          </a:p>
          <a:p>
            <a:r>
              <a:rPr lang="sk-SK" dirty="0" smtClean="0"/>
              <a:t>Základmi klinickej epidemiológie</a:t>
            </a:r>
          </a:p>
          <a:p>
            <a:r>
              <a:rPr lang="sk-SK" dirty="0" smtClean="0"/>
              <a:t>Základmi epidemiológie životného a pracovného prostredia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Počas štúdia prejde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6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4787" y="337893"/>
            <a:ext cx="5213489" cy="4033519"/>
          </a:xfrm>
        </p:spPr>
        <p:txBody>
          <a:bodyPr/>
          <a:lstStyle/>
          <a:p>
            <a:r>
              <a:rPr lang="sk-SK" dirty="0" smtClean="0"/>
              <a:t>Prednášok</a:t>
            </a:r>
          </a:p>
          <a:p>
            <a:r>
              <a:rPr lang="sk-SK" dirty="0" smtClean="0"/>
              <a:t>Praktických cvičení</a:t>
            </a:r>
          </a:p>
          <a:p>
            <a:r>
              <a:rPr lang="sk-SK" dirty="0" err="1" smtClean="0"/>
              <a:t>Samoštúdia</a:t>
            </a:r>
            <a:endParaRPr lang="sk-SK" dirty="0" smtClean="0"/>
          </a:p>
          <a:p>
            <a:r>
              <a:rPr lang="sk-SK" dirty="0" smtClean="0"/>
              <a:t>Vypracovania esejí</a:t>
            </a:r>
          </a:p>
          <a:p>
            <a:r>
              <a:rPr lang="sk-SK" dirty="0" smtClean="0"/>
              <a:t>Skúšky – test a možno aj ústna skúška</a:t>
            </a:r>
          </a:p>
          <a:p>
            <a:r>
              <a:rPr lang="sk-SK" dirty="0" smtClean="0"/>
              <a:t>Štátna skúška pred komisiou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769881"/>
            <a:ext cx="8312587" cy="1008380"/>
          </a:xfrm>
        </p:spPr>
        <p:txBody>
          <a:bodyPr/>
          <a:lstStyle/>
          <a:p>
            <a:r>
              <a:rPr lang="sk-SK" dirty="0" smtClean="0"/>
              <a:t>Štúdium pozostáva z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9" y="756287"/>
            <a:ext cx="34925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9" y="3066627"/>
            <a:ext cx="3517900" cy="231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023" y="4154537"/>
            <a:ext cx="3406569" cy="19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6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John</a:t>
            </a:r>
            <a:r>
              <a:rPr lang="sk-SK" dirty="0" smtClean="0"/>
              <a:t> </a:t>
            </a:r>
            <a:r>
              <a:rPr lang="sk-SK" dirty="0" err="1" smtClean="0"/>
              <a:t>Snow</a:t>
            </a:r>
            <a:r>
              <a:rPr lang="sk-SK" dirty="0" smtClean="0"/>
              <a:t> – považujeme za zakladateľa</a:t>
            </a:r>
          </a:p>
          <a:p>
            <a:r>
              <a:rPr lang="sk-SK" dirty="0" smtClean="0"/>
              <a:t>Ignác </a:t>
            </a:r>
            <a:r>
              <a:rPr lang="sk-SK" dirty="0" err="1" smtClean="0"/>
              <a:t>Semmelweis</a:t>
            </a:r>
            <a:endParaRPr lang="sk-SK" dirty="0" smtClean="0"/>
          </a:p>
          <a:p>
            <a:r>
              <a:rPr lang="sk-SK" dirty="0" smtClean="0"/>
              <a:t>Nedávna minulosť a súčasnosť:</a:t>
            </a:r>
          </a:p>
          <a:p>
            <a:pPr lvl="1"/>
            <a:r>
              <a:rPr lang="sk-SK" dirty="0" smtClean="0"/>
              <a:t>Michael </a:t>
            </a:r>
            <a:r>
              <a:rPr lang="sk-SK" dirty="0" err="1" smtClean="0"/>
              <a:t>Marmot</a:t>
            </a:r>
            <a:r>
              <a:rPr lang="sk-SK" dirty="0" smtClean="0"/>
              <a:t> – </a:t>
            </a:r>
            <a:r>
              <a:rPr lang="sk-SK" dirty="0" err="1" smtClean="0"/>
              <a:t>Socio-ekonomické</a:t>
            </a:r>
            <a:r>
              <a:rPr lang="sk-SK" dirty="0" smtClean="0"/>
              <a:t> nerovnosti v zdraví (Londýn, UK)</a:t>
            </a:r>
          </a:p>
          <a:p>
            <a:pPr lvl="1"/>
            <a:r>
              <a:rPr lang="sk-SK" dirty="0" smtClean="0"/>
              <a:t>Karol </a:t>
            </a:r>
            <a:r>
              <a:rPr lang="sk-SK" dirty="0" err="1" smtClean="0"/>
              <a:t>Raška</a:t>
            </a:r>
            <a:r>
              <a:rPr lang="sk-SK" dirty="0" smtClean="0"/>
              <a:t> – </a:t>
            </a:r>
            <a:r>
              <a:rPr lang="sk-SK" dirty="0" err="1" smtClean="0"/>
              <a:t>eradikácia</a:t>
            </a:r>
            <a:r>
              <a:rPr lang="sk-SK" dirty="0" smtClean="0"/>
              <a:t> pravých kiahní (Praha, WHO)</a:t>
            </a:r>
          </a:p>
          <a:p>
            <a:pPr lvl="1"/>
            <a:r>
              <a:rPr lang="sk-SK" dirty="0" smtClean="0"/>
              <a:t>Alojz </a:t>
            </a:r>
            <a:r>
              <a:rPr lang="sk-SK" dirty="0" err="1" smtClean="0"/>
              <a:t>Chura</a:t>
            </a:r>
            <a:r>
              <a:rPr lang="sk-SK" dirty="0" smtClean="0"/>
              <a:t> – Slovensko bez dorastu (Bratislava)</a:t>
            </a:r>
          </a:p>
          <a:p>
            <a:pPr lvl="1"/>
            <a:r>
              <a:rPr lang="sk-SK" smtClean="0"/>
              <a:t>Juraj </a:t>
            </a:r>
            <a:r>
              <a:rPr lang="sk-SK" dirty="0" err="1" smtClean="0"/>
              <a:t>Červenka</a:t>
            </a:r>
            <a:r>
              <a:rPr lang="sk-SK" dirty="0" smtClean="0"/>
              <a:t> – postgraduálne vzdelávanie v epidemiológii (Bratislava)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 (pozri prednášky o hist</a:t>
            </a:r>
            <a:r>
              <a:rPr lang="sk-SK" dirty="0" smtClean="0"/>
              <a:t>órii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BF-49EA-834E-AC1A-372CCFD8DD9D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0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308" y="756287"/>
            <a:ext cx="8024969" cy="4033519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Situácia: V </a:t>
            </a:r>
            <a:r>
              <a:rPr lang="sk-SK" sz="2400" dirty="0"/>
              <a:t>obci K. s tisíc obyvateľmi </a:t>
            </a:r>
            <a:r>
              <a:rPr lang="sk-SK" sz="2400" dirty="0" smtClean="0"/>
              <a:t>sa objavili </a:t>
            </a:r>
            <a:r>
              <a:rPr lang="sk-SK" sz="2400" dirty="0"/>
              <a:t>hnačky a potvrdila </a:t>
            </a:r>
            <a:r>
              <a:rPr lang="sk-SK" sz="2400" dirty="0" smtClean="0"/>
              <a:t>salmonelová infekcia</a:t>
            </a:r>
            <a:endParaRPr lang="sk-SK" sz="2400" dirty="0"/>
          </a:p>
          <a:p>
            <a:r>
              <a:rPr lang="sk-SK" sz="2400" dirty="0" smtClean="0"/>
              <a:t>Postup: Epidemiologickým </a:t>
            </a:r>
            <a:r>
              <a:rPr lang="sk-SK" sz="2400" dirty="0"/>
              <a:t>postupom (teda </a:t>
            </a:r>
            <a:r>
              <a:rPr lang="sk-SK" sz="2400" dirty="0" smtClean="0"/>
              <a:t>rozhovorom s </a:t>
            </a:r>
            <a:r>
              <a:rPr lang="sk-SK" sz="2400" dirty="0"/>
              <a:t>postihnutými, </a:t>
            </a:r>
            <a:r>
              <a:rPr lang="sk-SK" sz="2400" dirty="0" smtClean="0"/>
              <a:t>odobraním </a:t>
            </a:r>
            <a:r>
              <a:rPr lang="sk-SK" sz="2400" dirty="0"/>
              <a:t>vzoriek z miest, </a:t>
            </a:r>
            <a:r>
              <a:rPr lang="sk-SK" sz="2400" dirty="0" smtClean="0"/>
              <a:t>kde sa </a:t>
            </a:r>
            <a:r>
              <a:rPr lang="sk-SK" sz="2400" dirty="0"/>
              <a:t>manipulovalo s potravinami) sa zistilo, </a:t>
            </a:r>
            <a:r>
              <a:rPr lang="sk-SK" sz="2400" dirty="0" smtClean="0"/>
              <a:t>že zdrojom </a:t>
            </a:r>
            <a:r>
              <a:rPr lang="sk-SK" sz="2400" dirty="0"/>
              <a:t>nákazy bolo miestne </a:t>
            </a:r>
            <a:r>
              <a:rPr lang="sk-SK" sz="2400" dirty="0" smtClean="0"/>
              <a:t>pohostinstvo</a:t>
            </a:r>
            <a:r>
              <a:rPr lang="sk-SK" sz="2400" dirty="0"/>
              <a:t>, </a:t>
            </a:r>
            <a:r>
              <a:rPr lang="sk-SK" sz="2400" dirty="0" smtClean="0"/>
              <a:t>v ktorom </a:t>
            </a:r>
            <a:r>
              <a:rPr lang="sk-SK" sz="2400" dirty="0"/>
              <a:t>sa pripravoval nesprávne </a:t>
            </a:r>
            <a:r>
              <a:rPr lang="sk-SK" sz="2400" dirty="0" smtClean="0"/>
              <a:t>tepelne upravený </a:t>
            </a:r>
            <a:r>
              <a:rPr lang="sk-SK" sz="2400" dirty="0"/>
              <a:t>šalát s </a:t>
            </a:r>
            <a:r>
              <a:rPr lang="sk-SK" sz="2400" dirty="0" smtClean="0"/>
              <a:t>majonézou</a:t>
            </a:r>
            <a:endParaRPr lang="sk-SK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287318"/>
            <a:ext cx="8312587" cy="1008380"/>
          </a:xfrm>
        </p:spPr>
        <p:txBody>
          <a:bodyPr/>
          <a:lstStyle/>
          <a:p>
            <a:r>
              <a:rPr lang="sk-SK" sz="4400" dirty="0" smtClean="0"/>
              <a:t>Príklad epidemiologického prístupu</a:t>
            </a:r>
            <a:endParaRPr lang="sk-SK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0DE7-5A82-4647-B238-FB099FAD9CD5}" type="datetime1">
              <a:rPr lang="sk-SK" smtClean="0"/>
              <a:t>1.9.2014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5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74" y="190614"/>
            <a:ext cx="4470400" cy="3352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1213" y="2948417"/>
            <a:ext cx="6717242" cy="4141991"/>
          </a:xfrm>
        </p:spPr>
        <p:txBody>
          <a:bodyPr/>
          <a:lstStyle/>
          <a:p>
            <a:r>
              <a:rPr lang="sk-SK" b="1" dirty="0" smtClean="0"/>
              <a:t>Propedeutika </a:t>
            </a:r>
            <a:r>
              <a:rPr lang="sk-SK" b="1" dirty="0"/>
              <a:t>postupu </a:t>
            </a:r>
            <a:r>
              <a:rPr lang="sk-SK" dirty="0"/>
              <a:t>pri stanovení </a:t>
            </a:r>
            <a:r>
              <a:rPr lang="sk-SK" dirty="0" smtClean="0"/>
              <a:t>prameňa nákazy </a:t>
            </a:r>
            <a:r>
              <a:rPr lang="sk-SK" dirty="0"/>
              <a:t>pozostávala z odobratia anamnézy</a:t>
            </a:r>
            <a:r>
              <a:rPr lang="sk-SK" dirty="0" smtClean="0"/>
              <a:t>, klinického </a:t>
            </a:r>
            <a:r>
              <a:rPr lang="sk-SK" dirty="0"/>
              <a:t>vyšetrenia, odobratia </a:t>
            </a:r>
            <a:r>
              <a:rPr lang="sk-SK" dirty="0" smtClean="0"/>
              <a:t>vzoriek potravín</a:t>
            </a:r>
            <a:r>
              <a:rPr lang="sk-SK" dirty="0"/>
              <a:t>, preverenia zdravotného </a:t>
            </a:r>
            <a:r>
              <a:rPr lang="sk-SK" dirty="0" smtClean="0"/>
              <a:t>stavu pracovníkov </a:t>
            </a:r>
            <a:r>
              <a:rPr lang="sk-SK" dirty="0"/>
              <a:t>pri príprave </a:t>
            </a:r>
            <a:r>
              <a:rPr lang="sk-SK" dirty="0" err="1" smtClean="0"/>
              <a:t>jedál</a:t>
            </a:r>
            <a:r>
              <a:rPr lang="sk-SK" dirty="0" smtClean="0"/>
              <a:t>, mikrobiologickej kultivácii </a:t>
            </a:r>
            <a:r>
              <a:rPr lang="sk-SK" dirty="0"/>
              <a:t>a </a:t>
            </a:r>
            <a:r>
              <a:rPr lang="sk-SK" dirty="0" smtClean="0"/>
              <a:t>formulácii záveru o príčinách hromadného výskytu</a:t>
            </a:r>
            <a:endParaRPr lang="sk-SK" dirty="0"/>
          </a:p>
          <a:p>
            <a:r>
              <a:rPr lang="sk-SK" b="1" dirty="0" smtClean="0"/>
              <a:t>Intervencia </a:t>
            </a:r>
            <a:r>
              <a:rPr lang="sk-SK" b="1" dirty="0"/>
              <a:t>v prameni nákazy</a:t>
            </a:r>
            <a:r>
              <a:rPr lang="sk-SK" dirty="0"/>
              <a:t>: </a:t>
            </a:r>
            <a:r>
              <a:rPr lang="sk-SK" dirty="0" smtClean="0"/>
              <a:t>vylúčenie podozrivých </a:t>
            </a:r>
            <a:r>
              <a:rPr lang="sk-SK" dirty="0"/>
              <a:t>potravín, nápravné </a:t>
            </a:r>
            <a:r>
              <a:rPr lang="sk-SK" dirty="0" smtClean="0"/>
              <a:t>opatrenia pri organizácii prípravy a podávania stravy</a:t>
            </a:r>
            <a:endParaRPr lang="sk-SK" dirty="0"/>
          </a:p>
          <a:p>
            <a:endParaRPr lang="sk-S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AB20-4064-5A4F-B24A-E360AD42CE8A}" type="datetime1">
              <a:rPr lang="sk-SK" smtClean="0"/>
              <a:t>1.9.2014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14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4205</TotalTime>
  <Words>782</Words>
  <Application>Microsoft Macintosh PowerPoint</Application>
  <PresentationFormat>Custom</PresentationFormat>
  <Paragraphs>181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Martin_Trnava_prednasky</vt:lpstr>
      <vt:lpstr>Štúdium výskytu chorôb a ich príčin</vt:lpstr>
      <vt:lpstr>Čo je epidemiológia</vt:lpstr>
      <vt:lpstr>Čo by mal študent vedieť na konci semestra</vt:lpstr>
      <vt:lpstr>Mal by porozumieť</vt:lpstr>
      <vt:lpstr>Počas štúdia prejde</vt:lpstr>
      <vt:lpstr>Štúdium pozostáva z</vt:lpstr>
      <vt:lpstr>História (pozri prednášky o histórii)</vt:lpstr>
      <vt:lpstr>Príklad epidemiologického prístupu</vt:lpstr>
      <vt:lpstr>PowerPoint Presentation</vt:lpstr>
      <vt:lpstr>Hlásenie epidémie</vt:lpstr>
      <vt:lpstr>Ciele epidemiológie</vt:lpstr>
      <vt:lpstr>Postavenie epidemiológie v systéme náuk o zdraví a chorobe</vt:lpstr>
      <vt:lpstr>Čo znamená nadmerný výskyt choroby/stavu/rizika</vt:lpstr>
      <vt:lpstr>PowerPoint Presentation</vt:lpstr>
      <vt:lpstr>Epidemiologický prístup sa používa pre</vt:lpstr>
      <vt:lpstr>Hľadanie príčin ochorení</vt:lpstr>
      <vt:lpstr>Priebeh ochorenia</vt:lpstr>
      <vt:lpstr>Stav zdravia populácie</vt:lpstr>
      <vt:lpstr>Hodnotenie účinku zásahu</vt:lpstr>
      <vt:lpstr>Postupy v epidemiológii</vt:lpstr>
      <vt:lpstr>Uplatnenie epidemiológa</vt:lpstr>
      <vt:lpstr>Zhrnutie</vt:lpstr>
    </vt:vector>
  </TitlesOfParts>
  <Manager/>
  <Company>FZaSP</Company>
  <LinksUpToDate>false</LinksUpToDate>
  <SharedDoc>false</SharedDoc>
  <HyperlinkBase>rusnak.truni.sk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epidemiológie</dc:title>
  <dc:subject>prednáška</dc:subject>
  <dc:creator>Martin Rusnák</dc:creator>
  <cp:keywords/>
  <dc:description/>
  <cp:lastModifiedBy>Martin Rusnák</cp:lastModifiedBy>
  <cp:revision>73</cp:revision>
  <dcterms:created xsi:type="dcterms:W3CDTF">2012-03-23T08:51:40Z</dcterms:created>
  <dcterms:modified xsi:type="dcterms:W3CDTF">2014-09-01T13:47:25Z</dcterms:modified>
  <cp:category/>
</cp:coreProperties>
</file>