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74" r:id="rId2"/>
    <p:sldId id="275" r:id="rId3"/>
    <p:sldId id="326" r:id="rId4"/>
    <p:sldId id="32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318" r:id="rId19"/>
    <p:sldId id="289" r:id="rId20"/>
    <p:sldId id="290" r:id="rId21"/>
    <p:sldId id="291" r:id="rId22"/>
    <p:sldId id="292" r:id="rId23"/>
    <p:sldId id="293" r:id="rId24"/>
    <p:sldId id="319" r:id="rId25"/>
    <p:sldId id="294" r:id="rId26"/>
    <p:sldId id="295" r:id="rId27"/>
    <p:sldId id="296" r:id="rId28"/>
    <p:sldId id="297" r:id="rId29"/>
    <p:sldId id="298" r:id="rId30"/>
    <p:sldId id="299" r:id="rId31"/>
    <p:sldId id="320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21" r:id="rId40"/>
    <p:sldId id="307" r:id="rId41"/>
    <p:sldId id="308" r:id="rId42"/>
    <p:sldId id="309" r:id="rId43"/>
    <p:sldId id="322" r:id="rId44"/>
    <p:sldId id="310" r:id="rId45"/>
    <p:sldId id="323" r:id="rId46"/>
    <p:sldId id="311" r:id="rId47"/>
    <p:sldId id="312" r:id="rId48"/>
    <p:sldId id="313" r:id="rId49"/>
    <p:sldId id="316" r:id="rId50"/>
    <p:sldId id="314" r:id="rId51"/>
    <p:sldId id="317" r:id="rId52"/>
    <p:sldId id="324" r:id="rId53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216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16" charset="0"/>
              <a:buNone/>
              <a:defRPr sz="1200"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16" charset="0"/>
              <a:buNone/>
              <a:defRPr sz="1200"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16" charset="0"/>
              <a:buNone/>
              <a:defRPr sz="1200"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sk-SK"/>
              <a:t>http://vz.truni.sk/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9F54AD-6CCF-5C45-88EC-3A5A85387D8F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19570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299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00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01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02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03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04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05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06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07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08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09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10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11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12" name="AutoShape 1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13" name="Rectangle 16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038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5" name="Rectangle 17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noProof="0" smtClean="0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48038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48037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48038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en-GB"/>
              <a:t>http://vz.truni.sk/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7BB070E5-429E-7B4F-A598-CF9100AC1A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50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56323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56324" name="Zástupný symbol čísla snímky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A0C84826-F719-DB45-A831-7AB392371CA4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325" name="Zástupný symbol päty 4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en-GB">
                <a:solidFill>
                  <a:srgbClr val="000000"/>
                </a:solidFill>
                <a:latin typeface="Times New Roman" charset="0"/>
              </a:rPr>
              <a:t>http://vz.truni.sk/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E42B9DCE-6011-904A-B5B2-31B7B8757B0F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10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A5E6DCCE-F64D-0E44-BA5D-42584E976279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11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2FE41066-117E-0549-B4D7-0FC714730623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12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27A467A9-0333-D14E-98E9-3BC08728A14F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13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51B250C8-D9E7-7E44-92A5-74CD4E34518A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14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A5E734A4-0599-1C48-B2A1-1297057A5D7B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15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71685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14060896-FD86-354E-91F9-E0D729FE76DE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16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B1519C2F-F487-284E-A014-D10C2BE62D8E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17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304267E3-18A5-B741-90A9-B7C3C355B041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18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67B5E29F-4C4B-9F4B-B7A6-FCBBE0471521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19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2B8B81A4-5263-9646-9E1D-FEA840540EA0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2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7578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2627ACF3-9EDF-F447-9A2E-9175619FED3F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20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FA347071-91EF-D745-A1E1-E7B94D7C15F1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21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1F024AE1-ADC8-9E47-9185-E0E3794DF132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22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E9CA7C26-3737-9746-A441-4CB7CCCEEE2F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23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27BB3D46-D061-344C-9BB8-EC4D150352F5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24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2B326590-5A32-434F-8C49-55A8235B729E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25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6428E74C-67FE-E948-A7AA-3658E3E6D979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26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C09D0681-53F6-F246-AC02-5B2723DF3A77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27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BDD6BE15-90A5-7643-B9B5-4F0FB1331B17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28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3C02C049-C841-3845-B0DD-1EF2B266F48C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29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06695072-11C3-2042-9828-4D93F90789BC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3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1E64315F-256D-7D49-B6A9-CF4CC808A545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30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5F054282-F15B-A84F-9FF6-FF6024751990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31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55171576-8299-3642-8052-9F23579B7D98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32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89093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7F92886F-D392-924F-AE17-C6306BC94189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33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B38D00CD-4ECF-1D40-966D-1B136CA39AC6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34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DC06C3B6-DC0D-154E-BD77-D47FC13ADFD3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35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92165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3A3E914C-F0F7-8F44-9F06-9ADA163899B7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36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93189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F2DAD99C-B016-7C48-BDAD-24A429E93C5F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37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94213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A58954C2-1D54-3340-9559-95383E482015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38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95237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1016061B-F08F-E642-8105-B471DB2A0DEA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39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61076AEC-FD86-6244-96B1-6D1A00EA4346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4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9626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E969082D-D3B1-4D42-BF86-2C5EE5D2F738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40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97285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44E94CEE-620F-3148-9FCF-53D27F2353DA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41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693F824D-C714-9348-87D7-0067851092C6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42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99333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61FD63C4-D130-4C4E-A872-5991BD96F09C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43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100357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E2004E18-E97D-054A-A34D-9DA199C0B9A1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44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10138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D2440A03-2936-A147-9CEC-3DB54D26FB26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45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102405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E1211D39-244E-3041-ABF1-0412EC051F8C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46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103429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436F8EB0-E723-B244-86E2-44ED99F1574C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47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104453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B393E7D9-6545-B94A-A46E-211FD72922CF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48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105477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5D3B63D4-58A8-8948-A5AB-C09C3AE05F19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49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27E70D04-2DDD-D849-9B6E-4ADED74FCA1E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5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106501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821647E5-E9F2-C24B-A895-68ED608EAA32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50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107525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76D7148E-A0D9-7341-AE6F-4A2B57A46A44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51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108549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315911E3-233A-C44E-83B2-3F1CB9CC5A1A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52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EBE7B92A-0D41-FD4D-931F-3F6F0BCA6F6D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6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D7A008C0-9B65-094A-8720-DBD90441868D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7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52836914-7BCD-0847-9ACD-0BA741FE81BA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8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763588"/>
            <a:ext cx="4991100" cy="3746500"/>
          </a:xfrm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k-SK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http://vz.truni.sk/</a:t>
            </a:r>
            <a:endParaRPr lang="en-GB"/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1AC58523-686C-304E-96D9-ADF97403EB88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9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4563" cy="1620838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32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F2B21-C812-5D4E-8EB9-F139CC14CDF9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BA7F5-5ABC-3440-B546-5ABA09B290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82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296D4-E4CC-2449-B505-40A53B0399DD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7902E-78D2-2144-BDF8-C63F53BA80B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70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286625" y="301625"/>
            <a:ext cx="2260600" cy="6802438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0987" cy="6802438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662E5-6984-C142-91A1-0EB84A72B421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8C71D-F622-244B-B841-C6E27C96E9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05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43987" cy="1236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70063"/>
            <a:ext cx="4445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0638" y="1770063"/>
            <a:ext cx="4446587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429F-98EB-6449-8FA3-0E266DE2F5B9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22CA-EA73-0443-8400-43B99CB964F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8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3ABF2-F9C9-9D40-B6DF-E2D054124471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45862-C1FE-6D44-AFBA-10C181AEE1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77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4562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4562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CB759-D4B9-984E-9F3B-B60856BD5BFD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54E95-6573-0440-BE30-28FD32532E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03238" y="1770063"/>
            <a:ext cx="4445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00638" y="1770063"/>
            <a:ext cx="4446587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29175-F97B-7C47-9850-16575F6667AD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CB8C9-47C6-A44A-8F8B-B766B866DAB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71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93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118100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118100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F877D-A140-5C46-81D4-833FAC348CEC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C4B38-BB13-A84C-B0E1-7D3185B9B24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09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7B7F2-90B5-C444-A6DF-BF9DC0A7DBB9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AED84-5A5C-6A40-92EC-B2F54993A1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7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69BA7-9736-0C49-806C-EE2BC8E7B27D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398BC-EAB2-2746-8252-D4FBCB75466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4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4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40175" y="301625"/>
            <a:ext cx="56324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47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58105-D377-6F45-AC47-FB4E41412756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95D31-745E-424D-B88E-A0AF4909AF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0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52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52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52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B2C83-582A-6349-9F01-38DE075CB39C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FE9B6-BF06-7B46-A411-1BCD7D3362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2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BD0B4321-7EF5-AE42-B529-0234AC81A4C2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1C8D983E-90EB-484B-83D2-A3D61AD0F34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FFFF00"/>
          </a:solidFill>
          <a:latin typeface="Trebuchet MS" pitchFamily="32" charset="0"/>
          <a:ea typeface="ＭＳ Ｐゴシック" charset="0"/>
          <a:cs typeface="Arial Unicode M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FFFF00"/>
          </a:solidFill>
          <a:latin typeface="Trebuchet MS" pitchFamily="32" charset="0"/>
          <a:ea typeface="ＭＳ Ｐゴシック" charset="0"/>
          <a:cs typeface="Arial Unicode M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FFFF00"/>
          </a:solidFill>
          <a:latin typeface="Trebuchet MS" pitchFamily="32" charset="0"/>
          <a:ea typeface="ＭＳ Ｐゴシック" charset="0"/>
          <a:cs typeface="Arial Unicode M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FFFF00"/>
          </a:solidFill>
          <a:latin typeface="Trebuchet MS" pitchFamily="32" charset="0"/>
          <a:ea typeface="ＭＳ Ｐゴシック" charset="0"/>
          <a:cs typeface="Arial Unicode MS" charset="0"/>
        </a:defRPr>
      </a:lvl5pPr>
      <a:lvl6pPr marL="2514600" indent="-228600"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6pPr>
      <a:lvl7pPr marL="2971800" indent="-228600"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7pPr>
      <a:lvl8pPr marL="3429000" indent="-228600"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8pPr>
      <a:lvl9pPr marL="3886200" indent="-228600"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425"/>
        </a:spcAft>
        <a:buClr>
          <a:schemeClr val="bg1"/>
        </a:buClr>
        <a:buSzPct val="100000"/>
        <a:buFont typeface="Wingdings" charset="0"/>
        <a:buChar char="§"/>
        <a:defRPr sz="3200">
          <a:solidFill>
            <a:srgbClr val="FFFFFF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138"/>
        </a:spcAft>
        <a:buSzPct val="100000"/>
        <a:buFont typeface="Arial" charset="0"/>
        <a:buChar char="•"/>
        <a:defRPr sz="2800">
          <a:solidFill>
            <a:srgbClr val="FFFFFF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0"/>
        </a:spcBef>
        <a:spcAft>
          <a:spcPts val="850"/>
        </a:spcAft>
        <a:buSzPct val="100000"/>
        <a:buFont typeface="Courier New" charset="0"/>
        <a:buChar char="o"/>
        <a:defRPr sz="2400">
          <a:solidFill>
            <a:srgbClr val="FFFFFF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0"/>
        </a:spcBef>
        <a:spcAft>
          <a:spcPts val="575"/>
        </a:spcAft>
        <a:buSzPct val="100000"/>
        <a:buFont typeface="Times New Roman" charset="0"/>
        <a:buChar char="–"/>
        <a:defRPr sz="2000">
          <a:solidFill>
            <a:srgbClr val="FFFFFF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0"/>
        </a:spcBef>
        <a:spcAft>
          <a:spcPts val="288"/>
        </a:spcAft>
        <a:buSzPct val="100000"/>
        <a:buFont typeface="Times New Roman" charset="0"/>
        <a:buChar char="»"/>
        <a:defRPr sz="2000">
          <a:solidFill>
            <a:srgbClr val="FFFFFF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717550" y="109538"/>
            <a:ext cx="8564563" cy="4608512"/>
          </a:xfrm>
        </p:spPr>
        <p:txBody>
          <a:bodyPr/>
          <a:lstStyle/>
          <a:p>
            <a:pPr eaLnBrk="1"/>
            <a:r>
              <a:rPr lang="sk-SK" sz="4200">
                <a:latin typeface="Castellar" charset="0"/>
                <a:cs typeface="Arial Unicode MS" charset="0"/>
              </a:rPr>
              <a:t/>
            </a:r>
            <a:br>
              <a:rPr lang="sk-SK" sz="4200">
                <a:latin typeface="Castellar" charset="0"/>
                <a:cs typeface="Arial Unicode MS" charset="0"/>
              </a:rPr>
            </a:br>
            <a:r>
              <a:rPr lang="sk-SK" sz="4800">
                <a:latin typeface="Castellar" charset="0"/>
                <a:cs typeface="Arial Unicode MS" charset="0"/>
              </a:rPr>
              <a:t>Razvoj SHVATANJA o infektivnim bolestima</a:t>
            </a:r>
            <a:r>
              <a:rPr lang="en-US" sz="4800">
                <a:latin typeface="Castellar" charset="0"/>
                <a:cs typeface="Arial Unicode MS" charset="0"/>
              </a:rPr>
              <a:t> u istoriji</a:t>
            </a:r>
            <a:r>
              <a:rPr lang="sk-SK" sz="4800">
                <a:latin typeface="Castellar" charset="0"/>
                <a:cs typeface="Arial Unicode MS" charset="0"/>
              </a:rPr>
              <a:t/>
            </a:r>
            <a:br>
              <a:rPr lang="sk-SK" sz="4800">
                <a:latin typeface="Castellar" charset="0"/>
                <a:cs typeface="Arial Unicode MS" charset="0"/>
              </a:rPr>
            </a:br>
            <a:r>
              <a:rPr lang="sk-SK" sz="4800">
                <a:latin typeface="Castellar" charset="0"/>
                <a:cs typeface="Arial Unicode MS" charset="0"/>
              </a:rPr>
              <a:t/>
            </a:r>
            <a:br>
              <a:rPr lang="sk-SK" sz="4800">
                <a:latin typeface="Castellar" charset="0"/>
                <a:cs typeface="Arial Unicode MS" charset="0"/>
              </a:rPr>
            </a:br>
            <a:r>
              <a:rPr lang="sk-SK" sz="2800" b="0">
                <a:latin typeface="Cambria" charset="0"/>
                <a:cs typeface="Arial Unicode MS" charset="0"/>
              </a:rPr>
              <a:t>prof.MUDr. Martin Rusnák, CSc</a:t>
            </a:r>
            <a:br>
              <a:rPr lang="sk-SK" sz="2800" b="0">
                <a:latin typeface="Cambria" charset="0"/>
                <a:cs typeface="Arial Unicode MS" charset="0"/>
              </a:rPr>
            </a:br>
            <a:r>
              <a:rPr lang="sk-SK" sz="2800" b="0">
                <a:latin typeface="Cambria" charset="0"/>
                <a:cs typeface="Arial Unicode MS" charset="0"/>
              </a:rPr>
              <a:t>Katedra za javno zdravlje</a:t>
            </a:r>
            <a:br>
              <a:rPr lang="sk-SK" sz="2800" b="0">
                <a:latin typeface="Cambria" charset="0"/>
                <a:cs typeface="Arial Unicode MS" charset="0"/>
              </a:rPr>
            </a:br>
            <a:r>
              <a:rPr lang="sk-SK" sz="2800" b="0">
                <a:latin typeface="Cambria" charset="0"/>
                <a:cs typeface="Arial Unicode MS" charset="0"/>
              </a:rPr>
              <a:t> FZaSP, Trnavsk</a:t>
            </a:r>
            <a:r>
              <a:rPr lang="en-US" sz="2800" b="0">
                <a:latin typeface="Cambria" charset="0"/>
                <a:cs typeface="Arial Unicode MS" charset="0"/>
              </a:rPr>
              <a:t>i</a:t>
            </a:r>
            <a:r>
              <a:rPr lang="sk-SK" sz="2800" b="0">
                <a:latin typeface="Cambria" charset="0"/>
                <a:cs typeface="Arial Unicode MS" charset="0"/>
              </a:rPr>
              <a:t> univerzit</a:t>
            </a:r>
            <a:r>
              <a:rPr lang="en-US" sz="2800" b="0">
                <a:latin typeface="Cambria" charset="0"/>
                <a:cs typeface="Arial Unicode MS" charset="0"/>
              </a:rPr>
              <a:t>et</a:t>
            </a:r>
            <a:r>
              <a:rPr lang="en-US" sz="2800" b="0">
                <a:latin typeface="Cambria" charset="0"/>
                <a:cs typeface="Arial Unicode MS" charset="0"/>
              </a:rPr>
              <a:t>,</a:t>
            </a:r>
            <a:r>
              <a:rPr lang="sk-SK" sz="2800" b="0">
                <a:latin typeface="Cambria" charset="0"/>
                <a:cs typeface="Arial Unicode MS" charset="0"/>
              </a:rPr>
              <a:t>  Trnav</a:t>
            </a:r>
            <a:r>
              <a:rPr lang="en-US" sz="2800" b="0">
                <a:latin typeface="Cambria" charset="0"/>
                <a:cs typeface="Arial Unicode MS" charset="0"/>
              </a:rPr>
              <a:t>a</a:t>
            </a:r>
            <a:r>
              <a:rPr lang="en-US" sz="2800" b="0">
                <a:latin typeface="Cambria" charset="0"/>
                <a:cs typeface="Arial Unicode MS" charset="0"/>
              </a:rPr>
              <a:t>, R.S</a:t>
            </a:r>
            <a:r>
              <a:rPr lang="en-US" sz="2800" b="0">
                <a:latin typeface="Cambria" charset="0"/>
                <a:cs typeface="Arial Unicode MS" charset="0"/>
              </a:rPr>
              <a:t>lovačka</a:t>
            </a:r>
            <a:endParaRPr lang="sk-SK" sz="2800" b="0">
              <a:latin typeface="Cambria" charset="0"/>
              <a:cs typeface="Arial Unicode MS" charset="0"/>
            </a:endParaRPr>
          </a:p>
        </p:txBody>
      </p:sp>
      <p:pic>
        <p:nvPicPr>
          <p:cNvPr id="2051" name="Podnadpis 2"/>
          <p:cNvPicPr>
            <a:picLocks noGrp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113" y="4933950"/>
            <a:ext cx="2447925" cy="2374900"/>
          </a:xfrm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5076825"/>
            <a:ext cx="1944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4933950"/>
            <a:ext cx="19923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Uzročnik infekcije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k-SK">
                <a:latin typeface="Trebuchet MS" charset="0"/>
                <a:cs typeface="Arial Unicode MS" charset="0"/>
              </a:rPr>
              <a:t>Uzročnika je uspeo da pronađe u 19. veku švajcarsko-francuski lekar Aleksandar Jersin</a:t>
            </a:r>
            <a:r>
              <a:rPr lang="en-US">
                <a:latin typeface="Trebuchet MS" charset="0"/>
                <a:cs typeface="Arial Unicode MS" charset="0"/>
              </a:rPr>
              <a:t> </a:t>
            </a:r>
            <a:r>
              <a:rPr lang="en-US">
                <a:latin typeface="Trebuchet MS" charset="0"/>
                <a:cs typeface="Arial Unicode MS" charset="0"/>
              </a:rPr>
              <a:t>(</a:t>
            </a:r>
            <a:r>
              <a:rPr lang="en-US">
                <a:latin typeface="Trebuchet MS" charset="0"/>
                <a:cs typeface="Arial Unicode MS" charset="0"/>
              </a:rPr>
              <a:t>Alexander </a:t>
            </a:r>
            <a:r>
              <a:rPr lang="en-US" i="1">
                <a:latin typeface="Trebuchet MS" charset="0"/>
                <a:cs typeface="Arial Unicode MS" charset="0"/>
              </a:rPr>
              <a:t>Yersin)</a:t>
            </a:r>
            <a:endParaRPr lang="sk-SK">
              <a:latin typeface="Trebuchet MS" charset="0"/>
              <a:cs typeface="Arial Unicode MS" charset="0"/>
            </a:endParaRPr>
          </a:p>
          <a:p>
            <a:r>
              <a:rPr lang="sk-SK">
                <a:latin typeface="Trebuchet MS" charset="0"/>
                <a:cs typeface="Arial Unicode MS" charset="0"/>
              </a:rPr>
              <a:t>Proučavao je kugu u Hong Kongu</a:t>
            </a:r>
          </a:p>
          <a:p>
            <a:pPr algn="just"/>
            <a:r>
              <a:rPr lang="sk-SK">
                <a:latin typeface="Trebuchet MS" charset="0"/>
                <a:cs typeface="Arial Unicode MS" charset="0"/>
              </a:rPr>
              <a:t>Utvrdio je da se u </a:t>
            </a:r>
            <a:r>
              <a:rPr lang="sk-SK">
                <a:solidFill>
                  <a:schemeClr val="bg1"/>
                </a:solidFill>
                <a:latin typeface="Trebuchet MS" charset="0"/>
                <a:cs typeface="Arial Unicode MS" charset="0"/>
              </a:rPr>
              <a:t>otečenim, zagnojenim čvorovima pacijenata obolelih od kuge u velikom broju nalaze bakterije</a:t>
            </a:r>
          </a:p>
          <a:p>
            <a:pPr algn="just"/>
            <a:r>
              <a:rPr lang="sk-SK">
                <a:latin typeface="Trebuchet MS" charset="0"/>
                <a:cs typeface="Arial Unicode MS" charset="0"/>
              </a:rPr>
              <a:t>Kada su bakterijama inokulisali miševe, bolest se širila i na njih</a:t>
            </a:r>
          </a:p>
        </p:txBody>
      </p:sp>
      <p:sp>
        <p:nvSpPr>
          <p:cNvPr id="1126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3C0A9243-1B03-8D47-85DB-3446F9E8C759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112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774CCD5-DCF1-7A41-A24E-79D5EBD4697E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k-SK">
                <a:latin typeface="Trebuchet MS" charset="0"/>
                <a:cs typeface="Arial Unicode MS" charset="0"/>
              </a:rPr>
              <a:t>Aleksandar Jersin je imao dobro mikrobiološko obrazovanje iz vremena kada je radio u grupi nadarenih bakteriologa, vođenih Pasterom</a:t>
            </a:r>
          </a:p>
          <a:p>
            <a:pPr algn="just"/>
            <a:r>
              <a:rPr lang="sk-SK">
                <a:latin typeface="Trebuchet MS" charset="0"/>
                <a:cs typeface="Arial Unicode MS" charset="0"/>
              </a:rPr>
              <a:t>Vođen svojim avanturističkim duhom zaposlio se kao brodski lekar i isplovio na Daleki istok</a:t>
            </a:r>
          </a:p>
          <a:p>
            <a:pPr algn="just"/>
            <a:r>
              <a:rPr lang="sk-SK">
                <a:latin typeface="Trebuchet MS" charset="0"/>
                <a:cs typeface="Arial Unicode MS" charset="0"/>
              </a:rPr>
              <a:t>Zanimala ga je azijska kultura, upoznao se sa njom naročito u Vijetnamu, gde je proveo ostatak svog života</a:t>
            </a:r>
          </a:p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1229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AABA14C-FBDD-B246-8FDE-2F933F540A96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122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04D4EDC-050B-CC48-9569-7B258C172125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k-SK">
                <a:latin typeface="Trebuchet MS" charset="0"/>
                <a:cs typeface="Arial Unicode MS" charset="0"/>
              </a:rPr>
              <a:t>Pronalazak bakterijskog uzročnika kuge u isto vreme pošlo je za rukom i japanskom naučniku Shibasaburi Kitasati</a:t>
            </a:r>
            <a:r>
              <a:rPr lang="en-US">
                <a:latin typeface="Trebuchet MS" charset="0"/>
                <a:cs typeface="Arial Unicode MS" charset="0"/>
              </a:rPr>
              <a:t>ju</a:t>
            </a:r>
            <a:r>
              <a:rPr lang="sk-SK">
                <a:latin typeface="Trebuchet MS" charset="0"/>
                <a:cs typeface="Arial Unicode MS" charset="0"/>
              </a:rPr>
              <a:t>, koji je studirao u Nemačkoj</a:t>
            </a:r>
          </a:p>
          <a:p>
            <a:pPr algn="just"/>
            <a:r>
              <a:rPr lang="en-US">
                <a:latin typeface="Trebuchet MS" charset="0"/>
                <a:cs typeface="Arial Unicode MS" charset="0"/>
              </a:rPr>
              <a:t>N</a:t>
            </a:r>
            <a:r>
              <a:rPr lang="sk-SK">
                <a:latin typeface="Trebuchet MS" charset="0"/>
                <a:cs typeface="Arial Unicode MS" charset="0"/>
              </a:rPr>
              <a:t>eke njegove tvrdnje su bile nejasne ili protivrečne i tako je bakteriji dato ime </a:t>
            </a:r>
            <a:r>
              <a:rPr lang="sk-SK" i="1">
                <a:latin typeface="Trebuchet MS" charset="0"/>
                <a:cs typeface="Arial Unicode MS" charset="0"/>
              </a:rPr>
              <a:t>Yersinia pestis</a:t>
            </a:r>
            <a:r>
              <a:rPr lang="sk-SK">
                <a:latin typeface="Trebuchet MS" charset="0"/>
                <a:cs typeface="Arial Unicode MS" charset="0"/>
              </a:rPr>
              <a:t> u čast Aleksandra Jersina</a:t>
            </a:r>
          </a:p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1331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CEDC6E3-14FE-494A-860A-D79E830A7F8A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133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627D125-FFF8-CA4B-84B9-10D9605751FC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25438"/>
            <a:ext cx="9042400" cy="1236662"/>
          </a:xfrm>
        </p:spPr>
        <p:txBody>
          <a:bodyPr/>
          <a:lstStyle/>
          <a:p>
            <a:r>
              <a:rPr lang="en-US">
                <a:latin typeface="Trebuchet MS" charset="0"/>
                <a:cs typeface="Arial Unicode MS" charset="0"/>
              </a:rPr>
              <a:t>Na</a:t>
            </a:r>
            <a:r>
              <a:rPr lang="en-US">
                <a:latin typeface="Trebuchet MS" charset="0"/>
                <a:cs typeface="Arial Unicode MS" charset="0"/>
              </a:rPr>
              <a:t>čin prenošenja</a:t>
            </a:r>
            <a:r>
              <a:rPr lang="sk-SK">
                <a:latin typeface="Trebuchet MS" charset="0"/>
                <a:cs typeface="Arial Unicode MS" charset="0"/>
              </a:rPr>
              <a:t>...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693863"/>
            <a:ext cx="9043988" cy="5334000"/>
          </a:xfrm>
        </p:spPr>
        <p:txBody>
          <a:bodyPr/>
          <a:lstStyle/>
          <a:p>
            <a:pPr algn="just"/>
            <a:r>
              <a:rPr lang="sk-SK">
                <a:latin typeface="Trebuchet MS" charset="0"/>
                <a:cs typeface="Arial Unicode MS" charset="0"/>
              </a:rPr>
              <a:t>Kada je uzrok bio poznat, bilo je moguće odrediti način prenošenja</a:t>
            </a:r>
          </a:p>
          <a:p>
            <a:pPr algn="just"/>
            <a:r>
              <a:rPr lang="sk-SK">
                <a:latin typeface="Trebuchet MS" charset="0"/>
                <a:cs typeface="Arial Unicode MS" charset="0"/>
              </a:rPr>
              <a:t>Utvrđeno je da infekcija prelazi prvo na pacove, koji prenose bolest na buve</a:t>
            </a:r>
          </a:p>
          <a:p>
            <a:pPr algn="just"/>
            <a:r>
              <a:rPr lang="sk-SK">
                <a:latin typeface="Trebuchet MS" charset="0"/>
                <a:cs typeface="Arial Unicode MS" charset="0"/>
              </a:rPr>
              <a:t>Pacovska buva (</a:t>
            </a:r>
            <a:r>
              <a:rPr lang="sk-SK" i="1">
                <a:latin typeface="Trebuchet MS" charset="0"/>
                <a:cs typeface="Arial Unicode MS" charset="0"/>
              </a:rPr>
              <a:t>Xenopsylla cheopis</a:t>
            </a:r>
            <a:r>
              <a:rPr lang="sk-SK">
                <a:latin typeface="Trebuchet MS" charset="0"/>
                <a:cs typeface="Arial Unicode MS" charset="0"/>
              </a:rPr>
              <a:t>) sisa krv, koja sadrži bakterije, iz pacova i zatim prenosi bolest na čoveka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5467350"/>
            <a:ext cx="15843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5476875"/>
            <a:ext cx="16827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310376C-47D8-2D48-85E6-90EBCD4C186F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http://rusnak.truni.sk/</a:t>
            </a:r>
          </a:p>
        </p:txBody>
      </p:sp>
      <p:sp>
        <p:nvSpPr>
          <p:cNvPr id="143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0885E90D-E660-7A45-A26E-D457C7469725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sk-SK">
                <a:latin typeface="Trebuchet MS" charset="0"/>
                <a:cs typeface="Arial Unicode MS" charset="0"/>
              </a:rPr>
              <a:t>Zaraziti se mogu ne samo glodari, nego i psi i mačke</a:t>
            </a:r>
          </a:p>
          <a:p>
            <a:pPr>
              <a:lnSpc>
                <a:spcPct val="90000"/>
              </a:lnSpc>
            </a:pPr>
            <a:r>
              <a:rPr lang="en-US">
                <a:latin typeface="Trebuchet MS" charset="0"/>
                <a:cs typeface="Arial Unicode MS" charset="0"/>
              </a:rPr>
              <a:t>G</a:t>
            </a:r>
            <a:r>
              <a:rPr lang="sk-SK">
                <a:latin typeface="Trebuchet MS" charset="0"/>
                <a:cs typeface="Arial Unicode MS" charset="0"/>
              </a:rPr>
              <a:t>lavni prenosilac je ipak buva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Trebuchet MS" charset="0"/>
                <a:cs typeface="Arial Unicode MS" charset="0"/>
              </a:rPr>
              <a:t>Mnogi naučnici su primetili, da </a:t>
            </a:r>
            <a:r>
              <a:rPr lang="en-US">
                <a:latin typeface="Trebuchet MS" charset="0"/>
                <a:cs typeface="Arial Unicode MS" charset="0"/>
              </a:rPr>
              <a:t>pomor </a:t>
            </a:r>
            <a:r>
              <a:rPr lang="sk-SK">
                <a:latin typeface="Trebuchet MS" charset="0"/>
                <a:cs typeface="Arial Unicode MS" charset="0"/>
              </a:rPr>
              <a:t>pacov</a:t>
            </a:r>
            <a:r>
              <a:rPr lang="en-US">
                <a:latin typeface="Trebuchet MS" charset="0"/>
                <a:cs typeface="Arial Unicode MS" charset="0"/>
              </a:rPr>
              <a:t>a</a:t>
            </a:r>
            <a:r>
              <a:rPr lang="sk-SK">
                <a:latin typeface="Trebuchet MS" charset="0"/>
                <a:cs typeface="Arial Unicode MS" charset="0"/>
              </a:rPr>
              <a:t> počinj</a:t>
            </a:r>
            <a:r>
              <a:rPr lang="en-US">
                <a:latin typeface="Trebuchet MS" charset="0"/>
                <a:cs typeface="Arial Unicode MS" charset="0"/>
              </a:rPr>
              <a:t>e</a:t>
            </a:r>
            <a:r>
              <a:rPr lang="sk-SK">
                <a:latin typeface="Trebuchet MS" charset="0"/>
                <a:cs typeface="Arial Unicode MS" charset="0"/>
              </a:rPr>
              <a:t> neposredno pred izbijanje epidemije kuge </a:t>
            </a:r>
            <a:endParaRPr lang="en-US">
              <a:latin typeface="Trebuchet MS" charset="0"/>
              <a:cs typeface="Arial Unicode MS" charset="0"/>
            </a:endParaRPr>
          </a:p>
          <a:p>
            <a:pPr algn="just">
              <a:lnSpc>
                <a:spcPct val="90000"/>
              </a:lnSpc>
            </a:pPr>
            <a:r>
              <a:rPr lang="sk-SK">
                <a:latin typeface="Trebuchet MS" charset="0"/>
                <a:cs typeface="Arial Unicode MS" charset="0"/>
              </a:rPr>
              <a:t>Stanovnici sela u kineskoj provinciji Junan su bili upoznati sa tim, napuštali su svoje domove odmah ako bi opazili neuobičajeno mnogo tela mrtvih pacova u okolini</a:t>
            </a:r>
          </a:p>
        </p:txBody>
      </p:sp>
      <p:sp>
        <p:nvSpPr>
          <p:cNvPr id="1536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D704853-5739-8643-9D90-B9CAF46F3472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40B4D50-3D94-DC4D-B946-DE7429CF7D35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sk-SK">
                <a:latin typeface="Trebuchet MS" charset="0"/>
                <a:cs typeface="Arial Unicode MS" charset="0"/>
              </a:rPr>
              <a:t>Kuga se može eliminisati uklanjanjem okolnosti koje omogućuju širenje pacova u blizini ljudskih kuća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Trebuchet MS" charset="0"/>
                <a:cs typeface="Arial Unicode MS" charset="0"/>
              </a:rPr>
              <a:t>Izbijanje kuge dokazuje nedostatak higijenskih uslova u mestu epidemije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Trebuchet MS" charset="0"/>
                <a:cs typeface="Arial Unicode MS" charset="0"/>
              </a:rPr>
              <a:t>Čini se da pronalaženje uzroka i načina prenošenja omogućuje jednostavnu prevenciju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Trebuchet MS" charset="0"/>
                <a:cs typeface="Arial Unicode MS" charset="0"/>
              </a:rPr>
              <a:t>Pretpostavljalo se da je kuga uzrokovana otrovnim mirisom ili mijazmatičnim isparenjima</a:t>
            </a:r>
          </a:p>
          <a:p>
            <a:pPr>
              <a:lnSpc>
                <a:spcPct val="90000"/>
              </a:lnSpc>
            </a:pPr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02B9791B-8750-314C-BFE4-3E5D6F04FD7E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163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4A303BA0-7D42-674A-8D74-831C7806F760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k-SK" sz="2800">
                <a:latin typeface="Trebuchet MS" charset="0"/>
                <a:cs typeface="Arial Unicode MS" charset="0"/>
              </a:rPr>
              <a:t>Kuga se pojavljuje naročito u leto, pošto su neprijatni  mirisi bili intenzivniji i češći u letnjem periodu</a:t>
            </a:r>
          </a:p>
          <a:p>
            <a:pPr algn="just"/>
            <a:r>
              <a:rPr lang="sk-SK" sz="2800">
                <a:latin typeface="Trebuchet MS" charset="0"/>
                <a:cs typeface="Arial Unicode MS" charset="0"/>
              </a:rPr>
              <a:t>Pre pronalaska moderne kanalizacije, prljavština i otpad su tekli slobodno u kanale</a:t>
            </a:r>
          </a:p>
          <a:p>
            <a:pPr algn="just"/>
            <a:r>
              <a:rPr lang="sk-SK" sz="2800">
                <a:latin typeface="Trebuchet MS" charset="0"/>
                <a:cs typeface="Arial Unicode MS" charset="0"/>
              </a:rPr>
              <a:t>Takođe pre uvođenja redovnog sistema skupljanja i uklanjanja odpada, trunule su velike količine otpada na slobodnim prostranstvima</a:t>
            </a:r>
          </a:p>
          <a:p>
            <a:pPr algn="just"/>
            <a:r>
              <a:rPr lang="sk-SK" sz="2800">
                <a:latin typeface="Trebuchet MS" charset="0"/>
                <a:cs typeface="Arial Unicode MS" charset="0"/>
              </a:rPr>
              <a:t>Danas znamo, da takvi uslovi pomažu razmnožavanje pacova i tako povećavaju mogućnost prenošenja bolesti na ljude</a:t>
            </a:r>
          </a:p>
        </p:txBody>
      </p:sp>
      <p:sp>
        <p:nvSpPr>
          <p:cNvPr id="1741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1CA5951-023B-9A46-AA1A-861A2E64349A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http://rusnak.truni.sk/</a:t>
            </a:r>
          </a:p>
        </p:txBody>
      </p:sp>
      <p:sp>
        <p:nvSpPr>
          <p:cNvPr id="174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27B8E2C-F6AE-6C4F-A16A-B2575E35B454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>
                <a:latin typeface="Arial" charset="0"/>
                <a:cs typeface="Arial Unicode MS" charset="0"/>
              </a:rPr>
              <a:t>Pesma o mitskom poreklu sifilisa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k-SK" sz="2800">
                <a:latin typeface="Arial" charset="0"/>
                <a:cs typeface="Arial Unicode MS" charset="0"/>
              </a:rPr>
              <a:t>Italijanski doktor, humanista i pesnik –</a:t>
            </a:r>
            <a:r>
              <a:rPr lang="en-US" sz="2800">
                <a:latin typeface="Arial" charset="0"/>
                <a:cs typeface="Arial Unicode MS" charset="0"/>
              </a:rPr>
              <a:t> </a:t>
            </a:r>
            <a:r>
              <a:rPr lang="en-US" sz="2800">
                <a:latin typeface="Arial" charset="0"/>
                <a:cs typeface="Arial Unicode MS" charset="0"/>
              </a:rPr>
              <a:t>Đ</a:t>
            </a:r>
            <a:r>
              <a:rPr lang="en-US" sz="2800">
                <a:latin typeface="Arial" charset="0"/>
                <a:cs typeface="Arial Unicode MS" charset="0"/>
              </a:rPr>
              <a:t>irolamo Frakastoro</a:t>
            </a:r>
            <a:r>
              <a:rPr lang="sk-SK" sz="2800">
                <a:latin typeface="Arial" charset="0"/>
                <a:cs typeface="Arial Unicode MS" charset="0"/>
              </a:rPr>
              <a:t> (Girolamo Fracastoro)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Napisao je naučnu pesmu ,,sifilis ili francuska bolest“ (</a:t>
            </a:r>
            <a:r>
              <a:rPr lang="sk-SK" sz="2800" i="1">
                <a:latin typeface="Arial" charset="0"/>
                <a:cs typeface="Arial Unicode MS" charset="0"/>
              </a:rPr>
              <a:t>Syphilidis sive morbi gallici libri tres</a:t>
            </a:r>
            <a:r>
              <a:rPr lang="sk-SK" sz="2800">
                <a:latin typeface="Arial" charset="0"/>
                <a:cs typeface="Arial Unicode MS" charset="0"/>
              </a:rPr>
              <a:t>), gde ulazi u upotrebu naziv sifilis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Frakastoro konstatuje, da se bolest pojavila u više država, objašnjava njeno poreklo astrološki – uticajem zvezda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Zatim zamen</a:t>
            </a:r>
            <a:r>
              <a:rPr lang="en-US" sz="2800">
                <a:latin typeface="Arial" charset="0"/>
                <a:cs typeface="Arial Unicode MS" charset="0"/>
              </a:rPr>
              <a:t>juje</a:t>
            </a:r>
            <a:r>
              <a:rPr lang="sk-SK" sz="2800">
                <a:latin typeface="Arial" charset="0"/>
                <a:cs typeface="Arial Unicode MS" charset="0"/>
              </a:rPr>
              <a:t> ,,otkrić</a:t>
            </a:r>
            <a:r>
              <a:rPr lang="en-US" sz="2800">
                <a:latin typeface="Arial" charset="0"/>
                <a:cs typeface="Arial Unicode MS" charset="0"/>
              </a:rPr>
              <a:t>e</a:t>
            </a:r>
            <a:r>
              <a:rPr lang="sk-SK" sz="2800">
                <a:latin typeface="Arial" charset="0"/>
                <a:cs typeface="Arial Unicode MS" charset="0"/>
              </a:rPr>
              <a:t>“ Amerike </a:t>
            </a:r>
            <a:r>
              <a:rPr lang="en-US" sz="2800">
                <a:latin typeface="Arial" charset="0"/>
                <a:cs typeface="Arial Unicode MS" charset="0"/>
              </a:rPr>
              <a:t>od strane </a:t>
            </a:r>
            <a:r>
              <a:rPr lang="sk-SK" sz="2800">
                <a:latin typeface="Arial" charset="0"/>
                <a:cs typeface="Arial Unicode MS" charset="0"/>
              </a:rPr>
              <a:t>evropskih moreplovaca s grčkim mitom o uvredi boga sunca Apolona </a:t>
            </a:r>
          </a:p>
        </p:txBody>
      </p:sp>
      <p:sp>
        <p:nvSpPr>
          <p:cNvPr id="1843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09FCA6C7-FD3A-2044-A681-F834FE216268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184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B274871-DD52-624D-9705-446C703B09B4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 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088" y="396875"/>
            <a:ext cx="5700712" cy="6840538"/>
          </a:xfrm>
        </p:spPr>
      </p:pic>
      <p:sp>
        <p:nvSpPr>
          <p:cNvPr id="1946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118225" y="3997325"/>
            <a:ext cx="3729038" cy="544513"/>
          </a:xfrm>
        </p:spPr>
        <p:txBody>
          <a:bodyPr/>
          <a:lstStyle/>
          <a:p>
            <a:r>
              <a:rPr lang="sk-SK" sz="2800">
                <a:latin typeface="Arial" charset="0"/>
                <a:cs typeface="Arial Unicode MS" charset="0"/>
              </a:rPr>
              <a:t>Girolamo Fracastoro</a:t>
            </a: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D01428B-7B03-8645-A146-4A2AFEF695FF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194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C9C6D36-AD7F-4446-A842-B8CA177664E3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Prema njegovom objašnjenju,  pastir Syphilus je bio ljut  zbog dugotrajnih nepodnošljivih vrućina, prestao je prinositi žrtve bogu Sunca, umesto toga je počeo ukazivati božje počasti kralju </a:t>
            </a:r>
            <a:r>
              <a:rPr lang="sk-SK">
                <a:solidFill>
                  <a:schemeClr val="bg1"/>
                </a:solidFill>
                <a:latin typeface="Arial" charset="0"/>
                <a:cs typeface="Arial Unicode MS" charset="0"/>
              </a:rPr>
              <a:t>Alcithousu.</a:t>
            </a:r>
            <a:r>
              <a:rPr lang="sk-SK">
                <a:solidFill>
                  <a:srgbClr val="FF0000"/>
                </a:solidFill>
                <a:latin typeface="Arial" charset="0"/>
                <a:cs typeface="Arial Unicode MS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Ljudi su njegov primer sledili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Da bi ih bog Sunca kaznio, poslao je </a:t>
            </a:r>
            <a:r>
              <a:rPr lang="en-US">
                <a:latin typeface="Arial" charset="0"/>
                <a:cs typeface="Arial Unicode MS" charset="0"/>
              </a:rPr>
              <a:t>zarazu</a:t>
            </a:r>
            <a:r>
              <a:rPr lang="sk-SK">
                <a:latin typeface="Arial" charset="0"/>
                <a:cs typeface="Arial Unicode MS" charset="0"/>
              </a:rPr>
              <a:t> pastiru, kralju i njegovim ljudima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Pogođeni ljudi, kajući se trčali </a:t>
            </a:r>
            <a:r>
              <a:rPr lang="en-US">
                <a:latin typeface="Arial" charset="0"/>
                <a:cs typeface="Arial Unicode MS" charset="0"/>
              </a:rPr>
              <a:t>su</a:t>
            </a:r>
            <a:r>
              <a:rPr lang="sk-SK">
                <a:latin typeface="Arial" charset="0"/>
                <a:cs typeface="Arial Unicode MS" charset="0"/>
              </a:rPr>
              <a:t> po pomoć  nimfi Americi </a:t>
            </a:r>
          </a:p>
        </p:txBody>
      </p:sp>
      <p:sp>
        <p:nvSpPr>
          <p:cNvPr id="2048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B1B9FBF-F2A6-A44D-A6E1-F58C27DF320A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204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018835B8-6BB2-B846-B6A5-AEE3A4B206CC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Trebuchet MS" charset="0"/>
                <a:cs typeface="Arial Unicode MS" charset="0"/>
              </a:rPr>
              <a:t>Lju</a:t>
            </a:r>
            <a:r>
              <a:rPr lang="sk-SK" sz="2800">
                <a:latin typeface="Trebuchet MS" charset="0"/>
                <a:cs typeface="Arial Unicode MS" charset="0"/>
              </a:rPr>
              <a:t>dsk</a:t>
            </a:r>
            <a:r>
              <a:rPr lang="en-US" sz="2800">
                <a:latin typeface="Trebuchet MS" charset="0"/>
                <a:cs typeface="Arial Unicode MS" charset="0"/>
              </a:rPr>
              <a:t>u</a:t>
            </a:r>
            <a:r>
              <a:rPr lang="sk-SK" sz="2800">
                <a:latin typeface="Trebuchet MS" charset="0"/>
                <a:cs typeface="Arial Unicode MS" charset="0"/>
              </a:rPr>
              <a:t> civiliz</a:t>
            </a:r>
            <a:r>
              <a:rPr lang="en-US" sz="2800">
                <a:latin typeface="Trebuchet MS" charset="0"/>
                <a:cs typeface="Arial Unicode MS" charset="0"/>
              </a:rPr>
              <a:t>a</a:t>
            </a:r>
            <a:r>
              <a:rPr lang="sk-SK" sz="2800">
                <a:latin typeface="Trebuchet MS" charset="0"/>
                <a:cs typeface="Arial Unicode MS" charset="0"/>
              </a:rPr>
              <a:t>ci</a:t>
            </a:r>
            <a:r>
              <a:rPr lang="en-US" sz="2800">
                <a:latin typeface="Trebuchet MS" charset="0"/>
                <a:cs typeface="Arial Unicode MS" charset="0"/>
              </a:rPr>
              <a:t>j</a:t>
            </a:r>
            <a:r>
              <a:rPr lang="sk-SK" sz="2800">
                <a:latin typeface="Trebuchet MS" charset="0"/>
                <a:cs typeface="Arial Unicode MS" charset="0"/>
              </a:rPr>
              <a:t>u od</a:t>
            </a:r>
            <a:r>
              <a:rPr lang="en-US" sz="2800">
                <a:latin typeface="Trebuchet MS" charset="0"/>
                <a:cs typeface="Arial Unicode MS" charset="0"/>
              </a:rPr>
              <a:t>a</a:t>
            </a:r>
            <a:r>
              <a:rPr lang="sk-SK" sz="2800">
                <a:latin typeface="Trebuchet MS" charset="0"/>
                <a:cs typeface="Arial Unicode MS" charset="0"/>
              </a:rPr>
              <a:t>vn</a:t>
            </a:r>
            <a:r>
              <a:rPr lang="en-US" sz="2800">
                <a:latin typeface="Trebuchet MS" charset="0"/>
                <a:cs typeface="Arial Unicode MS" charset="0"/>
              </a:rPr>
              <a:t>o</a:t>
            </a:r>
            <a:r>
              <a:rPr lang="sk-SK" sz="2800">
                <a:latin typeface="Trebuchet MS" charset="0"/>
                <a:cs typeface="Arial Unicode MS" charset="0"/>
              </a:rPr>
              <a:t> </a:t>
            </a:r>
            <a:r>
              <a:rPr lang="en-US" sz="2800">
                <a:latin typeface="Trebuchet MS" charset="0"/>
                <a:cs typeface="Arial Unicode MS" charset="0"/>
              </a:rPr>
              <a:t>mu</a:t>
            </a:r>
            <a:r>
              <a:rPr lang="en-US" sz="2800">
                <a:latin typeface="Trebuchet MS" charset="0"/>
                <a:cs typeface="Arial Unicode MS" charset="0"/>
              </a:rPr>
              <a:t>če ozbiljne redovne pojave epidemija zaraznih bolesti</a:t>
            </a:r>
            <a:r>
              <a:rPr lang="sk-SK" sz="2800">
                <a:latin typeface="Trebuchet MS" charset="0"/>
                <a:cs typeface="Arial Unicode MS" charset="0"/>
              </a:rPr>
              <a:t>...</a:t>
            </a:r>
            <a:endParaRPr lang="sk-SK" sz="4000">
              <a:latin typeface="Trebuchet MS" charset="0"/>
              <a:cs typeface="Arial Unicode MS" charset="0"/>
            </a:endParaRPr>
          </a:p>
        </p:txBody>
      </p:sp>
      <p:pic>
        <p:nvPicPr>
          <p:cNvPr id="3075" name="Picture 10" descr="bruegeltriumph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450" y="1549400"/>
            <a:ext cx="8135938" cy="5799138"/>
          </a:xfrm>
        </p:spPr>
      </p:pic>
      <p:sp>
        <p:nvSpPr>
          <p:cNvPr id="307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88F1A23-FED4-E647-BA32-96E9A5A7E9C5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30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98CC5CA-1D97-064D-BD6D-5B223E82DDD6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k-SK">
                <a:latin typeface="Arial" charset="0"/>
                <a:cs typeface="Arial Unicode MS" charset="0"/>
              </a:rPr>
              <a:t>Ona im je preporučila kao lekovito sredstvo drvo ,,gvajak“</a:t>
            </a:r>
          </a:p>
          <a:p>
            <a:pPr algn="just"/>
            <a:r>
              <a:rPr lang="sk-SK">
                <a:latin typeface="Arial" charset="0"/>
                <a:cs typeface="Arial Unicode MS" charset="0"/>
              </a:rPr>
              <a:t>Kada su pronalazači Novog sveta saznali da se bolest širi i po starom kontinentu, poslali su gvajakovo drvo u Europu</a:t>
            </a:r>
          </a:p>
          <a:p>
            <a:pPr algn="just"/>
            <a:r>
              <a:rPr lang="sk-SK">
                <a:latin typeface="Arial" charset="0"/>
                <a:cs typeface="Arial Unicode MS" charset="0"/>
              </a:rPr>
              <a:t>Dok Fra</a:t>
            </a:r>
            <a:r>
              <a:rPr lang="en-US">
                <a:latin typeface="Arial" charset="0"/>
                <a:cs typeface="Arial Unicode MS" charset="0"/>
              </a:rPr>
              <a:t>k</a:t>
            </a:r>
            <a:r>
              <a:rPr lang="sk-SK">
                <a:latin typeface="Arial" charset="0"/>
                <a:cs typeface="Arial Unicode MS" charset="0"/>
              </a:rPr>
              <a:t>astoro terapiju živom odbacuje, hvali terapijski učinak gvajakovog drveta, koje se koristilo sve do početka 20. veka</a:t>
            </a: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4DDDE329-8EC4-C843-9A9E-A0A7BE873E15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215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F5D01BF7-6EC0-0A47-A8EF-5B38BA10B0EC}" type="slidenum">
              <a:rPr lang="en-GB"/>
              <a:pPr/>
              <a:t>20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>
                <a:latin typeface="Arial" charset="0"/>
                <a:cs typeface="Arial Unicode MS" charset="0"/>
              </a:rPr>
              <a:t>Sifilis – kraljevska seksualno prenosiva bolest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Poreklo izvora infekcije </a:t>
            </a:r>
            <a:r>
              <a:rPr lang="sk-SK" sz="2800">
                <a:solidFill>
                  <a:schemeClr val="bg1"/>
                </a:solidFill>
                <a:latin typeface="Arial" charset="0"/>
                <a:cs typeface="Arial Unicode MS" charset="0"/>
              </a:rPr>
              <a:t>nije za sada objašnjeno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Njegovo epidemijsko razbuktavanje oko 1500. godine i njegovo masovno širenje u narednim vekovima se objašnjava: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dovlačenjem ove bolesti u Europu iz Novog sveta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  <a:latin typeface="Arial" charset="0"/>
                <a:cs typeface="Arial Unicode MS" charset="0"/>
              </a:rPr>
              <a:t>l</a:t>
            </a:r>
            <a:r>
              <a:rPr lang="sk-SK" sz="2800">
                <a:solidFill>
                  <a:schemeClr val="bg1"/>
                </a:solidFill>
                <a:latin typeface="Arial" charset="0"/>
                <a:cs typeface="Arial Unicode MS" charset="0"/>
              </a:rPr>
              <a:t>ošim socijalnim, ekonomskim, higijenskim prilikama 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Istoričari epidemiologije savremenog doba priklanjaju se ,,američkoj“ teoriji - ,,uvoz - a“ u Europu zahvaljujući mornarima moreplovca Kolumba  </a:t>
            </a:r>
          </a:p>
        </p:txBody>
      </p:sp>
      <p:sp>
        <p:nvSpPr>
          <p:cNvPr id="2253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8C7C9D2D-7B87-B845-8235-EEDEFAA8D630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225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B833483-785B-8649-BCDD-7C32C5982EDB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088" y="828675"/>
            <a:ext cx="9043987" cy="5334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Ova teorija i konačno odgovara Frakastorovim tvrdnjama o posledicama </a:t>
            </a:r>
            <a:r>
              <a:rPr lang="sk-SK" sz="2800">
                <a:solidFill>
                  <a:schemeClr val="bg1"/>
                </a:solidFill>
                <a:latin typeface="Arial" charset="0"/>
                <a:cs typeface="Arial Unicode MS" charset="0"/>
              </a:rPr>
              <a:t>jednog strašnog rata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Sifilis su u Italiju doneli španski plaćeni vojnici u službi francuskog kralja Karla VIII pri svojm borbama protiv</a:t>
            </a:r>
            <a:r>
              <a:rPr lang="sk-SK" sz="2800">
                <a:solidFill>
                  <a:srgbClr val="FF0000"/>
                </a:solidFill>
                <a:latin typeface="Arial" charset="0"/>
                <a:cs typeface="Arial Unicode MS" charset="0"/>
              </a:rPr>
              <a:t> </a:t>
            </a:r>
            <a:r>
              <a:rPr lang="sk-SK" sz="2800">
                <a:latin typeface="Arial" charset="0"/>
                <a:cs typeface="Arial Unicode MS" charset="0"/>
              </a:rPr>
              <a:t>Napulja 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Po povratku je vojska bila raspuštena i bolest se brzo proširila – od Engleske pa sve do Rusije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Bolest je imala razne nazive – u Italiji francuska bolest, u Francuskoj napuljska, u Portugaliji kastiljska, u Rusiji poljska i dr.</a:t>
            </a:r>
            <a:endParaRPr lang="sk-SK" sz="2800">
              <a:solidFill>
                <a:srgbClr val="FF0000"/>
              </a:solidFill>
              <a:latin typeface="Arial" charset="0"/>
              <a:cs typeface="Arial Unicode MS" charset="0"/>
            </a:endParaRP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1906. godina – otkriće uzročnika bolesti, 1910. godina – prvi efikasni lek</a:t>
            </a:r>
          </a:p>
        </p:txBody>
      </p:sp>
      <p:sp>
        <p:nvSpPr>
          <p:cNvPr id="2355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80A4735E-4C87-B349-A5B3-8F2FDAF9680D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8F8966F-7911-F74D-A6C2-6A159BC8F531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>
                <a:latin typeface="Arial" charset="0"/>
                <a:cs typeface="Arial Unicode MS" charset="0"/>
              </a:rPr>
              <a:t>Luj Paster je doveo medicinu ka bakteriologiji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k-SK">
                <a:latin typeface="Arial" charset="0"/>
                <a:cs typeface="Arial" charset="0"/>
              </a:rPr>
              <a:t>Luj Paster (Louis Pasteur) - francuski hemičar</a:t>
            </a:r>
          </a:p>
          <a:p>
            <a:pPr algn="just"/>
            <a:r>
              <a:rPr lang="sk-SK">
                <a:latin typeface="Arial" charset="0"/>
                <a:cs typeface="Arial" charset="0"/>
              </a:rPr>
              <a:t>Pri eksperimentima sa fermentacijom  mikroorganizama, otkrio je da se neki razmnožavaju bez prisustva kiseonika i izazivaju fermentaciju</a:t>
            </a:r>
          </a:p>
          <a:p>
            <a:pPr algn="just"/>
            <a:r>
              <a:rPr lang="sk-SK">
                <a:latin typeface="Arial" charset="0"/>
                <a:cs typeface="Arial" charset="0"/>
              </a:rPr>
              <a:t>Doveo je medicinu na novi put ka objašnjenju, lečenju i uspehu u borbi protiv zaraznih bolesti</a:t>
            </a:r>
          </a:p>
          <a:p>
            <a:pPr algn="just"/>
            <a:r>
              <a:rPr lang="sk-SK">
                <a:latin typeface="Arial" charset="0"/>
                <a:cs typeface="Arial" charset="0"/>
              </a:rPr>
              <a:t>Početak bakteriologije – napredna naučna disciplína 19. veka</a:t>
            </a:r>
          </a:p>
          <a:p>
            <a:endParaRPr lang="sk-SK">
              <a:latin typeface="Arial" charset="0"/>
              <a:cs typeface="Arial Unicode MS" charset="0"/>
            </a:endParaRPr>
          </a:p>
        </p:txBody>
      </p:sp>
      <p:sp>
        <p:nvSpPr>
          <p:cNvPr id="2458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27B0392-1009-8A42-AA51-695ABD6A3815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245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8F670AF8-D136-9941-BEFB-7B21C75840A5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 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213" y="828675"/>
            <a:ext cx="5168900" cy="6202363"/>
          </a:xfrm>
        </p:spPr>
      </p:pic>
      <p:sp>
        <p:nvSpPr>
          <p:cNvPr id="2560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18225" y="1189038"/>
            <a:ext cx="2601913" cy="498475"/>
          </a:xfrm>
        </p:spPr>
        <p:txBody>
          <a:bodyPr/>
          <a:lstStyle/>
          <a:p>
            <a:r>
              <a:rPr lang="sk-SK" sz="2800">
                <a:latin typeface="Arial" charset="0"/>
                <a:cs typeface="Arial Unicode MS" charset="0"/>
              </a:rPr>
              <a:t>Louis Pasteur</a:t>
            </a: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2125663"/>
            <a:ext cx="2992437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ACE8748-82D7-A148-8A42-3DD7B4A962B2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256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97EF929-591C-5A40-B2DA-F2AB9B2A9E95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Arial" charset="0"/>
                <a:cs typeface="Arial Unicode MS" charset="0"/>
              </a:rPr>
              <a:t>Luj Paster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Bio je šef Études scientifiques na pariskoj Visokoj školi École Normale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Otkrio je bakterije koje stvaraju mlečnu kiselinu i opisao ih kao cilindrične štapiće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Kiseonik iz vazduha ima na njih smrtonosni učinak i prekida proces fermentacije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Pasteru je pošlo za rukom da dokaže da postoje  organizmi, koji za život ne trebaju kiseonik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Podelio je mikroorganizme na aerobne i anaerobne </a:t>
            </a:r>
          </a:p>
        </p:txBody>
      </p:sp>
      <p:sp>
        <p:nvSpPr>
          <p:cNvPr id="2662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08A30CFB-2C44-6040-826E-AD8C757ECDBD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266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30D1B124-5679-444C-9C4C-08EF0D3814F3}" type="slidenum">
              <a:rPr lang="en-GB"/>
              <a:pPr/>
              <a:t>25</a:t>
            </a:fld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>
                <a:latin typeface="Arial" charset="0"/>
                <a:cs typeface="Arial Unicode MS" charset="0"/>
              </a:rPr>
              <a:t>Učenje o ,,spontanoj generaciji“ odbačeno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Pastera su zanimale hemijske razlike između fermentacije i truljenja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Pokušao je da objasni poreklo kvasaca, i zbog toga je pratio pitanje, da li  je moguća spontana generacija – spontano stvaranje organizama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Teodor Švan (Theodor Schwann) je teoriju spontane generacije odbacio i za uzročnika fermentacije smatrao spore kvasaca koje se nalaze u vazduhu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 Paster se nadovezao na ova razmišljanja i smislio originalan eksperiment</a:t>
            </a:r>
          </a:p>
          <a:p>
            <a:pPr>
              <a:lnSpc>
                <a:spcPct val="90000"/>
              </a:lnSpc>
            </a:pPr>
            <a:endParaRPr lang="sk-SK">
              <a:latin typeface="Arial" charset="0"/>
              <a:cs typeface="Arial Unicode MS" charset="0"/>
            </a:endParaRPr>
          </a:p>
        </p:txBody>
      </p:sp>
      <p:sp>
        <p:nvSpPr>
          <p:cNvPr id="2765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8A42B1A-3154-4F4C-A623-8042AAC382E9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http://rusnak.truni.sk/</a:t>
            </a:r>
          </a:p>
        </p:txBody>
      </p:sp>
      <p:sp>
        <p:nvSpPr>
          <p:cNvPr id="276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4A36C19A-8DE6-2646-8D76-50AC88A29F46}" type="slidenum">
              <a:rPr lang="en-GB"/>
              <a:pPr/>
              <a:t>26</a:t>
            </a:fld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Arial" charset="0"/>
                <a:cs typeface="Arial Unicode MS" charset="0"/>
              </a:rPr>
              <a:t>Eksperiment sa ,,flašom“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U flašu je stavio je supstancu podložnu fermentaciji i truljenju, zagrevanjem se otarasio kvasaca i specijalnim filterom ili savijenim produženim vratom posude sprečio ulazak prašine unutra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Sadržaj flaše nije podlegao fermentaciji ni truljenju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Po puštanju prístupa vazduhu počeo je sadržaj flaše da truli i da fermentiše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Pri mikroskopskom ispitivanju filtera otkrio je jednake spore kao i pri izolaciji kvasca 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Tako je konačno, valjano opovrgao teoriju spontane generacije </a:t>
            </a:r>
          </a:p>
        </p:txBody>
      </p:sp>
      <p:sp>
        <p:nvSpPr>
          <p:cNvPr id="2867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0BD1F7C8-8645-EF49-8542-5953852E3045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286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A6C5F3A-2077-D14B-9FC7-23FF7CAA2AE5}" type="slidenum">
              <a:rPr lang="en-GB"/>
              <a:pPr/>
              <a:t>27</a:t>
            </a:fld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Arial" charset="0"/>
                <a:cs typeface="Arial Unicode MS" charset="0"/>
              </a:rPr>
              <a:t>Pasterizacija i imunizacija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sk-SK" i="1">
                <a:latin typeface="Arial" charset="0"/>
                <a:cs typeface="Arial Unicode MS" charset="0"/>
              </a:rPr>
              <a:t>O bolestima vina </a:t>
            </a:r>
            <a:r>
              <a:rPr lang="sk-SK">
                <a:latin typeface="Arial" charset="0"/>
                <a:cs typeface="Arial Unicode MS" charset="0"/>
              </a:rPr>
              <a:t>– napisana je po narudžbini francuske vojne mornarice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Paster je dokazao da kvasci sirćetnog vrenja fermentišu alkohol iz vina u sirćetnu kiselinu, koja sprečava dugotrajno čuvanje vina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Pokazao je da kratkotrajno zagrevanje flaše (69-75°C) sprečava  procese razlaganja u vinu 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Tako je bila otkrivena pasterizacija – najčešće upotrebljavan način čuvanja namirnica</a:t>
            </a:r>
            <a:endParaRPr lang="sk-SK" i="1">
              <a:latin typeface="Arial" charset="0"/>
              <a:cs typeface="Arial Unicode MS" charset="0"/>
            </a:endParaRPr>
          </a:p>
        </p:txBody>
      </p:sp>
      <p:sp>
        <p:nvSpPr>
          <p:cNvPr id="2970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EB2FA9F-3655-6D4D-A859-5E480CD9FE19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http://rusnak.truni.sk/</a:t>
            </a:r>
          </a:p>
        </p:txBody>
      </p:sp>
      <p:sp>
        <p:nvSpPr>
          <p:cNvPr id="297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9F2FEE8B-C268-3F4A-AFD2-9ECE659F524A}" type="slidenum">
              <a:rPr lang="en-GB"/>
              <a:pPr/>
              <a:t>28</a:t>
            </a:fld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Arial" charset="0"/>
                <a:cs typeface="Arial Unicode MS" charset="0"/>
              </a:rPr>
              <a:t>... era aktivne imunizacije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k-SK" sz="2800">
                <a:latin typeface="Arial" charset="0"/>
                <a:cs typeface="Arial Unicode MS" charset="0"/>
              </a:rPr>
              <a:t>Paster je otkrio uzročnika bolesti svilenih buba i tako spasio industriju svile u okolini Liona  </a:t>
            </a:r>
          </a:p>
          <a:p>
            <a:r>
              <a:rPr lang="sk-SK" sz="2800">
                <a:latin typeface="Arial" charset="0"/>
                <a:cs typeface="Arial Unicode MS" charset="0"/>
              </a:rPr>
              <a:t>Medicina – otkriće uzročnika antraksa i  kokošije kuge 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Protiv obe bolesti stvorio je vakcine iz oslabljenih uzročnika bolesti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1885. godine po prvi put su upotrebili vakcinu protiv besnila kod mladog pacijenta, koga je ugrizao besan pas</a:t>
            </a:r>
          </a:p>
          <a:p>
            <a:r>
              <a:rPr lang="sk-SK" sz="2800">
                <a:latin typeface="Arial" charset="0"/>
                <a:cs typeface="Arial Unicode MS" charset="0"/>
              </a:rPr>
              <a:t>Time je počeo novi vek u lečenju zaraznih bolesti – vek aktívne imunizacije</a:t>
            </a:r>
          </a:p>
        </p:txBody>
      </p:sp>
      <p:sp>
        <p:nvSpPr>
          <p:cNvPr id="3072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C538917-B9B9-2241-912B-CED195689E2E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307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DE586BB4-AE3A-3D4F-B9BA-1B9A2893D58C}" type="slidenum">
              <a:rPr lang="en-GB"/>
              <a:pPr/>
              <a:t>29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25438"/>
            <a:ext cx="9042400" cy="1236662"/>
          </a:xfrm>
        </p:spPr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Contagion - miasma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latin typeface="Arial" charset="0"/>
                <a:cs typeface="Arial Unicode MS" charset="0"/>
              </a:rPr>
              <a:t>O</a:t>
            </a:r>
            <a:r>
              <a:rPr lang="sk-SK">
                <a:latin typeface="Arial" charset="0"/>
                <a:cs typeface="Arial Unicode MS" charset="0"/>
              </a:rPr>
              <a:t> mogućnosti </a:t>
            </a:r>
            <a:r>
              <a:rPr lang="sk-SK" b="1">
                <a:latin typeface="Arial" charset="0"/>
                <a:cs typeface="Arial Unicode MS" charset="0"/>
              </a:rPr>
              <a:t>prenosa bolesti dodirom (</a:t>
            </a:r>
            <a:r>
              <a:rPr lang="en-US" b="1">
                <a:latin typeface="Arial" charset="0"/>
                <a:cs typeface="Arial Unicode MS" charset="0"/>
              </a:rPr>
              <a:t>contagion</a:t>
            </a:r>
            <a:r>
              <a:rPr lang="sk-SK" b="1">
                <a:latin typeface="Arial" charset="0"/>
                <a:cs typeface="Arial Unicode MS" charset="0"/>
              </a:rPr>
              <a:t>) </a:t>
            </a:r>
            <a:r>
              <a:rPr lang="sk-SK">
                <a:latin typeface="Arial" charset="0"/>
                <a:cs typeface="Arial Unicode MS" charset="0"/>
              </a:rPr>
              <a:t>pisali su Starí Egipćani i Jevreji</a:t>
            </a:r>
          </a:p>
          <a:p>
            <a:pPr algn="just"/>
            <a:r>
              <a:rPr lang="en-US">
                <a:latin typeface="Arial" charset="0"/>
                <a:cs typeface="Arial Unicode MS" charset="0"/>
              </a:rPr>
              <a:t>K</a:t>
            </a:r>
            <a:r>
              <a:rPr lang="sk-SK">
                <a:latin typeface="Arial" charset="0"/>
                <a:cs typeface="Arial Unicode MS" charset="0"/>
              </a:rPr>
              <a:t>asnije se verovalo, da je kuga posledica prirodnih, naročito kosmičko – </a:t>
            </a:r>
            <a:r>
              <a:rPr lang="en-US">
                <a:latin typeface="Arial" charset="0"/>
                <a:cs typeface="Arial Unicode MS" charset="0"/>
              </a:rPr>
              <a:t>zemaljskih </a:t>
            </a:r>
            <a:r>
              <a:rPr lang="sk-SK">
                <a:latin typeface="Arial" charset="0"/>
                <a:cs typeface="Arial Unicode MS" charset="0"/>
              </a:rPr>
              <a:t>fenomena, kao što komete, zemljotresi i druge, slične meteorološke pojave</a:t>
            </a:r>
          </a:p>
          <a:p>
            <a:r>
              <a:rPr lang="en-US">
                <a:latin typeface="Arial" charset="0"/>
                <a:cs typeface="Arial Unicode MS" charset="0"/>
              </a:rPr>
              <a:t>S</a:t>
            </a:r>
            <a:r>
              <a:rPr lang="sk-SK">
                <a:latin typeface="Arial" charset="0"/>
                <a:cs typeface="Arial Unicode MS" charset="0"/>
              </a:rPr>
              <a:t>astav vazduha je uzrok bolesti i  vazduh je pod uticajem miasme, koja šteti čoveku</a:t>
            </a:r>
            <a:r>
              <a:rPr lang="sk-SK">
                <a:latin typeface="Trebuchet MS" charset="0"/>
                <a:cs typeface="Arial Unicode MS" charset="0"/>
              </a:rPr>
              <a:t> 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32E7EB07-B374-994A-B4F8-4C2E7D6C25B5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41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BAF6E81-E1CA-2A46-95BB-CDE015DBE820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>
                <a:latin typeface="Arial" charset="0"/>
                <a:cs typeface="Arial Unicode MS" charset="0"/>
              </a:rPr>
              <a:t>Robert Koh je otkrio bacil tuberkuloze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k-SK" sz="2800">
                <a:latin typeface="Arial" charset="0"/>
                <a:cs typeface="Arial Unicode MS" charset="0"/>
              </a:rPr>
              <a:t>24. mart 1882 – Koh je objavio vest o otkriću bacila tuberkuloze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Robert Koh je tako smesta postao poznat u celom svetu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Tuberkuloza – najčešća bolest koja je u to vreme mučila čovečanstvo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U dobnoj grupi 15-40 godina izazvala je svaku drugu smrt, ukupno 1/7 svih smrtnih slučajeva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Kohovo otkriće je probudilo nadu za savladavanje te strašne bolesti </a:t>
            </a:r>
          </a:p>
        </p:txBody>
      </p:sp>
      <p:sp>
        <p:nvSpPr>
          <p:cNvPr id="3174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DDA5EC3C-9622-EC40-895E-A907B9AA3C1D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http://rusnak.truni.sk/</a:t>
            </a:r>
          </a:p>
        </p:txBody>
      </p:sp>
      <p:sp>
        <p:nvSpPr>
          <p:cNvPr id="317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943E5ED-EAD3-8E41-998E-0776A62BB013}" type="slidenum">
              <a:rPr lang="en-GB"/>
              <a:pPr/>
              <a:t>30</a:t>
            </a:fld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 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901700"/>
            <a:ext cx="5100638" cy="6121400"/>
          </a:xfrm>
        </p:spPr>
      </p:pic>
      <p:sp>
        <p:nvSpPr>
          <p:cNvPr id="3277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262688" y="1549400"/>
            <a:ext cx="2457450" cy="571500"/>
          </a:xfrm>
        </p:spPr>
        <p:txBody>
          <a:bodyPr/>
          <a:lstStyle/>
          <a:p>
            <a:r>
              <a:rPr lang="sk-SK" sz="2800">
                <a:latin typeface="Trebuchet MS" charset="0"/>
                <a:cs typeface="Arial Unicode MS" charset="0"/>
              </a:rPr>
              <a:t>Robert Koch</a:t>
            </a:r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557463"/>
            <a:ext cx="367823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6D2FD66-F2E2-BD48-9D31-BF5A2A563AB4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327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00DD5629-B94E-F748-8E26-DCD0E80D9CF3}" type="slidenum">
              <a:rPr lang="en-GB"/>
              <a:pPr/>
              <a:t>31</a:t>
            </a:fld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Čak do 1882. </a:t>
            </a:r>
            <a:r>
              <a:rPr lang="sk-SK" sz="2800">
                <a:solidFill>
                  <a:schemeClr val="bg1"/>
                </a:solidFill>
                <a:latin typeface="Arial" charset="0"/>
                <a:cs typeface="Arial Unicode MS" charset="0"/>
              </a:rPr>
              <a:t>godine nije bilo uslaglašenosti u </a:t>
            </a:r>
            <a:r>
              <a:rPr lang="sk-SK" sz="2800">
                <a:latin typeface="Arial" charset="0"/>
                <a:cs typeface="Arial Unicode MS" charset="0"/>
              </a:rPr>
              <a:t>pogledu uzročnika bolesti 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Odgovornost se pripisivala hroničnim poremećajima u ishrani 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Koh je doneo neoboriv dokaz svojoj teoriji da se radi o infektivno bolesti 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Morao je pokazati da bacili nisu samo nužni već i dovoljni uzročnici bolesti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Držao se svojih principa, koji su kasnije kao ,,Kohovi postulati“ postali osnovni principi bakterioloških istraživanja</a:t>
            </a:r>
          </a:p>
        </p:txBody>
      </p:sp>
      <p:sp>
        <p:nvSpPr>
          <p:cNvPr id="3379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5C238DA-DF5F-404B-8902-EA450BA8D619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337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F08E0944-03E6-3C4A-826C-1AC6DA952C67}" type="slidenum">
              <a:rPr lang="en-GB"/>
              <a:pPr/>
              <a:t>32</a:t>
            </a:fld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Arial" charset="0"/>
                <a:cs typeface="Arial Unicode MS" charset="0"/>
              </a:rPr>
              <a:t>Kohovi pustulati: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k-SK">
                <a:latin typeface="Arial" charset="0"/>
                <a:cs typeface="Arial Unicode MS" charset="0"/>
              </a:rPr>
              <a:t>mikroorganizam može biti proglašen za uzročnika bolesti nakon što je bio u njoj  konstantno dokazan, a u drugim bolestima nedostaje</a:t>
            </a:r>
          </a:p>
          <a:p>
            <a:pPr algn="just"/>
            <a:r>
              <a:rPr lang="sk-SK">
                <a:latin typeface="Arial" charset="0"/>
                <a:cs typeface="Arial Unicode MS" charset="0"/>
              </a:rPr>
              <a:t>Mora biti moguće odgajiti ga mimo organizma odvojeno od ostalih bakterija</a:t>
            </a:r>
          </a:p>
          <a:p>
            <a:pPr algn="just"/>
            <a:r>
              <a:rPr lang="sk-SK">
                <a:latin typeface="Arial" charset="0"/>
                <a:cs typeface="Arial Unicode MS" charset="0"/>
              </a:rPr>
              <a:t>Prenos čiste kulture mikroorganizama mora kod ekspermentalnih životinja izazvati istu bolest</a:t>
            </a:r>
          </a:p>
        </p:txBody>
      </p:sp>
      <p:sp>
        <p:nvSpPr>
          <p:cNvPr id="3482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4F71A822-DB66-C344-BB00-EBBE0F8CBE95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348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FF29B0AC-884C-7040-814D-C8BDA56750AF}" type="slidenum">
              <a:rPr lang="en-GB"/>
              <a:pPr/>
              <a:t>33</a:t>
            </a:fld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k-SK" sz="2800">
                <a:latin typeface="Arial" charset="0"/>
                <a:cs typeface="Arial Unicode MS" charset="0"/>
              </a:rPr>
              <a:t>Prvi problemi su počivali na tome što u patološkom materijalu nije bilo nijednog vidljivog uzročnika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Pomogla je slučajnost – stari koncentrovani i već alkalni rastvor metilen plavog pri dugom stajanju obojio je i bacile 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Po daljem bojenju pomoću Bizmarkove braon, od okolnog braon tkiva kontrastno su se odbijali tanki štapići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Ovaj bacil je moguće pokazati samo kod tuberkuloze</a:t>
            </a:r>
            <a:endParaRPr lang="sk-SK" sz="2800">
              <a:latin typeface="Trebuchet MS" charset="0"/>
              <a:cs typeface="Arial Unicode MS" charset="0"/>
            </a:endParaRPr>
          </a:p>
        </p:txBody>
      </p:sp>
      <p:sp>
        <p:nvSpPr>
          <p:cNvPr id="3584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75A7235-C1D0-6F4C-A3ED-1A74394235AC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358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98F455EA-DC43-7F42-8D83-88B4AD2F869A}" type="slidenum">
              <a:rPr lang="en-GB"/>
              <a:pPr/>
              <a:t>34</a:t>
            </a:fld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>
                <a:latin typeface="Arial" charset="0"/>
                <a:cs typeface="Arial Unicode MS" charset="0"/>
              </a:rPr>
              <a:t>Bacil i bolest- nedovoljna uzročna veza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>
                <a:latin typeface="Arial" charset="0"/>
                <a:cs typeface="Arial Unicode MS" charset="0"/>
              </a:rPr>
              <a:t>Za</a:t>
            </a:r>
            <a:r>
              <a:rPr lang="sk-SK">
                <a:latin typeface="Arial" charset="0"/>
                <a:cs typeface="Arial Unicode MS" charset="0"/>
              </a:rPr>
              <a:t> dokazivanje da bacil izaziva bolest bilo ga je neophodno izolovati, uzgajati na čistim kulturama, gde nisu prisutne druge strane materije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Zatim prenos izolovanih bakterija na životinje mora izazvati istu sliku tuberkuloze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Uzgajanje na čistim kulturama je bio međutim sledeći problem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Koh je usavršio metodu kultivacije – razvio je tehniku kultivacije bakterija na podlogama</a:t>
            </a:r>
          </a:p>
        </p:txBody>
      </p:sp>
      <p:sp>
        <p:nvSpPr>
          <p:cNvPr id="3686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3DA803AC-3C9D-A54E-9239-8E8E1E3F8DAB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flipH="1">
            <a:off x="3886200" y="6805613"/>
            <a:ext cx="1871663" cy="495300"/>
          </a:xfrm>
        </p:spPr>
        <p:txBody>
          <a:bodyPr/>
          <a:lstStyle/>
          <a:p>
            <a:pPr>
              <a:defRPr/>
            </a:pPr>
            <a:r>
              <a:rPr lang="en-GB" dirty="0"/>
              <a:t>http://rusnak.truni.sk/</a:t>
            </a:r>
          </a:p>
        </p:txBody>
      </p:sp>
      <p:sp>
        <p:nvSpPr>
          <p:cNvPr id="368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4713" y="6889750"/>
            <a:ext cx="1052512" cy="495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D86F50DD-1155-D743-8A5C-E1C283B79924}" type="slidenum">
              <a:rPr lang="en-GB"/>
              <a:pPr/>
              <a:t>35</a:t>
            </a:fld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k-SK" sz="2800">
                <a:latin typeface="Arial" charset="0"/>
                <a:cs typeface="Arial Unicode MS" charset="0"/>
              </a:rPr>
              <a:t>Nakon uspešne izolacije, inokulirao je bacile u životinje, kod kojih je dijagnostikovao milijarnu tuberkulozu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Zahvaljujući tom otkriću, bilo je moguće utvrditi da su sve forme TBC izazvane infekcijom tuberkuloznim bacilom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Lupus vulgaris – Koh je tu bolest identifikovao kao kožnu formu TBC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ograničenje TBC temelji se na saznanju, da se prenosi sa organizma na organizam</a:t>
            </a:r>
          </a:p>
        </p:txBody>
      </p:sp>
      <p:sp>
        <p:nvSpPr>
          <p:cNvPr id="3789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4D47F39-086D-D040-BED3-6494F63567EA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378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6095630-18AE-994B-99D4-7CFBE4287CC4}" type="slidenum">
              <a:rPr lang="en-GB"/>
              <a:pPr/>
              <a:t>36</a:t>
            </a:fld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Arial" charset="0"/>
                <a:cs typeface="Arial Unicode MS" charset="0"/>
              </a:rPr>
              <a:t>Tuberkuloza - TBC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693863"/>
            <a:ext cx="7488237" cy="5334000"/>
          </a:xfrm>
        </p:spPr>
        <p:txBody>
          <a:bodyPr/>
          <a:lstStyle/>
          <a:p>
            <a:pPr algn="just"/>
            <a:r>
              <a:rPr lang="sk-SK" sz="2800">
                <a:latin typeface="Arial" charset="0"/>
                <a:cs typeface="Arial Unicode MS" charset="0"/>
              </a:rPr>
              <a:t>Izvor infekcije su pluća pri inhalaciji kapljica infekcije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ili digestivni trakt, naročito tanko crevo pri gutanju kontaminirane hrane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Ovaj način prenošenja bio česta pojava u prošlosti pri konzumiranju termički neobrađenog kravljeg mleka </a:t>
            </a:r>
          </a:p>
          <a:p>
            <a:pPr algn="just"/>
            <a:r>
              <a:rPr lang="sk-SK" sz="2800">
                <a:latin typeface="Arial" charset="0"/>
                <a:cs typeface="Arial Unicode MS" charset="0"/>
              </a:rPr>
              <a:t>Pouzdano uništenje TBC bacila je zagarantovano autoklaviranjem pri temperaturi od 120°C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1477963"/>
            <a:ext cx="18462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EEB8097-A098-7B48-868F-65CED35F0C49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389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A9F4B8F-4BAA-CE45-AAA1-02D01DCE0EB5}" type="slidenum">
              <a:rPr lang="en-GB"/>
              <a:pPr/>
              <a:t>37</a:t>
            </a:fld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>
                <a:latin typeface="Arial" charset="0"/>
                <a:cs typeface="Arial Unicode MS" charset="0"/>
              </a:rPr>
              <a:t>Semel</a:t>
            </a:r>
            <a:r>
              <a:rPr lang="en-US" sz="4000">
                <a:latin typeface="Arial" charset="0"/>
                <a:cs typeface="Arial Unicode MS" charset="0"/>
              </a:rPr>
              <a:t>vaj</a:t>
            </a:r>
            <a:r>
              <a:rPr lang="sk-SK" sz="4000">
                <a:latin typeface="Arial" charset="0"/>
                <a:cs typeface="Arial Unicode MS" charset="0"/>
              </a:rPr>
              <a:t>s </a:t>
            </a:r>
            <a:r>
              <a:rPr lang="en-US" sz="4000">
                <a:latin typeface="Arial" charset="0"/>
                <a:cs typeface="Arial Unicode MS" charset="0"/>
              </a:rPr>
              <a:t>je spasio majke od puerperalne </a:t>
            </a:r>
            <a:r>
              <a:rPr lang="en-US" sz="4000">
                <a:latin typeface="Arial" charset="0"/>
                <a:cs typeface="Arial Unicode MS" charset="0"/>
              </a:rPr>
              <a:t>sepse</a:t>
            </a:r>
            <a:endParaRPr lang="sk-SK" sz="4000">
              <a:latin typeface="Arial" charset="0"/>
              <a:cs typeface="Arial Unicode MS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6832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" charset="0"/>
              </a:rPr>
              <a:t>Mađarski lekar </a:t>
            </a:r>
            <a:r>
              <a:rPr lang="en-US">
                <a:latin typeface="Arial" charset="0"/>
                <a:cs typeface="Arial" charset="0"/>
              </a:rPr>
              <a:t>I</a:t>
            </a:r>
            <a:r>
              <a:rPr lang="en-US">
                <a:latin typeface="Arial" charset="0"/>
                <a:cs typeface="Arial" charset="0"/>
              </a:rPr>
              <a:t>gnac Filip Semelvajs </a:t>
            </a:r>
            <a:r>
              <a:rPr lang="en-US">
                <a:latin typeface="Arial" charset="0"/>
                <a:cs typeface="Arial" charset="0"/>
              </a:rPr>
              <a:t>(</a:t>
            </a:r>
            <a:r>
              <a:rPr lang="sk-SK">
                <a:latin typeface="Arial" charset="0"/>
                <a:cs typeface="Arial" charset="0"/>
              </a:rPr>
              <a:t>Ignác Philipp Semmelweis)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" charset="0"/>
              </a:rPr>
              <a:t>Uveo je u Beču na porodiljskom odeljenju opšte bolnice dezinfekciju ruku rastvorom hlornog kreča 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" charset="0"/>
              </a:rPr>
              <a:t>Prati ruke su morali lekari, studenti i drugo osoblje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" charset="0"/>
              </a:rPr>
              <a:t>Nakon tih mera opala je smrtnost od puerperalne sepse za polovinu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" charset="0"/>
              </a:rPr>
              <a:t>Dokazao je da je porodilje smrtonosnom infekcijom inficiralo medicinsko osoblje</a:t>
            </a:r>
          </a:p>
        </p:txBody>
      </p:sp>
      <p:sp>
        <p:nvSpPr>
          <p:cNvPr id="39940" name="Date Placeholder 1"/>
          <p:cNvSpPr>
            <a:spLocks noGrp="1"/>
          </p:cNvSpPr>
          <p:nvPr>
            <p:ph type="dt" sz="quarter" idx="10"/>
          </p:nvPr>
        </p:nvSpPr>
        <p:spPr>
          <a:xfrm flipH="1">
            <a:off x="5470525" y="6889750"/>
            <a:ext cx="1584325" cy="495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A8AFA5F-53D6-9940-9FF7-29E23A9FB56F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2100" y="6889750"/>
            <a:ext cx="2160588" cy="495300"/>
          </a:xfrm>
        </p:spPr>
        <p:txBody>
          <a:bodyPr/>
          <a:lstStyle/>
          <a:p>
            <a:pPr>
              <a:defRPr/>
            </a:pPr>
            <a:r>
              <a:rPr lang="en-GB" dirty="0"/>
              <a:t>http://rusnak.truni.sk/</a:t>
            </a:r>
          </a:p>
        </p:txBody>
      </p:sp>
      <p:sp>
        <p:nvSpPr>
          <p:cNvPr id="399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05175D8-7028-B74E-BAD7-BF2DF5890E4E}" type="slidenum">
              <a:rPr lang="en-GB"/>
              <a:pPr/>
              <a:t>38</a:t>
            </a:fld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 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213" y="828675"/>
            <a:ext cx="4981575" cy="5976938"/>
          </a:xfrm>
        </p:spPr>
      </p:pic>
      <p:sp>
        <p:nvSpPr>
          <p:cNvPr id="4096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89663" y="901700"/>
            <a:ext cx="2457450" cy="931863"/>
          </a:xfrm>
        </p:spPr>
        <p:txBody>
          <a:bodyPr/>
          <a:lstStyle/>
          <a:p>
            <a:r>
              <a:rPr lang="sk-SK" sz="2800">
                <a:latin typeface="Arial" charset="0"/>
                <a:cs typeface="Arial Unicode MS" charset="0"/>
              </a:rPr>
              <a:t>Ignác Philipp Semmelweis</a:t>
            </a:r>
          </a:p>
        </p:txBody>
      </p:sp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2197100"/>
            <a:ext cx="32845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FBF5E151-7379-C74C-8745-AE9B61B41BF2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409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D60B0B9-EC34-A448-B455-13E4C35D2281}" type="slidenum">
              <a:rPr lang="en-GB"/>
              <a:pPr/>
              <a:t>39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Prenošenje oboljenja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sk-SK">
                <a:latin typeface="Trebuchet MS" charset="0"/>
                <a:cs typeface="Arial Unicode MS" charset="0"/>
              </a:rPr>
              <a:t>Z</a:t>
            </a:r>
            <a:r>
              <a:rPr lang="en-US">
                <a:latin typeface="Trebuchet MS" charset="0"/>
                <a:cs typeface="Arial Unicode MS" charset="0"/>
              </a:rPr>
              <a:t>apa</a:t>
            </a:r>
            <a:r>
              <a:rPr lang="en-US">
                <a:latin typeface="Trebuchet MS" charset="0"/>
                <a:cs typeface="Arial Unicode MS" charset="0"/>
              </a:rPr>
              <a:t>žanja, koja se konfrontiraju sa </a:t>
            </a:r>
            <a:r>
              <a:rPr lang="sk-SK">
                <a:latin typeface="Trebuchet MS" charset="0"/>
                <a:cs typeface="Arial Unicode MS" charset="0"/>
              </a:rPr>
              <a:t>antičkim učenjem o miazmi</a:t>
            </a:r>
          </a:p>
          <a:p>
            <a:pPr lvl="1" algn="just">
              <a:lnSpc>
                <a:spcPct val="90000"/>
              </a:lnSpc>
            </a:pPr>
            <a:r>
              <a:rPr lang="sk-SK" sz="2000">
                <a:latin typeface="Trebuchet MS" charset="0"/>
                <a:ea typeface="Arial Unicode MS" charset="0"/>
                <a:cs typeface="Arial Unicode MS" charset="0"/>
              </a:rPr>
              <a:t>Claude Pouteau (1725 – 1775) se kao student medicine povredio prilikom obdukcije, prst se upalio i nastala je gangrena</a:t>
            </a:r>
          </a:p>
          <a:p>
            <a:pPr lvl="1" algn="just">
              <a:lnSpc>
                <a:spcPct val="90000"/>
              </a:lnSpc>
            </a:pPr>
            <a:r>
              <a:rPr lang="sk-SK" sz="2000">
                <a:latin typeface="Trebuchet MS" charset="0"/>
                <a:ea typeface="Arial Unicode MS" charset="0"/>
                <a:cs typeface="Arial Unicode MS" charset="0"/>
              </a:rPr>
              <a:t>Jaques-Mathieu Delpech( 1777 – 1832) lečio ranjene u Napoleonovoj vojsci i zapazio pojavu bolničkih gangrena</a:t>
            </a:r>
          </a:p>
          <a:p>
            <a:pPr lvl="1" algn="just">
              <a:lnSpc>
                <a:spcPct val="90000"/>
              </a:lnSpc>
            </a:pPr>
            <a:r>
              <a:rPr lang="sk-SK" sz="2000">
                <a:latin typeface="Trebuchet MS" charset="0"/>
                <a:ea typeface="Arial Unicode MS" charset="0"/>
                <a:cs typeface="Arial Unicode MS" charset="0"/>
              </a:rPr>
              <a:t>Alexandre-Francoise Ollivier ( 1790 – 1855) kao dvadesetjednogodišnji pomoćnik hirurga u Napoleonovoj vojsci, je proveravao hipotezu infektivnosti tako što je sam sebi lancetom uneo gnoj iz rane i razvilo mu se teško zapaljenje </a:t>
            </a:r>
          </a:p>
          <a:p>
            <a:pPr lvl="1" algn="just">
              <a:lnSpc>
                <a:spcPct val="90000"/>
              </a:lnSpc>
            </a:pPr>
            <a:r>
              <a:rPr lang="sk-SK" sz="2000">
                <a:latin typeface="Trebuchet MS" charset="0"/>
                <a:ea typeface="Arial Unicode MS" charset="0"/>
                <a:cs typeface="Arial Unicode MS" charset="0"/>
              </a:rPr>
              <a:t>Jean-Antoine Villemin ( 1827 – 1892) injektirao je  tuberkulozni material sa čoveka na zeca i zapazio </a:t>
            </a:r>
            <a:r>
              <a:rPr lang="sk-SK" sz="2000">
                <a:solidFill>
                  <a:schemeClr val="bg1"/>
                </a:solidFill>
                <a:latin typeface="Trebuchet MS" charset="0"/>
                <a:ea typeface="Arial Unicode MS" charset="0"/>
                <a:cs typeface="Arial Unicode MS" charset="0"/>
              </a:rPr>
              <a:t>stvaranje karakterističnih tuberkuloma</a:t>
            </a:r>
          </a:p>
          <a:p>
            <a:pPr lvl="1" algn="just">
              <a:lnSpc>
                <a:spcPct val="90000"/>
              </a:lnSpc>
            </a:pPr>
            <a:r>
              <a:rPr lang="sk-SK" sz="2000">
                <a:latin typeface="Trebuchet MS" charset="0"/>
                <a:ea typeface="Arial Unicode MS" charset="0"/>
                <a:cs typeface="Arial Unicode MS" charset="0"/>
              </a:rPr>
              <a:t>Agostino Maaria Bassi ( 1773 – 1856 )  1833. godine je ukazao da se bolest svilenih buba može preneti sa mrtvih i bolesnih jedinki na zdrave i nakon nekoliko godina</a:t>
            </a:r>
            <a:endParaRPr lang="sk-SK" sz="200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4A11169-6515-2E44-973D-F9AF16617CED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http://rusnak.truni.sk/</a:t>
            </a:r>
          </a:p>
        </p:txBody>
      </p:sp>
      <p:sp>
        <p:nvSpPr>
          <p:cNvPr id="51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F1F1B34-BD4F-034B-9CD4-EFA31CE1CA75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6832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Semmelweis </a:t>
            </a:r>
            <a:r>
              <a:rPr lang="en-US">
                <a:latin typeface="Arial" charset="0"/>
                <a:cs typeface="Arial Unicode MS" charset="0"/>
              </a:rPr>
              <a:t>je s</a:t>
            </a:r>
            <a:r>
              <a:rPr lang="sk-SK">
                <a:latin typeface="Arial" charset="0"/>
                <a:cs typeface="Arial Unicode MS" charset="0"/>
              </a:rPr>
              <a:t>tud</a:t>
            </a:r>
            <a:r>
              <a:rPr lang="en-US">
                <a:latin typeface="Arial" charset="0"/>
                <a:cs typeface="Arial Unicode MS" charset="0"/>
              </a:rPr>
              <a:t>irao</a:t>
            </a:r>
            <a:r>
              <a:rPr lang="sk-SK">
                <a:latin typeface="Arial" charset="0"/>
                <a:cs typeface="Arial Unicode MS" charset="0"/>
              </a:rPr>
              <a:t> </a:t>
            </a:r>
            <a:r>
              <a:rPr lang="en-US">
                <a:latin typeface="Arial" charset="0"/>
                <a:cs typeface="Arial Unicode MS" charset="0"/>
              </a:rPr>
              <a:t>u Budimpe</a:t>
            </a:r>
            <a:r>
              <a:rPr lang="en-US">
                <a:latin typeface="Arial" charset="0"/>
                <a:cs typeface="Arial Unicode MS" charset="0"/>
              </a:rPr>
              <a:t>šti i Beču, gde je bio</a:t>
            </a:r>
            <a:r>
              <a:rPr lang="sk-SK">
                <a:latin typeface="Arial" charset="0"/>
                <a:cs typeface="Arial Unicode MS" charset="0"/>
              </a:rPr>
              <a:t> pod uticajem nove bečke lekarske škole</a:t>
            </a:r>
          </a:p>
          <a:p>
            <a:pPr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Postao je asistent u akušerskoj klinici</a:t>
            </a:r>
          </a:p>
          <a:p>
            <a:pPr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Klinika se sastojala iz dva odeljenja: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sk-SK">
                <a:latin typeface="Arial" charset="0"/>
                <a:cs typeface="Arial Unicode MS" charset="0"/>
              </a:rPr>
              <a:t>na prvom se odvijala nastava studenata medicine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k-SK">
                <a:latin typeface="Arial" charset="0"/>
                <a:cs typeface="Arial Unicode MS" charset="0"/>
              </a:rPr>
              <a:t>na drugom su studirale babice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sk-SK">
                <a:latin typeface="Arial" charset="0"/>
                <a:cs typeface="Arial Unicode MS" charset="0"/>
              </a:rPr>
              <a:t>Teška epidemija puerperalne sepse izazvala je više smrti na prvom odeljenju nego na drugom</a:t>
            </a:r>
          </a:p>
        </p:txBody>
      </p:sp>
      <p:sp>
        <p:nvSpPr>
          <p:cNvPr id="4198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FB3D4308-4F5F-AF43-8750-2E1E59631318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419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F3CC3CB-1A6B-8F4F-AEE5-457FE46713F8}" type="slidenum">
              <a:rPr lang="en-GB"/>
              <a:pPr/>
              <a:t>40</a:t>
            </a:fld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6832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U proleće </a:t>
            </a:r>
            <a:r>
              <a:rPr lang="sk-SK" sz="2800">
                <a:latin typeface="Trebuchet MS" charset="0"/>
                <a:cs typeface="Arial Unicode MS" charset="0"/>
              </a:rPr>
              <a:t>1847. godine umro je Jakob Koletschka, profesor sudske medicine, od povrede, koju je sam sebi naneo pri obdukciji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Trebuchet MS" charset="0"/>
                <a:cs typeface="Arial Unicode MS" charset="0"/>
              </a:rPr>
              <a:t>Semelvajs je primetio da klinička slika sepse kod njegovog kolege ima isti tok kao kod puerperalne sepse</a:t>
            </a:r>
          </a:p>
          <a:p>
            <a:pPr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Iz toga izvodi zaključak</a:t>
            </a:r>
            <a:r>
              <a:rPr lang="sk-SK" sz="2800">
                <a:latin typeface="Trebuchet MS" charset="0"/>
                <a:cs typeface="Arial Unicode MS" charset="0"/>
              </a:rPr>
              <a:t>: ,,Bile su to mrtvačke čestice, koje su dospele u vaskularni sistem“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L</a:t>
            </a:r>
            <a:r>
              <a:rPr lang="sk-SK" sz="2800">
                <a:latin typeface="Trebuchet MS" charset="0"/>
                <a:cs typeface="Arial Unicode MS" charset="0"/>
              </a:rPr>
              <a:t>ekari su sa studentima dolazili pravo sa obdukcije,  isto obučeni, neopranih ruku, na porođajno odeljenje, da bi pregledali porodilje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Trebuchet MS" charset="0"/>
                <a:cs typeface="Arial Unicode MS" charset="0"/>
              </a:rPr>
              <a:t>1865. godine Semelvajs se psihički razboleo i umro u duševnoj bolnici  blizu Beča</a:t>
            </a:r>
          </a:p>
        </p:txBody>
      </p:sp>
      <p:sp>
        <p:nvSpPr>
          <p:cNvPr id="4301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9AC10363-9E53-764E-8480-B35C389CAE85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46563" y="6889750"/>
            <a:ext cx="2368550" cy="495300"/>
          </a:xfrm>
        </p:spPr>
        <p:txBody>
          <a:bodyPr/>
          <a:lstStyle/>
          <a:p>
            <a:pPr>
              <a:defRPr/>
            </a:pPr>
            <a:r>
              <a:rPr lang="en-GB" dirty="0"/>
              <a:t>http://rusnak.truni.sk/</a:t>
            </a:r>
          </a:p>
        </p:txBody>
      </p:sp>
      <p:sp>
        <p:nvSpPr>
          <p:cNvPr id="430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9C8DBB79-8117-EB40-B7CE-3EA2AC773AFB}" type="slidenum">
              <a:rPr lang="en-GB"/>
              <a:pPr/>
              <a:t>41</a:t>
            </a:fld>
            <a:endParaRPr lang="en-GB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Novo otkriće: Penicilin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6832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sk-SK">
                <a:latin typeface="Trebuchet MS" charset="0"/>
                <a:cs typeface="Arial Unicode MS" charset="0"/>
              </a:rPr>
              <a:t>Britanski bakteriolog Aleksandar Fleming (Alexander Fleming)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Otkrio je</a:t>
            </a:r>
            <a:r>
              <a:rPr lang="sk-SK">
                <a:latin typeface="Trebuchet MS" charset="0"/>
                <a:cs typeface="Arial Unicode MS" charset="0"/>
              </a:rPr>
              <a:t> pri laboratorijskom eksperimentu učinak supstance, kasnije nazvane penicilin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Trebuchet MS" charset="0"/>
                <a:cs typeface="Arial Unicode MS" charset="0"/>
              </a:rPr>
              <a:t>Fleming je </a:t>
            </a:r>
            <a:r>
              <a:rPr lang="sk-SK">
                <a:solidFill>
                  <a:schemeClr val="bg1"/>
                </a:solidFill>
                <a:latin typeface="Trebuchet MS" charset="0"/>
                <a:cs typeface="Arial Unicode MS" charset="0"/>
              </a:rPr>
              <a:t>uzgajao u laboratoriji za vakcinaciju u </a:t>
            </a:r>
            <a:r>
              <a:rPr lang="sk-SK">
                <a:latin typeface="Trebuchet MS" charset="0"/>
                <a:cs typeface="Arial Unicode MS" charset="0"/>
              </a:rPr>
              <a:t>bolnici St. Mary´s Hospital u Londonu sojeve  stafilokoka</a:t>
            </a:r>
          </a:p>
          <a:p>
            <a:pPr algn="just">
              <a:lnSpc>
                <a:spcPct val="90000"/>
              </a:lnSpc>
            </a:pPr>
            <a:r>
              <a:rPr lang="sk-SK">
                <a:latin typeface="Arial" charset="0"/>
                <a:cs typeface="Arial Unicode MS" charset="0"/>
              </a:rPr>
              <a:t>U jednoj hranjivoj podlozi je primetio da se razmnožava druga kolonija</a:t>
            </a:r>
            <a:endParaRPr lang="sk-SK">
              <a:latin typeface="Trebuchet MS" charset="0"/>
              <a:cs typeface="Arial Unicode MS" charset="0"/>
            </a:endParaRPr>
          </a:p>
          <a:p>
            <a:pPr algn="just">
              <a:lnSpc>
                <a:spcPct val="90000"/>
              </a:lnSpc>
            </a:pPr>
            <a:r>
              <a:rPr lang="sk-SK">
                <a:solidFill>
                  <a:schemeClr val="bg1"/>
                </a:solidFill>
                <a:latin typeface="Arial" charset="0"/>
                <a:cs typeface="Arial Unicode MS" charset="0"/>
              </a:rPr>
              <a:t>Bila je to</a:t>
            </a:r>
            <a:r>
              <a:rPr lang="sk-SK">
                <a:solidFill>
                  <a:schemeClr val="bg1"/>
                </a:solidFill>
                <a:latin typeface="Trebuchet MS" charset="0"/>
                <a:cs typeface="Arial Unicode MS" charset="0"/>
              </a:rPr>
              <a:t> kolonija plesni, koja se razmnožila (iz vazduha je pala na hranjivu podlogu)</a:t>
            </a:r>
          </a:p>
        </p:txBody>
      </p:sp>
      <p:sp>
        <p:nvSpPr>
          <p:cNvPr id="4403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8D4DC260-15FB-3F44-B32F-CC7E2247CCF7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http://rusnak.truni.sk/</a:t>
            </a:r>
          </a:p>
        </p:txBody>
      </p:sp>
      <p:sp>
        <p:nvSpPr>
          <p:cNvPr id="440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E41DF4A-6EDF-B845-B8BB-5011A073EC10}" type="slidenum">
              <a:rPr lang="en-GB"/>
              <a:pPr/>
              <a:t>42</a:t>
            </a:fld>
            <a:endParaRPr lang="en-GB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 </a:t>
            </a:r>
          </a:p>
        </p:txBody>
      </p:sp>
      <p:pic>
        <p:nvPicPr>
          <p:cNvPr id="45059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7913" y="541338"/>
            <a:ext cx="7921625" cy="5926137"/>
          </a:xfrm>
        </p:spPr>
      </p:pic>
      <p:sp>
        <p:nvSpPr>
          <p:cNvPr id="4506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878138" y="6734175"/>
            <a:ext cx="4041775" cy="571500"/>
          </a:xfrm>
        </p:spPr>
        <p:txBody>
          <a:bodyPr/>
          <a:lstStyle/>
          <a:p>
            <a:r>
              <a:rPr lang="sk-SK" sz="2800">
                <a:latin typeface="Trebuchet MS" charset="0"/>
                <a:cs typeface="Arial Unicode MS" charset="0"/>
              </a:rPr>
              <a:t>sir Alexander Fleming</a:t>
            </a:r>
          </a:p>
        </p:txBody>
      </p:sp>
      <p:sp>
        <p:nvSpPr>
          <p:cNvPr id="4506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9D23BB7B-40CF-CA4E-85B1-12C19A2DA52E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450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A6B377D-000E-1646-8706-DCF84978E06E}" type="slidenum">
              <a:rPr lang="en-GB"/>
              <a:pPr/>
              <a:t>43</a:t>
            </a:fld>
            <a:endParaRPr lang="en-GB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>
                <a:latin typeface="Trebuchet MS" charset="0"/>
                <a:cs typeface="Arial Unicode MS" charset="0"/>
              </a:rPr>
              <a:t>Penicilin sprečava razmnožavanje bakterija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k-SK">
                <a:latin typeface="Arial" charset="0"/>
                <a:cs typeface="Arial Unicode MS" charset="0"/>
              </a:rPr>
              <a:t>S</a:t>
            </a:r>
            <a:r>
              <a:rPr lang="sk-SK">
                <a:latin typeface="Trebuchet MS" charset="0"/>
                <a:cs typeface="Arial Unicode MS" charset="0"/>
              </a:rPr>
              <a:t>tafilokokne kolonije u blizini plesni su providne, kao da su bile rastvorene</a:t>
            </a:r>
          </a:p>
          <a:p>
            <a:pPr algn="just"/>
            <a:r>
              <a:rPr lang="sk-SK">
                <a:latin typeface="Trebuchet MS" charset="0"/>
                <a:cs typeface="Arial Unicode MS" charset="0"/>
              </a:rPr>
              <a:t>Fleming je zabeležio litički (rastvarajući) učinak penicilina</a:t>
            </a:r>
          </a:p>
          <a:p>
            <a:pPr algn="just"/>
            <a:r>
              <a:rPr lang="sk-SK">
                <a:latin typeface="Arial" charset="0"/>
                <a:cs typeface="Arial Unicode MS" charset="0"/>
              </a:rPr>
              <a:t>P</a:t>
            </a:r>
            <a:r>
              <a:rPr lang="sk-SK">
                <a:latin typeface="Trebuchet MS" charset="0"/>
                <a:cs typeface="Arial Unicode MS" charset="0"/>
              </a:rPr>
              <a:t>ri daljim eksperimentima je ustanovio, da plesan sprečava rast stafilokokama</a:t>
            </a:r>
          </a:p>
          <a:p>
            <a:pPr algn="just"/>
            <a:r>
              <a:rPr lang="sk-SK">
                <a:latin typeface="Arial" charset="0"/>
                <a:cs typeface="Arial Unicode MS" charset="0"/>
              </a:rPr>
              <a:t>Zaključio je da je oba učinka</a:t>
            </a:r>
            <a:r>
              <a:rPr lang="sk-SK">
                <a:latin typeface="Trebuchet MS" charset="0"/>
                <a:cs typeface="Arial Unicode MS" charset="0"/>
              </a:rPr>
              <a:t> - bakteriolizu a bakteriostazu - moguće pripisati jednom faktoru: prisustvu plesni</a:t>
            </a:r>
          </a:p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4608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D6E6B18C-AFF9-B147-9CF4-527ACA006553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460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05BB10E9-681E-AC4A-85C4-E26DE3E1679C}" type="slidenum">
              <a:rPr lang="en-GB"/>
              <a:pPr/>
              <a:t>44</a:t>
            </a:fld>
            <a:endParaRPr lang="en-GB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621463" y="6445250"/>
            <a:ext cx="2374900" cy="600075"/>
          </a:xfrm>
        </p:spPr>
        <p:txBody>
          <a:bodyPr/>
          <a:lstStyle/>
          <a:p>
            <a:pPr algn="l"/>
            <a:r>
              <a:rPr lang="sk-SK" sz="2000">
                <a:latin typeface="Trebuchet MS" charset="0"/>
                <a:cs typeface="Arial Unicode MS" charset="0"/>
              </a:rPr>
              <a:t>Efekat penicilina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396875"/>
            <a:ext cx="9043988" cy="5905500"/>
          </a:xfrm>
        </p:spPr>
      </p:pic>
      <p:sp>
        <p:nvSpPr>
          <p:cNvPr id="4710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5A8FF7D-E558-4F4E-982E-81A932A3075A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471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4B772740-30BA-0448-8C1C-915337675715}" type="slidenum">
              <a:rPr lang="en-GB"/>
              <a:pPr/>
              <a:t>45</a:t>
            </a:fld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7. Mart 1929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k-SK">
                <a:latin typeface="Trebuchet MS" charset="0"/>
                <a:cs typeface="Arial Unicode MS" charset="0"/>
              </a:rPr>
              <a:t>Fleming je prvi put upotrebio naziv Penicilin</a:t>
            </a:r>
          </a:p>
          <a:p>
            <a:pPr algn="just"/>
            <a:r>
              <a:rPr lang="sk-SK">
                <a:latin typeface="Arial" charset="0"/>
                <a:cs typeface="Arial Unicode MS" charset="0"/>
              </a:rPr>
              <a:t>P</a:t>
            </a:r>
            <a:r>
              <a:rPr lang="sk-SK">
                <a:latin typeface="Trebuchet MS" charset="0"/>
                <a:cs typeface="Arial Unicode MS" charset="0"/>
              </a:rPr>
              <a:t>enicilinom su bili nazvani metabolički produkti plesni vrste Penicillium notatum i Penicillium chrysogenum</a:t>
            </a:r>
          </a:p>
          <a:p>
            <a:pPr algn="just"/>
            <a:r>
              <a:rPr lang="sk-SK">
                <a:latin typeface="Trebuchet MS" charset="0"/>
                <a:cs typeface="Arial Unicode MS" charset="0"/>
              </a:rPr>
              <a:t>Naglasio je da je penicilin je efikasan protiv bakterija koje izazivaju gnojenje i bakterija koje izazivaju difteriju</a:t>
            </a:r>
          </a:p>
          <a:p>
            <a:pPr algn="just"/>
            <a:r>
              <a:rPr lang="sk-SK">
                <a:latin typeface="Arial" charset="0"/>
                <a:cs typeface="Arial Unicode MS" charset="0"/>
              </a:rPr>
              <a:t>Nasuprot </a:t>
            </a:r>
            <a:r>
              <a:rPr lang="sk-SK">
                <a:latin typeface="Trebuchet MS" charset="0"/>
                <a:cs typeface="Arial Unicode MS" charset="0"/>
              </a:rPr>
              <a:t>penicilinu je </a:t>
            </a:r>
            <a:r>
              <a:rPr lang="sk-SK">
                <a:solidFill>
                  <a:schemeClr val="bg1"/>
                </a:solidFill>
                <a:latin typeface="Trebuchet MS" charset="0"/>
                <a:cs typeface="Arial Unicode MS" charset="0"/>
              </a:rPr>
              <a:t>otporna grupa bakterija  </a:t>
            </a:r>
          </a:p>
        </p:txBody>
      </p:sp>
      <p:sp>
        <p:nvSpPr>
          <p:cNvPr id="4813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9B82E13F-3C0C-C549-A251-690FB6AF33A3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481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32EED24-6567-F34D-A081-1EED658A994C}" type="slidenum">
              <a:rPr lang="en-GB"/>
              <a:pPr/>
              <a:t>46</a:t>
            </a:fld>
            <a:endParaRPr lang="en-GB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Izolacija penicilina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800">
                <a:latin typeface="Trebuchet MS" charset="0"/>
                <a:cs typeface="Arial Unicode MS" charset="0"/>
              </a:rPr>
              <a:t>Ni Flemingu ni njegovim kolegama nije pošlo za rukom da izoluju  penicilin 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Trebuchet MS" charset="0"/>
                <a:cs typeface="Arial Unicode MS" charset="0"/>
              </a:rPr>
              <a:t>1940. godine su uspeli dobiti čist penicilin u koncentrovanom obliku – Ernst Boris Chain i Howard Walter Florey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Do masovne proizvodnje </a:t>
            </a:r>
            <a:r>
              <a:rPr lang="sk-SK" sz="2800">
                <a:latin typeface="Trebuchet MS" charset="0"/>
                <a:cs typeface="Arial Unicode MS" charset="0"/>
              </a:rPr>
              <a:t>penicilina je došlo tek u Drugom svetskom ratu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S</a:t>
            </a:r>
            <a:r>
              <a:rPr lang="sk-SK" sz="2800">
                <a:latin typeface="Trebuchet MS" charset="0"/>
                <a:cs typeface="Arial Unicode MS" charset="0"/>
              </a:rPr>
              <a:t>voj ulogu u tome imaji i radnici firme B. Fragnera (Donji Meholupi, Prag) gde su napravili </a:t>
            </a:r>
            <a:r>
              <a:rPr lang="sk-SK" sz="2800">
                <a:solidFill>
                  <a:schemeClr val="bg1"/>
                </a:solidFill>
                <a:latin typeface="Trebuchet MS" charset="0"/>
                <a:cs typeface="Arial Unicode MS" charset="0"/>
              </a:rPr>
              <a:t>preparat</a:t>
            </a:r>
            <a:r>
              <a:rPr lang="sk-SK" sz="2800">
                <a:latin typeface="Trebuchet MS" charset="0"/>
                <a:cs typeface="Arial Unicode MS" charset="0"/>
              </a:rPr>
              <a:t> Mykoin 510 i dali ga na klinička ispitivanja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Bio je</a:t>
            </a:r>
            <a:r>
              <a:rPr lang="sk-SK" sz="2800">
                <a:latin typeface="Trebuchet MS" charset="0"/>
                <a:cs typeface="Arial Unicode MS" charset="0"/>
              </a:rPr>
              <a:t> to prvi penicilin proizveden na evropskom kontinentu</a:t>
            </a:r>
          </a:p>
        </p:txBody>
      </p:sp>
      <p:sp>
        <p:nvSpPr>
          <p:cNvPr id="4915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501650" y="6950075"/>
            <a:ext cx="2322513" cy="495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92E30675-53C0-274A-AD78-354A6833C4BB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491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87210B80-0B3F-874B-9D69-A701A69232EF}" type="slidenum">
              <a:rPr lang="en-GB"/>
              <a:pPr/>
              <a:t>47</a:t>
            </a:fld>
            <a:endParaRPr lang="en-GB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252413"/>
            <a:ext cx="7272337" cy="1236662"/>
          </a:xfrm>
        </p:spPr>
        <p:txBody>
          <a:bodyPr/>
          <a:lstStyle/>
          <a:p>
            <a:pPr algn="l"/>
            <a:r>
              <a:rPr lang="sk-SK">
                <a:latin typeface="Trebuchet MS" charset="0"/>
                <a:cs typeface="Arial Unicode MS" charset="0"/>
              </a:rPr>
              <a:t>AIDS – bolest je otkrivena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65300"/>
            <a:ext cx="9144000" cy="53340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sk-SK" sz="2800">
                <a:latin typeface="Arial" charset="0"/>
                <a:cs typeface="Arial Unicode MS" charset="0"/>
              </a:rPr>
              <a:t>U</a:t>
            </a:r>
            <a:r>
              <a:rPr lang="sk-SK" sz="2800">
                <a:latin typeface="Trebuchet MS" charset="0"/>
                <a:cs typeface="Arial Unicode MS" charset="0"/>
              </a:rPr>
              <a:t> Sjedinjenim Američkim Državama su bili zvanično prijavljeni prvi slučajevi, kasnije označeni kao AIDS – sindrom stečenog gubitka imuniteta (Acquired Immnodeficiency Syndrome)</a:t>
            </a:r>
          </a:p>
          <a:p>
            <a:pPr algn="just">
              <a:lnSpc>
                <a:spcPct val="80000"/>
              </a:lnSpc>
            </a:pPr>
            <a:r>
              <a:rPr lang="sk-SK" sz="2800">
                <a:latin typeface="Trebuchet MS" charset="0"/>
                <a:cs typeface="Arial Unicode MS" charset="0"/>
              </a:rPr>
              <a:t>CDC iz Atlante je izvestila o prvih pet slučajeva neuobičajenih zapaljenja pluća, koju izaziva Pneumocystis carinii (PCP)</a:t>
            </a:r>
          </a:p>
          <a:p>
            <a:pPr algn="just">
              <a:lnSpc>
                <a:spcPct val="80000"/>
              </a:lnSpc>
            </a:pPr>
            <a:r>
              <a:rPr lang="sk-SK" sz="2800">
                <a:latin typeface="Arial" charset="0"/>
                <a:cs typeface="Arial Unicode MS" charset="0"/>
              </a:rPr>
              <a:t>O</a:t>
            </a:r>
            <a:r>
              <a:rPr lang="sk-SK" sz="2800">
                <a:latin typeface="Trebuchet MS" charset="0"/>
                <a:cs typeface="Arial Unicode MS" charset="0"/>
              </a:rPr>
              <a:t>d proleća 1979. godine do marta 1981. godine je u tri bolnice u Nju Jorku bilo dijagnostikovano najmanje osam slučajeva agresivnog oblika Kapošijevog sarkoma</a:t>
            </a:r>
          </a:p>
          <a:p>
            <a:pPr algn="just">
              <a:lnSpc>
                <a:spcPct val="80000"/>
              </a:lnSpc>
            </a:pPr>
            <a:r>
              <a:rPr lang="sk-SK" sz="2800">
                <a:latin typeface="Trebuchet MS" charset="0"/>
                <a:cs typeface="Arial Unicode MS" charset="0"/>
              </a:rPr>
              <a:t>Tok bolesti nije se uklapao u uobičajenu sliku hroničnog, relativno benignog kožnog tumora koja je obično pogađala pedesetogodišnje muškarce sa Istoka ili Afrikanace crne boje kože 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13" y="252413"/>
            <a:ext cx="79216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8E3106F1-7515-2240-8A79-D815F6DFB63E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http://rusnak.truni.sk/</a:t>
            </a:r>
          </a:p>
        </p:txBody>
      </p:sp>
      <p:sp>
        <p:nvSpPr>
          <p:cNvPr id="501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88244FA-F9A4-8548-997B-520D029760E3}" type="slidenum">
              <a:rPr lang="en-GB"/>
              <a:pPr/>
              <a:t>48</a:t>
            </a:fld>
            <a:endParaRPr lang="en-GB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43987" cy="958850"/>
          </a:xfrm>
        </p:spPr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Brzo širenje AIDS-a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189038"/>
            <a:ext cx="9043987" cy="61214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N</a:t>
            </a:r>
            <a:r>
              <a:rPr lang="sk-SK" sz="2800">
                <a:latin typeface="Trebuchet MS" charset="0"/>
                <a:cs typeface="Arial Unicode MS" charset="0"/>
              </a:rPr>
              <a:t>asuprot tome u Njujorku su to bili mladi homoseksualci (MSM – men who have sex with men)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U</a:t>
            </a:r>
            <a:r>
              <a:rPr lang="sk-SK" sz="2800">
                <a:latin typeface="Trebuchet MS" charset="0"/>
                <a:cs typeface="Arial Unicode MS" charset="0"/>
              </a:rPr>
              <a:t> San Franciscu je bila 1981. godine po prvi put postavljena dijagnoza Kapošijevog sarkoma kod  obolelog sa pneumocističnom pneumonijom (PCP)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Trebuchet MS" charset="0"/>
                <a:cs typeface="Arial Unicode MS" charset="0"/>
              </a:rPr>
              <a:t>Dermatolog Marc Conant registrovao je druge slučajeve Kapošijevog sarkoma kod MSM populacije u San Francisku 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U</a:t>
            </a:r>
            <a:r>
              <a:rPr lang="sk-SK" sz="2800">
                <a:latin typeface="Trebuchet MS" charset="0"/>
                <a:cs typeface="Arial Unicode MS" charset="0"/>
              </a:rPr>
              <a:t> novembru 1981. godine američki zavodi za javno zdravlje su zabeležili 159 slučajeva, početkom 1982. godine je bilo već više od 200 slučajeva </a:t>
            </a:r>
          </a:p>
          <a:p>
            <a:pPr algn="just">
              <a:lnSpc>
                <a:spcPct val="90000"/>
              </a:lnSpc>
            </a:pPr>
            <a:r>
              <a:rPr lang="sk-SK" sz="2800">
                <a:latin typeface="Arial" charset="0"/>
                <a:cs typeface="Arial Unicode MS" charset="0"/>
              </a:rPr>
              <a:t>E</a:t>
            </a:r>
            <a:r>
              <a:rPr lang="sk-SK" sz="2800">
                <a:latin typeface="Trebuchet MS" charset="0"/>
                <a:cs typeface="Arial Unicode MS" charset="0"/>
              </a:rPr>
              <a:t>pidemija, koja je buknula iz kruga MSM populacije iz Njujorka, San Franciska i Los Anđelesa se raširila na 15 država</a:t>
            </a:r>
          </a:p>
        </p:txBody>
      </p:sp>
      <p:sp>
        <p:nvSpPr>
          <p:cNvPr id="5120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D56EF1A6-374B-B04F-BFD5-20D6DF61BD18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http://rusnak.truni.sk/</a:t>
            </a:r>
          </a:p>
        </p:txBody>
      </p:sp>
      <p:sp>
        <p:nvSpPr>
          <p:cNvPr id="512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D90AC169-D756-AD43-875E-B75CD532DF32}" type="slidenum">
              <a:rPr lang="en-GB"/>
              <a:pPr/>
              <a:t>49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Razvoj medicine (infektivne bolesti)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k-SK">
                <a:latin typeface="Trebuchet MS" charset="0"/>
                <a:cs typeface="Arial Unicode MS" charset="0"/>
              </a:rPr>
              <a:t>Samo je u malo kojim oblastima medicine nastalo toliko dinamičnih promena kao u oblasti infektivnih bolesti</a:t>
            </a:r>
          </a:p>
          <a:p>
            <a:pPr algn="just"/>
            <a:r>
              <a:rPr lang="sk-SK">
                <a:latin typeface="Trebuchet MS" charset="0"/>
                <a:cs typeface="Arial Unicode MS" charset="0"/>
              </a:rPr>
              <a:t>Prouzrokovali su ne samo napredak medicine, već i promenu odnosa mikro i makroorganizama i faktora životne sredine</a:t>
            </a:r>
          </a:p>
          <a:p>
            <a:pPr algn="just"/>
            <a:r>
              <a:rPr lang="sk-SK">
                <a:latin typeface="Trebuchet MS" charset="0"/>
                <a:cs typeface="Arial Unicode MS" charset="0"/>
              </a:rPr>
              <a:t>U istoriji medicine zabeležene su velike epidemije i pandemije infektivnih bolesti koje su ubile milione ljudi</a:t>
            </a:r>
          </a:p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614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33763DF-5649-1E48-B6C1-E8D3B2B4FC2A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61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B9877DF-23B0-E045-AD57-4C17FD187404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324475"/>
          </a:xfrm>
        </p:spPr>
        <p:txBody>
          <a:bodyPr/>
          <a:lstStyle/>
          <a:p>
            <a:pPr algn="just"/>
            <a:r>
              <a:rPr lang="sk-SK" sz="2800">
                <a:latin typeface="Trebuchet MS" charset="0"/>
                <a:cs typeface="Arial Unicode MS" charset="0"/>
              </a:rPr>
              <a:t>Krajem 1981. godine je bio u Njujorku prijavljen prvi slučaj smrti od PCP kod heteroseksualaca, od tog  po prvi put kod žena</a:t>
            </a:r>
          </a:p>
          <a:p>
            <a:pPr algn="just"/>
            <a:r>
              <a:rPr lang="sk-SK" sz="2800">
                <a:latin typeface="Trebuchet MS" charset="0"/>
                <a:cs typeface="Arial Unicode MS" charset="0"/>
              </a:rPr>
              <a:t>Sve te osobe su bile zavisnici od heroina (</a:t>
            </a:r>
            <a:r>
              <a:rPr lang="en-US" sz="2800" b="1">
                <a:latin typeface="Trebuchet MS" charset="0"/>
                <a:cs typeface="Arial Unicode MS" charset="0"/>
              </a:rPr>
              <a:t>Persons Who Inject Drugs (PWID)</a:t>
            </a:r>
            <a:r>
              <a:rPr lang="en-US" sz="2800" b="1">
                <a:latin typeface="Trebuchet MS" charset="0"/>
                <a:cs typeface="Arial Unicode MS" charset="0"/>
              </a:rPr>
              <a:t>)</a:t>
            </a:r>
            <a:endParaRPr lang="sk-SK" sz="2800">
              <a:latin typeface="Trebuchet MS" charset="0"/>
              <a:cs typeface="Arial Unicode MS" charset="0"/>
            </a:endParaRPr>
          </a:p>
          <a:p>
            <a:pPr algn="just"/>
            <a:r>
              <a:rPr lang="sk-SK" sz="2800">
                <a:latin typeface="Trebuchet MS" charset="0"/>
                <a:cs typeface="Arial Unicode MS" charset="0"/>
              </a:rPr>
              <a:t>U ovom periodu nova bolest nije imala naučni naziv</a:t>
            </a:r>
            <a:endParaRPr lang="sk-SK" sz="2800">
              <a:solidFill>
                <a:schemeClr val="bg1"/>
              </a:solidFill>
              <a:latin typeface="Trebuchet MS" charset="0"/>
              <a:cs typeface="Arial Unicode MS" charset="0"/>
            </a:endParaRPr>
          </a:p>
          <a:p>
            <a:pPr algn="just"/>
            <a:r>
              <a:rPr lang="sk-SK" sz="2800">
                <a:latin typeface="Trebuchet MS" charset="0"/>
                <a:cs typeface="Arial Unicode MS" charset="0"/>
              </a:rPr>
              <a:t>novine su pisale ,,gay cancer“, ,,gay pneumonia“ i ,,gay plaque“ (kuga)</a:t>
            </a:r>
          </a:p>
          <a:p>
            <a:pPr algn="just"/>
            <a:r>
              <a:rPr lang="sk-SK" sz="2800">
                <a:latin typeface="Trebuchet MS" charset="0"/>
                <a:cs typeface="Arial Unicode MS" charset="0"/>
              </a:rPr>
              <a:t>Krajem 1982. godine je prihvaćen neutralni pojam ,,AIDS“</a:t>
            </a:r>
          </a:p>
        </p:txBody>
      </p:sp>
      <p:sp>
        <p:nvSpPr>
          <p:cNvPr id="5222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E66C66-3473-1B41-AC55-26B4F448CF92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http://rusnak.truni.sk/</a:t>
            </a:r>
          </a:p>
        </p:txBody>
      </p:sp>
      <p:sp>
        <p:nvSpPr>
          <p:cNvPr id="522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C68CC69-71A8-A84F-BE54-368168870D59}" type="slidenum">
              <a:rPr lang="en-GB"/>
              <a:pPr/>
              <a:t>50</a:t>
            </a:fld>
            <a:endParaRPr lang="en-GB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0"/>
            <a:ext cx="9043988" cy="1236663"/>
          </a:xfrm>
        </p:spPr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,,Pogrešno shvatanje“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477963"/>
            <a:ext cx="9043988" cy="5759450"/>
          </a:xfrm>
        </p:spPr>
        <p:txBody>
          <a:bodyPr/>
          <a:lstStyle/>
          <a:p>
            <a:pPr algn="just"/>
            <a:r>
              <a:rPr lang="sk-SK">
                <a:latin typeface="Arial" charset="0"/>
                <a:cs typeface="Arial Unicode MS" charset="0"/>
              </a:rPr>
              <a:t>Iako je smatrano da je oboljenje ograničeno samo na pripadnike MSM populacije uglavnom u delovima Srednje Amerike i na osobe koje ubrizgavaju drogu, raširilo se već na sve kontinente i u sve slojeve društva</a:t>
            </a:r>
            <a:endParaRPr lang="sk-SK">
              <a:latin typeface="Trebuchet MS" charset="0"/>
              <a:cs typeface="Arial Unicode MS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4141788"/>
            <a:ext cx="6049963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A2415F4-3C05-4749-9D95-67EBBF01F18F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6463" y="6661150"/>
            <a:ext cx="3168650" cy="723900"/>
          </a:xfrm>
        </p:spPr>
        <p:txBody>
          <a:bodyPr/>
          <a:lstStyle/>
          <a:p>
            <a:pPr>
              <a:defRPr/>
            </a:pPr>
            <a:r>
              <a:rPr lang="en-GB" dirty="0"/>
              <a:t>http://rusnak.truni.sk/</a:t>
            </a:r>
          </a:p>
        </p:txBody>
      </p:sp>
      <p:sp>
        <p:nvSpPr>
          <p:cNvPr id="532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86BDEEC3-2024-DB4D-92A9-9FEA9083EFAC}" type="slidenum">
              <a:rPr lang="en-GB"/>
              <a:pPr/>
              <a:t>51</a:t>
            </a:fld>
            <a:endParaRPr lang="en-GB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541338"/>
            <a:ext cx="9043988" cy="1236662"/>
          </a:xfrm>
        </p:spPr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Hvala na pažnji...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2052638"/>
            <a:ext cx="9043988" cy="5334000"/>
          </a:xfrm>
          <a:effectLst>
            <a:softEdge rad="112500"/>
          </a:effectLst>
        </p:spPr>
      </p:pic>
      <p:sp>
        <p:nvSpPr>
          <p:cNvPr id="5427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51C107F-6723-804C-A419-6772E0BC15E7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542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D5FA63F-049C-6640-BAF0-DE0CD6698EC1}" type="slidenum">
              <a:rPr lang="en-GB"/>
              <a:pPr/>
              <a:t>52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Arial" charset="0"/>
                <a:cs typeface="Arial Unicode MS" charset="0"/>
              </a:rPr>
              <a:t>Kuga, Pestis (Crna smrt)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latin typeface="Trebuchet MS" charset="0"/>
                <a:cs typeface="Arial Unicode MS" charset="0"/>
              </a:rPr>
              <a:t>U</a:t>
            </a:r>
            <a:r>
              <a:rPr lang="sk-SK">
                <a:latin typeface="Trebuchet MS" charset="0"/>
                <a:cs typeface="Arial Unicode MS" charset="0"/>
              </a:rPr>
              <a:t> starom veku bila je opisana katastrofalna kuga u Atini (430-425 p.n.e.)</a:t>
            </a:r>
          </a:p>
          <a:p>
            <a:pPr algn="just"/>
            <a:r>
              <a:rPr lang="sk-SK">
                <a:latin typeface="Trebuchet MS" charset="0"/>
                <a:cs typeface="Arial Unicode MS" charset="0"/>
              </a:rPr>
              <a:t>Prema istoričaru Tukididu kuga je ubila 300 000 Atinjana (svaki treći)</a:t>
            </a:r>
          </a:p>
          <a:p>
            <a:pPr algn="just"/>
            <a:r>
              <a:rPr lang="sk-SK">
                <a:latin typeface="Trebuchet MS" charset="0"/>
                <a:cs typeface="Arial Unicode MS" charset="0"/>
              </a:rPr>
              <a:t>Drugačija situacija je u slučaju crne kuge, koja je odnela u godinama 1347 – 1351 milione žrtava u celoj srednjovekovnoj Evropi</a:t>
            </a:r>
          </a:p>
          <a:p>
            <a:pPr algn="just"/>
            <a:r>
              <a:rPr lang="en-US">
                <a:latin typeface="Trebuchet MS" charset="0"/>
                <a:cs typeface="Arial Unicode MS" charset="0"/>
              </a:rPr>
              <a:t>E</a:t>
            </a:r>
            <a:r>
              <a:rPr lang="sk-SK">
                <a:latin typeface="Trebuchet MS" charset="0"/>
                <a:cs typeface="Arial Unicode MS" charset="0"/>
              </a:rPr>
              <a:t>pidemije su dolazile u talasima </a:t>
            </a:r>
            <a:r>
              <a:rPr lang="sk-SK">
                <a:solidFill>
                  <a:schemeClr val="bg1"/>
                </a:solidFill>
                <a:latin typeface="Trebuchet MS" charset="0"/>
                <a:cs typeface="Arial Unicode MS" charset="0"/>
              </a:rPr>
              <a:t>svakih 21 do 25 godina</a:t>
            </a:r>
          </a:p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717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4C2B31DB-10F6-AC46-81A7-B5D8C37F8067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71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6D4C170-4B9C-F54A-88EE-F9DCB3BD1FD7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404938"/>
            <a:ext cx="9043987" cy="5334000"/>
          </a:xfrm>
        </p:spPr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Kuga je  prouzrokovala nezamisljive štete</a:t>
            </a:r>
          </a:p>
          <a:p>
            <a:pPr algn="just"/>
            <a:r>
              <a:rPr lang="sk-SK">
                <a:latin typeface="Trebuchet MS" charset="0"/>
                <a:cs typeface="Arial Unicode MS" charset="0"/>
              </a:rPr>
              <a:t>Samo je u Engleskoj ubila prema proceni 45% stanovništva, a u celoj Evropi približno trećinu</a:t>
            </a:r>
          </a:p>
          <a:p>
            <a:pPr algn="just"/>
            <a:r>
              <a:rPr lang="sk-SK">
                <a:latin typeface="Trebuchet MS" charset="0"/>
                <a:cs typeface="Arial Unicode MS" charset="0"/>
              </a:rPr>
              <a:t>Neka mesta su bila potpuno istrebljena, u velikim gradovima je preživelo nekoliko svedoka očajnih patnji zajednice</a:t>
            </a:r>
          </a:p>
          <a:p>
            <a:endParaRPr lang="sk-SK">
              <a:latin typeface="Trebuchet MS" charset="0"/>
              <a:cs typeface="Arial Unicode MS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4645025"/>
            <a:ext cx="21669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4D3F8EC-6A1D-E347-AE66-E16A12740500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81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8BC59771-1EC7-3441-B359-615A0175CE5C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Trebuchet MS" charset="0"/>
                <a:cs typeface="Arial Unicode MS" charset="0"/>
              </a:rPr>
              <a:t>Situacija u gradovima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>
                <a:latin typeface="Trebuchet MS" charset="0"/>
                <a:cs typeface="Arial Unicode MS" charset="0"/>
              </a:rPr>
              <a:t>L</a:t>
            </a:r>
            <a:r>
              <a:rPr lang="sk-SK">
                <a:latin typeface="Trebuchet MS" charset="0"/>
                <a:cs typeface="Arial Unicode MS" charset="0"/>
              </a:rPr>
              <a:t>judi u gradovima su doslovno padali mrtvi po ulicama i raspadali se na licu mesta, jer ih nije imao ko sahraniti  </a:t>
            </a:r>
          </a:p>
          <a:p>
            <a:pPr algn="just">
              <a:lnSpc>
                <a:spcPct val="90000"/>
              </a:lnSpc>
            </a:pPr>
            <a:r>
              <a:rPr lang="en-US">
                <a:latin typeface="Trebuchet MS" charset="0"/>
                <a:cs typeface="Arial Unicode MS" charset="0"/>
              </a:rPr>
              <a:t>O</a:t>
            </a:r>
            <a:r>
              <a:rPr lang="sk-SK">
                <a:latin typeface="Trebuchet MS" charset="0"/>
                <a:cs typeface="Arial Unicode MS" charset="0"/>
              </a:rPr>
              <a:t>ni koji su preživeli, bili su primorani da bacaju leševe i u velike masovne grobnice bez obreda, brzo i u pet </a:t>
            </a:r>
            <a:r>
              <a:rPr lang="sk-SK">
                <a:solidFill>
                  <a:schemeClr val="bg1"/>
                </a:solidFill>
                <a:latin typeface="Trebuchet MS" charset="0"/>
                <a:cs typeface="Arial Unicode MS" charset="0"/>
              </a:rPr>
              <a:t>i više slojeva</a:t>
            </a:r>
          </a:p>
          <a:p>
            <a:pPr algn="just">
              <a:lnSpc>
                <a:spcPct val="90000"/>
              </a:lnSpc>
            </a:pPr>
            <a:r>
              <a:rPr lang="en-US">
                <a:latin typeface="Trebuchet MS" charset="0"/>
                <a:cs typeface="Arial Unicode MS" charset="0"/>
              </a:rPr>
              <a:t>D</a:t>
            </a:r>
            <a:r>
              <a:rPr lang="sk-SK">
                <a:latin typeface="Trebuchet MS" charset="0"/>
                <a:cs typeface="Arial Unicode MS" charset="0"/>
              </a:rPr>
              <a:t>ruštvene posledice su bile bile strahovite: porodice su bile razorene, zdravi su  pobegli od bolesnih da bi sami preživeli</a:t>
            </a:r>
          </a:p>
          <a:p>
            <a:pPr>
              <a:lnSpc>
                <a:spcPct val="90000"/>
              </a:lnSpc>
            </a:pPr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922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426BB7D7-D80E-0940-9D9D-4F1DBC568B27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9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B713C1E-0E4A-0547-8EB4-935FAD56552B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>
              <a:latin typeface="Trebuchet MS" charset="0"/>
              <a:cs typeface="Arial Unicode MS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latin typeface="Trebuchet MS" charset="0"/>
                <a:cs typeface="Arial Unicode MS" charset="0"/>
              </a:rPr>
              <a:t>T</a:t>
            </a:r>
            <a:r>
              <a:rPr lang="sk-SK">
                <a:latin typeface="Trebuchet MS" charset="0"/>
                <a:cs typeface="Arial Unicode MS" charset="0"/>
              </a:rPr>
              <a:t>radi</a:t>
            </a:r>
            <a:r>
              <a:rPr lang="en-US">
                <a:latin typeface="Trebuchet MS" charset="0"/>
                <a:cs typeface="Arial Unicode MS" charset="0"/>
              </a:rPr>
              <a:t>cional</a:t>
            </a:r>
            <a:r>
              <a:rPr lang="sk-SK">
                <a:latin typeface="Trebuchet MS" charset="0"/>
                <a:cs typeface="Arial Unicode MS" charset="0"/>
              </a:rPr>
              <a:t>n</a:t>
            </a:r>
            <a:r>
              <a:rPr lang="en-US">
                <a:latin typeface="Trebuchet MS" charset="0"/>
                <a:cs typeface="Arial Unicode MS" charset="0"/>
              </a:rPr>
              <a:t>a</a:t>
            </a:r>
            <a:r>
              <a:rPr lang="sk-SK">
                <a:latin typeface="Trebuchet MS" charset="0"/>
                <a:cs typeface="Arial Unicode MS" charset="0"/>
              </a:rPr>
              <a:t> hi</a:t>
            </a:r>
            <a:r>
              <a:rPr lang="en-US">
                <a:latin typeface="Trebuchet MS" charset="0"/>
                <a:cs typeface="Arial Unicode MS" charset="0"/>
              </a:rPr>
              <a:t>j</a:t>
            </a:r>
            <a:r>
              <a:rPr lang="sk-SK">
                <a:latin typeface="Trebuchet MS" charset="0"/>
                <a:cs typeface="Arial Unicode MS" charset="0"/>
              </a:rPr>
              <a:t>erarhi</a:t>
            </a:r>
            <a:r>
              <a:rPr lang="en-US">
                <a:latin typeface="Trebuchet MS" charset="0"/>
                <a:cs typeface="Arial Unicode MS" charset="0"/>
              </a:rPr>
              <a:t>j</a:t>
            </a:r>
            <a:r>
              <a:rPr lang="sk-SK">
                <a:latin typeface="Trebuchet MS" charset="0"/>
                <a:cs typeface="Arial Unicode MS" charset="0"/>
              </a:rPr>
              <a:t>a </a:t>
            </a:r>
            <a:r>
              <a:rPr lang="en-US">
                <a:latin typeface="Trebuchet MS" charset="0"/>
                <a:cs typeface="Arial Unicode MS" charset="0"/>
              </a:rPr>
              <a:t>zajednice je bila</a:t>
            </a:r>
            <a:r>
              <a:rPr lang="sk-SK">
                <a:latin typeface="Trebuchet MS" charset="0"/>
                <a:cs typeface="Arial Unicode MS" charset="0"/>
              </a:rPr>
              <a:t> poremećena: bolest je jednako napadala bogate kao i siromašne, jake kao i slabe</a:t>
            </a:r>
          </a:p>
          <a:p>
            <a:pPr algn="just"/>
            <a:r>
              <a:rPr lang="en-US">
                <a:latin typeface="Trebuchet MS" charset="0"/>
                <a:cs typeface="Arial Unicode MS" charset="0"/>
              </a:rPr>
              <a:t>D</a:t>
            </a:r>
            <a:r>
              <a:rPr lang="sk-SK">
                <a:latin typeface="Trebuchet MS" charset="0"/>
                <a:cs typeface="Arial Unicode MS" charset="0"/>
              </a:rPr>
              <a:t>omaće životinje su uginule na farmama, nije imao ko o njima da se stara</a:t>
            </a:r>
          </a:p>
          <a:p>
            <a:pPr algn="just"/>
            <a:r>
              <a:rPr lang="en-US">
                <a:latin typeface="Trebuchet MS" charset="0"/>
                <a:cs typeface="Arial Unicode MS" charset="0"/>
              </a:rPr>
              <a:t>S</a:t>
            </a:r>
            <a:r>
              <a:rPr lang="sk-SK">
                <a:latin typeface="Trebuchet MS" charset="0"/>
                <a:cs typeface="Arial Unicode MS" charset="0"/>
              </a:rPr>
              <a:t>vud</a:t>
            </a:r>
            <a:r>
              <a:rPr lang="en-US">
                <a:latin typeface="Trebuchet MS" charset="0"/>
                <a:cs typeface="Arial Unicode MS" charset="0"/>
              </a:rPr>
              <a:t>a</a:t>
            </a:r>
            <a:r>
              <a:rPr lang="sk-SK">
                <a:latin typeface="Trebuchet MS" charset="0"/>
                <a:cs typeface="Arial Unicode MS" charset="0"/>
              </a:rPr>
              <a:t> </a:t>
            </a:r>
            <a:r>
              <a:rPr lang="en-US">
                <a:latin typeface="Trebuchet MS" charset="0"/>
                <a:cs typeface="Arial Unicode MS" charset="0"/>
              </a:rPr>
              <a:t>je </a:t>
            </a:r>
            <a:r>
              <a:rPr lang="sk-SK">
                <a:latin typeface="Trebuchet MS" charset="0"/>
                <a:cs typeface="Arial Unicode MS" charset="0"/>
              </a:rPr>
              <a:t>prevladala slika propasti, pustoši i smrti</a:t>
            </a:r>
          </a:p>
          <a:p>
            <a:pPr algn="just"/>
            <a:r>
              <a:rPr lang="en-US">
                <a:latin typeface="Trebuchet MS" charset="0"/>
                <a:cs typeface="Arial Unicode MS" charset="0"/>
              </a:rPr>
              <a:t>T</a:t>
            </a:r>
            <a:r>
              <a:rPr lang="sk-SK">
                <a:latin typeface="Trebuchet MS" charset="0"/>
                <a:cs typeface="Arial Unicode MS" charset="0"/>
              </a:rPr>
              <a:t>akve tragedije su se ponavljale u </a:t>
            </a:r>
            <a:r>
              <a:rPr lang="sk-SK">
                <a:solidFill>
                  <a:schemeClr val="bg1"/>
                </a:solidFill>
                <a:latin typeface="Trebuchet MS" charset="0"/>
                <a:cs typeface="Arial Unicode MS" charset="0"/>
              </a:rPr>
              <a:t>nekim vekovima pri svakom novom talasu epidemije</a:t>
            </a:r>
          </a:p>
        </p:txBody>
      </p:sp>
      <p:sp>
        <p:nvSpPr>
          <p:cNvPr id="1024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4A5BF10-AAF5-B247-90E6-244EA9B4DCF1}" type="datetime1">
              <a:rPr lang="sk-SK"/>
              <a:pPr/>
              <a:t>10.11.14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http://rusnak.truni.sk/</a:t>
            </a:r>
          </a:p>
        </p:txBody>
      </p:sp>
      <p:sp>
        <p:nvSpPr>
          <p:cNvPr id="102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9CB0B44-295D-5247-B184-B2327903D6AC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Trebuchet MS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40119</TotalTime>
  <Words>3661</Words>
  <Application>Microsoft Macintosh PowerPoint</Application>
  <PresentationFormat>Custom</PresentationFormat>
  <Paragraphs>475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ＭＳ Ｐゴシック</vt:lpstr>
      <vt:lpstr>Arial Unicode MS</vt:lpstr>
      <vt:lpstr>Times New Roman</vt:lpstr>
      <vt:lpstr>Trebuchet MS</vt:lpstr>
      <vt:lpstr>Wingdings</vt:lpstr>
      <vt:lpstr>Courier New</vt:lpstr>
      <vt:lpstr>Castellar</vt:lpstr>
      <vt:lpstr>Cambria</vt:lpstr>
      <vt:lpstr>Motív Office</vt:lpstr>
      <vt:lpstr> Razvoj SHVATANJA o infektivnim bolestima u istoriji  prof.MUDr. Martin Rusnák, CSc Katedra za javno zdravlje  FZaSP, Trnavski univerzitet,  Trnava, R.Slovačka</vt:lpstr>
      <vt:lpstr>Ljudsku civilizaciju odavno muče ozbiljne redovne pojave epidemija zaraznih bolesti...</vt:lpstr>
      <vt:lpstr>Contagion - miasma</vt:lpstr>
      <vt:lpstr>Prenošenje oboljenja</vt:lpstr>
      <vt:lpstr>Razvoj medicine (infektivne bolesti)</vt:lpstr>
      <vt:lpstr>Kuga, Pestis (Crna smrt)</vt:lpstr>
      <vt:lpstr> </vt:lpstr>
      <vt:lpstr>Situacija u gradovima</vt:lpstr>
      <vt:lpstr>PowerPoint Presentation</vt:lpstr>
      <vt:lpstr>Uzročnik infekcije</vt:lpstr>
      <vt:lpstr>PowerPoint Presentation</vt:lpstr>
      <vt:lpstr>PowerPoint Presentation</vt:lpstr>
      <vt:lpstr>Način prenošenja...</vt:lpstr>
      <vt:lpstr>PowerPoint Presentation</vt:lpstr>
      <vt:lpstr>PowerPoint Presentation</vt:lpstr>
      <vt:lpstr>PowerPoint Presentation</vt:lpstr>
      <vt:lpstr>Pesma o mitskom poreklu sifilisa</vt:lpstr>
      <vt:lpstr> </vt:lpstr>
      <vt:lpstr>PowerPoint Presentation</vt:lpstr>
      <vt:lpstr>PowerPoint Presentation</vt:lpstr>
      <vt:lpstr>Sifilis – kraljevska seksualno prenosiva bolest</vt:lpstr>
      <vt:lpstr>PowerPoint Presentation</vt:lpstr>
      <vt:lpstr>Luj Paster je doveo medicinu ka bakteriologiji</vt:lpstr>
      <vt:lpstr> </vt:lpstr>
      <vt:lpstr>Luj Paster </vt:lpstr>
      <vt:lpstr>Učenje o ,,spontanoj generaciji“ odbačeno </vt:lpstr>
      <vt:lpstr>Eksperiment sa ,,flašom“</vt:lpstr>
      <vt:lpstr>Pasterizacija i imunizacija</vt:lpstr>
      <vt:lpstr>... era aktivne imunizacije</vt:lpstr>
      <vt:lpstr>Robert Koh je otkrio bacil tuberkuloze</vt:lpstr>
      <vt:lpstr> </vt:lpstr>
      <vt:lpstr>PowerPoint Presentation</vt:lpstr>
      <vt:lpstr>Kohovi pustulati:</vt:lpstr>
      <vt:lpstr>PowerPoint Presentation</vt:lpstr>
      <vt:lpstr>Bacil i bolest- nedovoljna uzročna veza</vt:lpstr>
      <vt:lpstr>PowerPoint Presentation</vt:lpstr>
      <vt:lpstr>Tuberkuloza - TBC</vt:lpstr>
      <vt:lpstr>Semelvajs je spasio majke od puerperalne sepse</vt:lpstr>
      <vt:lpstr> </vt:lpstr>
      <vt:lpstr>PowerPoint Presentation</vt:lpstr>
      <vt:lpstr>PowerPoint Presentation</vt:lpstr>
      <vt:lpstr>Novo otkriće: Penicilin</vt:lpstr>
      <vt:lpstr> </vt:lpstr>
      <vt:lpstr>Penicilin sprečava razmnožavanje bakterija</vt:lpstr>
      <vt:lpstr>Efekat penicilina</vt:lpstr>
      <vt:lpstr>7. Mart 1929</vt:lpstr>
      <vt:lpstr>Izolacija penicilina</vt:lpstr>
      <vt:lpstr>AIDS – bolest je otkrivena</vt:lpstr>
      <vt:lpstr>Brzo širenje AIDS-a</vt:lpstr>
      <vt:lpstr>PowerPoint Presentation</vt:lpstr>
      <vt:lpstr>,,Pogrešno shvatanje“</vt:lpstr>
      <vt:lpstr>Hvala na pažnji...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Martin_Katedra_VZ</dc:title>
  <dc:subject>prezentácia v PP</dc:subject>
  <dc:creator>Martin Rusnak</dc:creator>
  <cp:keywords/>
  <dc:description/>
  <cp:lastModifiedBy>Martin Rusnák</cp:lastModifiedBy>
  <cp:revision>275</cp:revision>
  <cp:lastPrinted>1601-01-01T00:00:00Z</cp:lastPrinted>
  <dcterms:created xsi:type="dcterms:W3CDTF">2009-08-08T16:15:31Z</dcterms:created>
  <dcterms:modified xsi:type="dcterms:W3CDTF">2014-11-10T08:40:20Z</dcterms:modified>
  <cp:category/>
</cp:coreProperties>
</file>