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69" r:id="rId4"/>
    <p:sldId id="274" r:id="rId5"/>
    <p:sldId id="271" r:id="rId6"/>
    <p:sldId id="272" r:id="rId7"/>
    <p:sldId id="259" r:id="rId8"/>
    <p:sldId id="258" r:id="rId9"/>
    <p:sldId id="261" r:id="rId10"/>
    <p:sldId id="260" r:id="rId11"/>
    <p:sldId id="264" r:id="rId12"/>
    <p:sldId id="263" r:id="rId13"/>
    <p:sldId id="262" r:id="rId14"/>
    <p:sldId id="265" r:id="rId15"/>
    <p:sldId id="266" r:id="rId16"/>
    <p:sldId id="270" r:id="rId17"/>
    <p:sldId id="267" r:id="rId18"/>
    <p:sldId id="268" r:id="rId19"/>
    <p:sldId id="276" r:id="rId20"/>
    <p:sldId id="273" r:id="rId21"/>
    <p:sldId id="275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752F2-EC5F-134C-B4B6-2F4EA35A5172}" type="datetimeFigureOut">
              <a:rPr lang="en-US" smtClean="0"/>
              <a:t>1.9.2014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180EB-CFEA-9343-85E3-8EEDA3A978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94603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830D1-E770-DF49-8CC6-262B20134DE0}" type="datetimeFigureOut">
              <a:rPr lang="en-US" smtClean="0"/>
              <a:t>1.9.2014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99F3B-4375-C945-A512-A7B8CD2302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21985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3075-203C-384E-97F3-634E9E6256DB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6B53-EAE0-4B40-A785-9D1C2AA1DF3A}" type="datetime1">
              <a:rPr lang="en-GB" smtClean="0"/>
              <a:t>1.9.2014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82C7-0EC0-2144-B876-744A640D3CE2}" type="datetime1">
              <a:rPr lang="en-GB" smtClean="0"/>
              <a:t>1.9.2014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783F-FF3C-0548-867F-301477D66F0A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45348-38EE-0748-BBA5-866307A917E0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2415-4FD8-DF4D-A27D-D46A74575E30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CE0E-0598-7E43-BB03-9D0A2EFB75E9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9912-7754-B047-924A-1C77590B2A09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6EC-215B-A840-A107-F10FC8E455E5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D4EF-A090-5F4D-AFF0-19AF14DC4D87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8560-61A9-0D46-941A-27CA0537545C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240338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dirty="0" err="1" smtClean="0"/>
              <a:t>Click</a:t>
            </a:r>
            <a:r>
              <a:rPr lang="sk-SK" dirty="0" smtClean="0"/>
              <a:t> to </a:t>
            </a:r>
            <a:r>
              <a:rPr lang="sk-SK" dirty="0" err="1" smtClean="0"/>
              <a:t>edit</a:t>
            </a:r>
            <a:r>
              <a:rPr lang="sk-SK" dirty="0" smtClean="0"/>
              <a:t> Master title </a:t>
            </a:r>
            <a:r>
              <a:rPr lang="sk-SK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8050" y="685801"/>
            <a:ext cx="8344950" cy="43560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55C43B6-7100-204E-AF8A-51AA9DF151D8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25800" y="6154738"/>
            <a:ext cx="216916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US" dirty="0" err="1" smtClean="0"/>
              <a:t>rusnakm@truni.sk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6207666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Základy podpory a ochrany zdravia verejnosti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Prof. MUDr. Martin </a:t>
            </a:r>
            <a:r>
              <a:rPr lang="sk-SK" dirty="0" err="1" smtClean="0"/>
              <a:t>Rusnák</a:t>
            </a:r>
            <a:r>
              <a:rPr lang="sk-SK" dirty="0" smtClean="0"/>
              <a:t>, </a:t>
            </a:r>
            <a:r>
              <a:rPr lang="sk-SK" dirty="0" err="1" smtClean="0"/>
              <a:t>CSc</a:t>
            </a:r>
            <a:endParaRPr lang="sk-SK" dirty="0" smtClean="0"/>
          </a:p>
          <a:p>
            <a:r>
              <a:rPr lang="sk-SK" dirty="0" smtClean="0"/>
              <a:t>Katedra verejného zdravotníctva Trnavskej univerzity v Trnave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0012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Aktivity podpory zdravia</a:t>
            </a:r>
            <a:endParaRPr lang="sk-S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9912-7754-B047-924A-1C77590B2A09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1500" y="236538"/>
            <a:ext cx="5461000" cy="50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239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Činnosť podpory zdravia sa zameriava na zníženie rozdielov v zdravotnom stave a zaistenie rovnakých možností a zdrojov pre dosiahnutie čo najúplnejšieho potenciálu zdravia. </a:t>
            </a:r>
          </a:p>
          <a:p>
            <a:r>
              <a:rPr lang="sk-SK" sz="2800" dirty="0" smtClean="0"/>
              <a:t>To zahŕňa bezpečný základ v podpornom prostredí, prístup k informáciám, životné zručnosti a možnosti sa zdravo rozhodovať</a:t>
            </a:r>
          </a:p>
          <a:p>
            <a:r>
              <a:rPr lang="sk-SK" sz="2800" dirty="0" smtClean="0"/>
              <a:t>To sa týka rovnako mužov ako žien.</a:t>
            </a:r>
            <a:endParaRPr lang="sk-SK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Umožniť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783F-FF3C-0548-867F-301477D66F0A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140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400" dirty="0" smtClean="0"/>
              <a:t>Podpora zdravia predpokladá koordinovanú činnosť všetkých dotknutých: vlád, sektorov zdravotníctva, sociálnych vecí a ekonomiky, tiež NGO a dobrovoľných organizácií, miestnej správy, priemyslu a médií. </a:t>
            </a:r>
          </a:p>
          <a:p>
            <a:r>
              <a:rPr lang="sk-SK" sz="2400" dirty="0" smtClean="0"/>
              <a:t>Ľudia na všetkých úrovniach života sa zapájajú ako jednotlivci, rodiny a komunity.</a:t>
            </a:r>
          </a:p>
          <a:p>
            <a:r>
              <a:rPr lang="sk-SK" sz="2400" dirty="0" smtClean="0"/>
              <a:t>Profesionálne a sociálne skupiny a zdravotnícky personál majú hlavnú zodpovednosť za sprostredkovanie medzi rôznorodými záujmami v spoločnosti v snahe o zdravie.</a:t>
            </a:r>
            <a:endParaRPr lang="sk-SK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Sprostredkovať</a:t>
            </a:r>
            <a:endParaRPr lang="sk-S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9912-7754-B047-924A-1C77590B2A09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774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800" dirty="0" smtClean="0"/>
              <a:t>Dobré zdravie je hlavným zdrojom sociálneho, ekonomického a osobného </a:t>
            </a:r>
            <a:r>
              <a:rPr lang="sk-SK" sz="2800" dirty="0" smtClean="0"/>
              <a:t>vývoja;</a:t>
            </a:r>
            <a:endParaRPr lang="sk-SK" sz="2800" dirty="0" smtClean="0"/>
          </a:p>
          <a:p>
            <a:r>
              <a:rPr lang="sk-SK" sz="2800" dirty="0" smtClean="0"/>
              <a:t>Je dôležitou zložkou kvality </a:t>
            </a:r>
            <a:r>
              <a:rPr lang="sk-SK" sz="2800" dirty="0" smtClean="0"/>
              <a:t>života;</a:t>
            </a:r>
            <a:endParaRPr lang="sk-SK" sz="2800" dirty="0" smtClean="0"/>
          </a:p>
          <a:p>
            <a:r>
              <a:rPr lang="sk-SK" sz="2800" dirty="0" smtClean="0"/>
              <a:t>Politické, ekonomické, sociálne, kultúrne faktory, ako aj životného prostredia, správania sa a biologické môžu rovnako podporovať zdravie </a:t>
            </a:r>
            <a:r>
              <a:rPr lang="sk-SK" sz="2800" dirty="0" smtClean="0"/>
              <a:t>ale </a:t>
            </a:r>
            <a:r>
              <a:rPr lang="sk-SK" sz="2800" dirty="0" smtClean="0"/>
              <a:t>aj ho poškodzovať </a:t>
            </a:r>
          </a:p>
          <a:p>
            <a:r>
              <a:rPr lang="sk-SK" sz="2800" dirty="0" smtClean="0"/>
              <a:t>Podpora zdravia sa zameriava na pozitívne podmienky pre zdravie prostredníctvom obhajoby zdravia.</a:t>
            </a:r>
            <a:endParaRPr lang="sk-SK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Obhajovať</a:t>
            </a:r>
            <a:endParaRPr lang="sk-S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9912-7754-B047-924A-1C77590B2A09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625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dirty="0" err="1">
                <a:solidFill>
                  <a:srgbClr val="FF6600"/>
                </a:solidFill>
              </a:rPr>
              <a:t>Ottawa</a:t>
            </a:r>
            <a:r>
              <a:rPr lang="sk-SK" sz="2400" dirty="0">
                <a:solidFill>
                  <a:srgbClr val="FF6600"/>
                </a:solidFill>
              </a:rPr>
              <a:t> </a:t>
            </a:r>
            <a:r>
              <a:rPr lang="sk-SK" sz="2400" dirty="0" err="1">
                <a:solidFill>
                  <a:srgbClr val="FF6600"/>
                </a:solidFill>
              </a:rPr>
              <a:t>Charter</a:t>
            </a:r>
            <a:r>
              <a:rPr lang="sk-SK" sz="2400" dirty="0">
                <a:solidFill>
                  <a:srgbClr val="FF6600"/>
                </a:solidFill>
              </a:rPr>
              <a:t> </a:t>
            </a:r>
            <a:r>
              <a:rPr lang="sk-SK" sz="2400" dirty="0" err="1"/>
              <a:t>for</a:t>
            </a:r>
            <a:r>
              <a:rPr lang="sk-SK" sz="2400" dirty="0"/>
              <a:t> </a:t>
            </a:r>
            <a:r>
              <a:rPr lang="sk-SK" sz="2400" dirty="0" err="1"/>
              <a:t>Health</a:t>
            </a:r>
            <a:r>
              <a:rPr lang="sk-SK" sz="2400" dirty="0"/>
              <a:t> </a:t>
            </a:r>
            <a:r>
              <a:rPr lang="sk-SK" sz="2400" dirty="0" err="1" smtClean="0"/>
              <a:t>Promotion</a:t>
            </a:r>
            <a:r>
              <a:rPr lang="sk-SK" sz="2400" dirty="0" smtClean="0"/>
              <a:t>, </a:t>
            </a:r>
            <a:r>
              <a:rPr lang="sk-SK" sz="2400" i="1" dirty="0" smtClean="0"/>
              <a:t>1986</a:t>
            </a:r>
            <a:endParaRPr lang="sk-SK" sz="2400" i="1" dirty="0"/>
          </a:p>
          <a:p>
            <a:r>
              <a:rPr lang="sk-SK" sz="2400" dirty="0" smtClean="0">
                <a:solidFill>
                  <a:srgbClr val="FF6600"/>
                </a:solidFill>
              </a:rPr>
              <a:t>Adelaide </a:t>
            </a:r>
            <a:r>
              <a:rPr lang="sk-SK" sz="2400" dirty="0" err="1">
                <a:solidFill>
                  <a:srgbClr val="FF6600"/>
                </a:solidFill>
              </a:rPr>
              <a:t>Recommendations</a:t>
            </a:r>
            <a:r>
              <a:rPr lang="sk-SK" sz="2400" dirty="0">
                <a:solidFill>
                  <a:srgbClr val="FF6600"/>
                </a:solidFill>
              </a:rPr>
              <a:t> </a:t>
            </a:r>
            <a:r>
              <a:rPr lang="sk-SK" sz="2400" dirty="0"/>
              <a:t>on </a:t>
            </a:r>
            <a:r>
              <a:rPr lang="sk-SK" sz="2400" dirty="0" err="1"/>
              <a:t>Healthy</a:t>
            </a:r>
            <a:r>
              <a:rPr lang="sk-SK" sz="2400" dirty="0"/>
              <a:t> </a:t>
            </a:r>
            <a:r>
              <a:rPr lang="sk-SK" sz="2400" dirty="0" err="1"/>
              <a:t>Public</a:t>
            </a:r>
            <a:r>
              <a:rPr lang="sk-SK" sz="2400" dirty="0"/>
              <a:t> </a:t>
            </a:r>
            <a:r>
              <a:rPr lang="sk-SK" sz="2400" dirty="0" err="1" smtClean="0"/>
              <a:t>Policy</a:t>
            </a:r>
            <a:r>
              <a:rPr lang="sk-SK" sz="2400" dirty="0" smtClean="0"/>
              <a:t>,</a:t>
            </a:r>
            <a:r>
              <a:rPr lang="sk-SK" sz="2400" i="1" dirty="0" smtClean="0"/>
              <a:t> </a:t>
            </a:r>
            <a:r>
              <a:rPr lang="sk-SK" sz="2400" i="1" dirty="0"/>
              <a:t>1988</a:t>
            </a:r>
          </a:p>
          <a:p>
            <a:r>
              <a:rPr lang="sk-SK" sz="2400" dirty="0" err="1" smtClean="0"/>
              <a:t>Sundsvall</a:t>
            </a:r>
            <a:r>
              <a:rPr lang="sk-SK" sz="2400" dirty="0" smtClean="0"/>
              <a:t> </a:t>
            </a:r>
            <a:r>
              <a:rPr lang="sk-SK" sz="2400" dirty="0" err="1"/>
              <a:t>Statement</a:t>
            </a:r>
            <a:r>
              <a:rPr lang="sk-SK" sz="2400" dirty="0"/>
              <a:t> on </a:t>
            </a:r>
            <a:r>
              <a:rPr lang="sk-SK" sz="2400" dirty="0" err="1"/>
              <a:t>Supportive</a:t>
            </a:r>
            <a:r>
              <a:rPr lang="sk-SK" sz="2400" dirty="0"/>
              <a:t> </a:t>
            </a:r>
            <a:r>
              <a:rPr lang="sk-SK" sz="2400" dirty="0" err="1"/>
              <a:t>Environments</a:t>
            </a:r>
            <a:r>
              <a:rPr lang="sk-SK" sz="2400" dirty="0"/>
              <a:t> </a:t>
            </a:r>
            <a:r>
              <a:rPr lang="sk-SK" sz="2400" dirty="0" err="1"/>
              <a:t>for</a:t>
            </a:r>
            <a:r>
              <a:rPr lang="sk-SK" sz="2400" dirty="0"/>
              <a:t> </a:t>
            </a:r>
            <a:r>
              <a:rPr lang="sk-SK" sz="2400" dirty="0" err="1" smtClean="0"/>
              <a:t>Health</a:t>
            </a:r>
            <a:r>
              <a:rPr lang="sk-SK" sz="2400" dirty="0" smtClean="0"/>
              <a:t>,</a:t>
            </a:r>
            <a:r>
              <a:rPr lang="fr-FR" sz="2400" i="1" dirty="0" smtClean="0"/>
              <a:t> </a:t>
            </a:r>
            <a:r>
              <a:rPr lang="fr-FR" sz="2400" i="1" dirty="0"/>
              <a:t>1991</a:t>
            </a:r>
          </a:p>
          <a:p>
            <a:r>
              <a:rPr lang="fr-FR" sz="2400" dirty="0" smtClean="0">
                <a:solidFill>
                  <a:srgbClr val="FF6600"/>
                </a:solidFill>
              </a:rPr>
              <a:t>Jakarta </a:t>
            </a:r>
            <a:r>
              <a:rPr lang="fr-FR" sz="2400" dirty="0" err="1">
                <a:solidFill>
                  <a:srgbClr val="FF6600"/>
                </a:solidFill>
              </a:rPr>
              <a:t>Declaration</a:t>
            </a:r>
            <a:r>
              <a:rPr lang="fr-FR" sz="2400" dirty="0">
                <a:solidFill>
                  <a:srgbClr val="FF6600"/>
                </a:solidFill>
              </a:rPr>
              <a:t> </a:t>
            </a:r>
            <a:r>
              <a:rPr lang="fr-FR" sz="2400" dirty="0"/>
              <a:t>on </a:t>
            </a:r>
            <a:r>
              <a:rPr lang="fr-FR" sz="2400" dirty="0" err="1"/>
              <a:t>Leading</a:t>
            </a:r>
            <a:r>
              <a:rPr lang="fr-FR" sz="2400" dirty="0"/>
              <a:t> </a:t>
            </a:r>
            <a:r>
              <a:rPr lang="fr-FR" sz="2400" dirty="0" err="1"/>
              <a:t>Health</a:t>
            </a:r>
            <a:r>
              <a:rPr lang="fr-FR" sz="2400" dirty="0"/>
              <a:t> Promotion </a:t>
            </a:r>
            <a:r>
              <a:rPr lang="fr-FR" sz="2400" dirty="0" err="1"/>
              <a:t>into</a:t>
            </a:r>
            <a:r>
              <a:rPr lang="fr-FR" sz="2400" dirty="0"/>
              <a:t> the 21st </a:t>
            </a:r>
            <a:r>
              <a:rPr lang="fr-FR" sz="2400" dirty="0" smtClean="0"/>
              <a:t>Century</a:t>
            </a:r>
            <a:r>
              <a:rPr lang="sk-SK" sz="2400" dirty="0" smtClean="0"/>
              <a:t>,</a:t>
            </a:r>
            <a:r>
              <a:rPr lang="cs-CZ" sz="2400" i="1" dirty="0" smtClean="0"/>
              <a:t> </a:t>
            </a:r>
            <a:r>
              <a:rPr lang="cs-CZ" sz="2400" i="1" dirty="0"/>
              <a:t>1997</a:t>
            </a:r>
          </a:p>
          <a:p>
            <a:r>
              <a:rPr lang="cs-CZ" sz="2400" dirty="0" err="1" smtClean="0"/>
              <a:t>Mexico</a:t>
            </a:r>
            <a:r>
              <a:rPr lang="cs-CZ" sz="2400" dirty="0" smtClean="0"/>
              <a:t> </a:t>
            </a:r>
            <a:r>
              <a:rPr lang="cs-CZ" sz="2400" dirty="0" err="1"/>
              <a:t>Ministerial</a:t>
            </a:r>
            <a:r>
              <a:rPr lang="cs-CZ" sz="2400" dirty="0"/>
              <a:t> </a:t>
            </a:r>
            <a:r>
              <a:rPr lang="cs-CZ" sz="2400" dirty="0" err="1"/>
              <a:t>Statement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Promotion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Health</a:t>
            </a:r>
            <a:r>
              <a:rPr lang="cs-CZ" sz="2400" dirty="0"/>
              <a:t>: </a:t>
            </a:r>
            <a:r>
              <a:rPr lang="cs-CZ" sz="2400" dirty="0" err="1"/>
              <a:t>From</a:t>
            </a:r>
            <a:r>
              <a:rPr lang="cs-CZ" sz="2400" dirty="0"/>
              <a:t> </a:t>
            </a:r>
            <a:r>
              <a:rPr lang="cs-CZ" sz="2400" dirty="0" err="1"/>
              <a:t>Ideas</a:t>
            </a:r>
            <a:r>
              <a:rPr lang="cs-CZ" sz="2400" dirty="0"/>
              <a:t> to </a:t>
            </a:r>
            <a:r>
              <a:rPr lang="cs-CZ" sz="2400" dirty="0" err="1" smtClean="0"/>
              <a:t>Action</a:t>
            </a:r>
            <a:r>
              <a:rPr lang="sk-SK" sz="2400" dirty="0" smtClean="0"/>
              <a:t>,</a:t>
            </a:r>
            <a:r>
              <a:rPr lang="fr-FR" sz="2400" i="1" dirty="0" smtClean="0"/>
              <a:t> </a:t>
            </a:r>
            <a:r>
              <a:rPr lang="fr-FR" sz="2400" i="1" dirty="0"/>
              <a:t>2000</a:t>
            </a:r>
          </a:p>
          <a:p>
            <a:r>
              <a:rPr lang="fr-FR" sz="2400" dirty="0" smtClean="0"/>
              <a:t>The </a:t>
            </a:r>
            <a:r>
              <a:rPr lang="fr-FR" sz="2400" dirty="0">
                <a:solidFill>
                  <a:srgbClr val="FF6600"/>
                </a:solidFill>
              </a:rPr>
              <a:t>Bangkok Charter </a:t>
            </a:r>
            <a:r>
              <a:rPr lang="fr-FR" sz="2400" dirty="0"/>
              <a:t>for </a:t>
            </a:r>
            <a:r>
              <a:rPr lang="fr-FR" sz="2400" dirty="0" err="1"/>
              <a:t>Health</a:t>
            </a:r>
            <a:r>
              <a:rPr lang="fr-FR" sz="2400" dirty="0"/>
              <a:t> Promotion in a </a:t>
            </a:r>
            <a:r>
              <a:rPr lang="fr-FR" sz="2400" dirty="0" err="1"/>
              <a:t>Globalized</a:t>
            </a:r>
            <a:r>
              <a:rPr lang="fr-FR" sz="2400" dirty="0"/>
              <a:t> </a:t>
            </a:r>
            <a:r>
              <a:rPr lang="fr-FR" sz="2400" dirty="0" smtClean="0"/>
              <a:t>World,</a:t>
            </a:r>
            <a:r>
              <a:rPr lang="fr-FR" sz="2400" i="1" dirty="0" smtClean="0"/>
              <a:t>2005</a:t>
            </a:r>
            <a:endParaRPr lang="sk-SK" sz="24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Hlavné dokumenty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783F-FF3C-0548-867F-301477D66F0A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000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8050" y="685801"/>
            <a:ext cx="8344950" cy="3733799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sk-SK" sz="2400" dirty="0"/>
              <a:t>Mnohé z dnešných a budúcich hlavných príčin </a:t>
            </a:r>
            <a:r>
              <a:rPr lang="sk-SK" sz="2400" dirty="0" smtClean="0"/>
              <a:t>smrti, ochorení </a:t>
            </a:r>
            <a:r>
              <a:rPr lang="sk-SK" sz="2400" dirty="0"/>
              <a:t>a </a:t>
            </a:r>
            <a:r>
              <a:rPr lang="sk-SK" sz="2400" dirty="0" smtClean="0"/>
              <a:t>zdravotných postihnutí </a:t>
            </a:r>
            <a:r>
              <a:rPr lang="sk-SK" sz="2400" dirty="0"/>
              <a:t>(kardiovaskulárne choroby, rakovina, chronické pľúcne </a:t>
            </a:r>
            <a:r>
              <a:rPr lang="sk-SK" sz="2400" dirty="0" smtClean="0"/>
              <a:t>ochorenia, depresie, </a:t>
            </a:r>
            <a:r>
              <a:rPr lang="sk-SK" sz="2400" dirty="0"/>
              <a:t>násilie, zneužívanie návykových látok, úrazy, </a:t>
            </a:r>
            <a:r>
              <a:rPr lang="sk-SK" sz="2400" dirty="0" err="1" smtClean="0"/>
              <a:t>výživové</a:t>
            </a:r>
            <a:r>
              <a:rPr lang="sk-SK" sz="2400" dirty="0" smtClean="0"/>
              <a:t> nedostatky/prebytky, </a:t>
            </a:r>
            <a:r>
              <a:rPr lang="sk-SK" sz="2400" dirty="0"/>
              <a:t>HIV / AIDS / </a:t>
            </a:r>
            <a:r>
              <a:rPr lang="sk-SK" sz="2400" dirty="0" smtClean="0"/>
              <a:t>STI) možno významne znížiť </a:t>
            </a:r>
            <a:r>
              <a:rPr lang="sk-SK" sz="2400" dirty="0"/>
              <a:t>tým, že </a:t>
            </a:r>
            <a:r>
              <a:rPr lang="sk-SK" sz="2400" dirty="0" smtClean="0"/>
              <a:t>sa predíde šiestim </a:t>
            </a:r>
            <a:r>
              <a:rPr lang="sk-SK" sz="2400" dirty="0"/>
              <a:t>vzájomne </a:t>
            </a:r>
            <a:r>
              <a:rPr lang="sk-SK" sz="2400" dirty="0" smtClean="0"/>
              <a:t>prepojeným kategóriam správania sa, </a:t>
            </a:r>
            <a:r>
              <a:rPr lang="sk-SK" sz="2400" dirty="0"/>
              <a:t>ktoré </a:t>
            </a:r>
            <a:r>
              <a:rPr lang="sk-SK" sz="2400" dirty="0" smtClean="0"/>
              <a:t>sa </a:t>
            </a:r>
            <a:r>
              <a:rPr lang="sk-SK" sz="2400" dirty="0"/>
              <a:t>začali v mladosti, a </a:t>
            </a:r>
            <a:r>
              <a:rPr lang="sk-SK" sz="2400" dirty="0" smtClean="0"/>
              <a:t>uchovali vzhľadom na </a:t>
            </a:r>
            <a:r>
              <a:rPr lang="sk-SK" sz="2400" dirty="0"/>
              <a:t>spoločenské a politické </a:t>
            </a:r>
            <a:r>
              <a:rPr lang="sk-SK" sz="2400" dirty="0" smtClean="0"/>
              <a:t>podmienky.</a:t>
            </a:r>
            <a:endParaRPr lang="sk-SK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Zdravie v školách a podpora zdravia mladých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783F-FF3C-0548-867F-301477D66F0A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155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Používanie </a:t>
            </a:r>
            <a:r>
              <a:rPr lang="sk-SK" sz="2800" dirty="0" smtClean="0"/>
              <a:t>tabaku;</a:t>
            </a:r>
            <a:endParaRPr lang="sk-SK" sz="2800" dirty="0" smtClean="0"/>
          </a:p>
          <a:p>
            <a:r>
              <a:rPr lang="sk-SK" sz="2800" dirty="0" smtClean="0"/>
              <a:t>Správanie </a:t>
            </a:r>
            <a:r>
              <a:rPr lang="sk-SK" sz="2800" dirty="0" err="1" smtClean="0"/>
              <a:t>smerujúce</a:t>
            </a:r>
            <a:r>
              <a:rPr lang="sk-SK" sz="2800" dirty="0" smtClean="0"/>
              <a:t> k úrazom a </a:t>
            </a:r>
            <a:r>
              <a:rPr lang="sk-SK" sz="2800" dirty="0" smtClean="0"/>
              <a:t>násiliu;</a:t>
            </a:r>
            <a:endParaRPr lang="sk-SK" sz="2800" dirty="0" smtClean="0"/>
          </a:p>
          <a:p>
            <a:r>
              <a:rPr lang="sk-SK" sz="2800" dirty="0" smtClean="0"/>
              <a:t>Alkohol a návykové </a:t>
            </a:r>
            <a:r>
              <a:rPr lang="sk-SK" sz="2800" dirty="0" smtClean="0"/>
              <a:t>prostriedky;</a:t>
            </a:r>
            <a:endParaRPr lang="sk-SK" sz="2800" dirty="0" smtClean="0"/>
          </a:p>
          <a:p>
            <a:r>
              <a:rPr lang="sk-SK" sz="2800" dirty="0" smtClean="0"/>
              <a:t>Diétne a hygienické postupy, ktoré sú spojené s </a:t>
            </a:r>
            <a:r>
              <a:rPr lang="sk-SK" sz="2800" dirty="0" smtClean="0"/>
              <a:t>ochoreniami;</a:t>
            </a:r>
            <a:endParaRPr lang="sk-SK" sz="2800" dirty="0" smtClean="0"/>
          </a:p>
          <a:p>
            <a:r>
              <a:rPr lang="sk-SK" sz="2800" dirty="0" smtClean="0"/>
              <a:t>Sedavý spôsob </a:t>
            </a:r>
            <a:r>
              <a:rPr lang="sk-SK" sz="2800" dirty="0" smtClean="0"/>
              <a:t>života; </a:t>
            </a:r>
            <a:endParaRPr lang="sk-SK" sz="2800" dirty="0" smtClean="0"/>
          </a:p>
          <a:p>
            <a:r>
              <a:rPr lang="sk-SK" sz="2800" dirty="0" smtClean="0"/>
              <a:t>Sexuálne správanie, ktoré vedie k neželanému tehotenstvu a </a:t>
            </a:r>
            <a:r>
              <a:rPr lang="sk-SK" sz="2800" dirty="0" smtClean="0"/>
              <a:t>ochoreniu.</a:t>
            </a:r>
            <a:endParaRPr lang="sk-SK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Kategórie správania sa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783F-FF3C-0548-867F-301477D66F0A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59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400" dirty="0"/>
              <a:t>Znížený príjem cukrov a dobre vyvážená </a:t>
            </a:r>
            <a:r>
              <a:rPr lang="sk-SK" sz="2400" dirty="0" smtClean="0"/>
              <a:t>strava napomáha </a:t>
            </a:r>
            <a:r>
              <a:rPr lang="sk-SK" sz="2400" dirty="0"/>
              <a:t>prevencii zubného kazu a predčasnej strate </a:t>
            </a:r>
            <a:r>
              <a:rPr lang="sk-SK" sz="2400" dirty="0" smtClean="0"/>
              <a:t>zubov.</a:t>
            </a:r>
          </a:p>
          <a:p>
            <a:r>
              <a:rPr lang="sk-SK" sz="2400" dirty="0" smtClean="0"/>
              <a:t>Nefajčenie a </a:t>
            </a:r>
            <a:r>
              <a:rPr lang="sk-SK" sz="2400" dirty="0"/>
              <a:t>zníženie konzumácie alkoholu znižuje riziko rakoviny </a:t>
            </a:r>
            <a:r>
              <a:rPr lang="sk-SK" sz="2400" dirty="0" smtClean="0"/>
              <a:t>dutiny ústnej</a:t>
            </a:r>
            <a:r>
              <a:rPr lang="sk-SK" sz="2400" dirty="0"/>
              <a:t>, paradentóze a </a:t>
            </a:r>
            <a:r>
              <a:rPr lang="sk-SK" sz="2400" dirty="0" smtClean="0"/>
              <a:t>straty zubov.</a:t>
            </a:r>
          </a:p>
          <a:p>
            <a:r>
              <a:rPr lang="sk-SK" sz="2400" dirty="0" smtClean="0"/>
              <a:t>Konzumácia </a:t>
            </a:r>
            <a:r>
              <a:rPr lang="sk-SK" sz="2400" dirty="0"/>
              <a:t>ovocia a zeleniny </a:t>
            </a:r>
            <a:r>
              <a:rPr lang="sk-SK" sz="2400" dirty="0" smtClean="0"/>
              <a:t>chráni </a:t>
            </a:r>
            <a:r>
              <a:rPr lang="sk-SK" sz="2400" dirty="0"/>
              <a:t>pred rakovinou </a:t>
            </a:r>
            <a:r>
              <a:rPr lang="sk-SK" sz="2400" dirty="0" smtClean="0"/>
              <a:t>dutiny ústnej</a:t>
            </a:r>
            <a:r>
              <a:rPr lang="sk-SK" sz="2400" dirty="0" smtClean="0"/>
              <a:t>.</a:t>
            </a:r>
          </a:p>
          <a:p>
            <a:r>
              <a:rPr lang="sk-SK" sz="2400" dirty="0" smtClean="0"/>
              <a:t>Účinné </a:t>
            </a:r>
            <a:r>
              <a:rPr lang="sk-SK" sz="2400" dirty="0"/>
              <a:t>používanie </a:t>
            </a:r>
            <a:r>
              <a:rPr lang="sk-SK" sz="2400" dirty="0" smtClean="0"/>
              <a:t>ochranných prostriedkov pri športe a v motorových vozidlách znižuje možnosť zranenia tváre.</a:t>
            </a:r>
          </a:p>
          <a:p>
            <a:r>
              <a:rPr lang="sk-SK" sz="2400" dirty="0" smtClean="0"/>
              <a:t>Zubnému kazu možno predchádzať nízkou úrovňou fluoridov neustále prítomných v ústnej dutine.</a:t>
            </a:r>
            <a:endParaRPr lang="en-US" sz="24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Orálne zdravie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783F-FF3C-0548-867F-301477D66F0A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860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66310" y="1836738"/>
            <a:ext cx="8344950" cy="3429000"/>
          </a:xfrm>
        </p:spPr>
        <p:txBody>
          <a:bodyPr>
            <a:normAutofit/>
          </a:bodyPr>
          <a:lstStyle/>
          <a:p>
            <a:r>
              <a:rPr lang="sk-SK" sz="3200" dirty="0" smtClean="0"/>
              <a:t>Cieľom programu je podporovať jej vyššiu úroveň v populácii všetkých vekových kategórií a podmienok, u mužov aj žien a vo všetkých životných situáciách.</a:t>
            </a:r>
          </a:p>
          <a:p>
            <a:r>
              <a:rPr lang="sk-SK" sz="3200" dirty="0" smtClean="0"/>
              <a:t>Jednou z hlavných činností je globálna iniciatíva </a:t>
            </a:r>
            <a:r>
              <a:rPr lang="sk-SK" sz="3200" i="1" dirty="0" smtClean="0"/>
              <a:t>Pohybom ku zdraviu</a:t>
            </a:r>
            <a:r>
              <a:rPr lang="sk-SK" sz="3200" dirty="0" smtClean="0"/>
              <a:t>. </a:t>
            </a:r>
            <a:endParaRPr lang="sk-SK" sz="32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Fyzická aktivita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783F-FF3C-0548-867F-301477D66F0A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39700"/>
            <a:ext cx="74168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002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400" dirty="0"/>
              <a:t>S</a:t>
            </a:r>
            <a:r>
              <a:rPr lang="sk-SK" sz="4400" dirty="0" smtClean="0"/>
              <a:t>a </a:t>
            </a:r>
            <a:r>
              <a:rPr lang="sk-SK" sz="4400" dirty="0"/>
              <a:t>zaoberá všeobecnými požiadavkami na zabezpečenie zdravých životných a pracovných podmienok.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Ochrana zdravia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783F-FF3C-0548-867F-301477D66F0A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20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5000" dirty="0"/>
              <a:t>Prevencia vzniku ochorení</a:t>
            </a:r>
          </a:p>
          <a:p>
            <a:r>
              <a:rPr lang="sk-SK" sz="5000" dirty="0" smtClean="0"/>
              <a:t>Podpora a rozvoj zdravia</a:t>
            </a:r>
          </a:p>
          <a:p>
            <a:r>
              <a:rPr lang="sk-SK" sz="5000" dirty="0" smtClean="0"/>
              <a:t>Ochrana zdravia </a:t>
            </a:r>
          </a:p>
          <a:p>
            <a:r>
              <a:rPr lang="sk-SK" sz="5000" dirty="0" smtClean="0"/>
              <a:t>Intervenčné programy</a:t>
            </a:r>
            <a:endParaRPr lang="sk-SK" sz="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pojmy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EA9-39C0-8247-AFD0-78BCCBD51071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704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Ochrana občanov pred hlukom, infrazvukom, vibráciami a elektromagnetickým žiarením v životnom prostredí</a:t>
            </a:r>
          </a:p>
          <a:p>
            <a:r>
              <a:rPr lang="sk-SK" dirty="0"/>
              <a:t>Ochrana zamestnancov </a:t>
            </a:r>
            <a:r>
              <a:rPr lang="sk-SK" dirty="0" smtClean="0"/>
              <a:t>pred</a:t>
            </a:r>
          </a:p>
          <a:p>
            <a:pPr lvl="1"/>
            <a:r>
              <a:rPr lang="sk-SK" dirty="0" smtClean="0"/>
              <a:t>hlukom </a:t>
            </a:r>
            <a:r>
              <a:rPr lang="sk-SK" dirty="0"/>
              <a:t>pri </a:t>
            </a:r>
            <a:r>
              <a:rPr lang="sk-SK" dirty="0" smtClean="0"/>
              <a:t>práci</a:t>
            </a:r>
          </a:p>
          <a:p>
            <a:pPr lvl="1"/>
            <a:r>
              <a:rPr lang="sk-SK" dirty="0" smtClean="0"/>
              <a:t>vibráciami </a:t>
            </a:r>
            <a:r>
              <a:rPr lang="sk-SK" dirty="0"/>
              <a:t>pri </a:t>
            </a:r>
            <a:r>
              <a:rPr lang="sk-SK" dirty="0" smtClean="0"/>
              <a:t>práci</a:t>
            </a:r>
          </a:p>
          <a:p>
            <a:pPr lvl="1"/>
            <a:r>
              <a:rPr lang="sk-SK" dirty="0"/>
              <a:t>optickým žiarením pri </a:t>
            </a:r>
            <a:r>
              <a:rPr lang="sk-SK" dirty="0" smtClean="0"/>
              <a:t>práci</a:t>
            </a:r>
          </a:p>
          <a:p>
            <a:pPr lvl="1"/>
            <a:r>
              <a:rPr lang="sk-SK" dirty="0"/>
              <a:t>záťažou</a:t>
            </a:r>
          </a:p>
          <a:p>
            <a:pPr lvl="1"/>
            <a:r>
              <a:rPr lang="sk-SK" dirty="0"/>
              <a:t>teplom a chladom pri </a:t>
            </a:r>
            <a:r>
              <a:rPr lang="sk-SK" dirty="0" smtClean="0"/>
              <a:t>práci</a:t>
            </a:r>
          </a:p>
          <a:p>
            <a:pPr lvl="1"/>
            <a:r>
              <a:rPr lang="sk-SK" dirty="0"/>
              <a:t>elektromagnetickým žiarením pri </a:t>
            </a:r>
            <a:r>
              <a:rPr lang="sk-SK" dirty="0" smtClean="0"/>
              <a:t>práci</a:t>
            </a:r>
          </a:p>
          <a:p>
            <a:pPr lvl="1"/>
            <a:r>
              <a:rPr lang="sk-SK" dirty="0"/>
              <a:t>fyzickou záťažou pri práci,</a:t>
            </a:r>
          </a:p>
          <a:p>
            <a:pPr lvl="1"/>
            <a:r>
              <a:rPr lang="sk-SK" dirty="0"/>
              <a:t>psychickou pracovnou záťažou a </a:t>
            </a:r>
            <a:r>
              <a:rPr lang="sk-SK" dirty="0" smtClean="0"/>
              <a:t>senzorickou záťažou </a:t>
            </a:r>
            <a:r>
              <a:rPr lang="sk-SK" dirty="0"/>
              <a:t>pri </a:t>
            </a:r>
            <a:r>
              <a:rPr lang="sk-SK" dirty="0" smtClean="0"/>
              <a:t>práci</a:t>
            </a:r>
          </a:p>
          <a:p>
            <a:pPr lvl="1"/>
            <a:r>
              <a:rPr lang="sk-SK" dirty="0"/>
              <a:t>pri práci s </a:t>
            </a:r>
            <a:r>
              <a:rPr lang="sk-SK" dirty="0" smtClean="0"/>
              <a:t>azbestom</a:t>
            </a:r>
            <a:endParaRPr lang="sk-SK" dirty="0"/>
          </a:p>
          <a:p>
            <a:pPr lvl="1"/>
            <a:r>
              <a:rPr lang="sk-SK" dirty="0"/>
              <a:t>pri </a:t>
            </a:r>
            <a:r>
              <a:rPr lang="sk-SK" dirty="0" smtClean="0"/>
              <a:t>práci s </a:t>
            </a:r>
            <a:r>
              <a:rPr lang="sk-SK" dirty="0"/>
              <a:t>karcinogénnymi a </a:t>
            </a:r>
            <a:r>
              <a:rPr lang="sk-SK" dirty="0" err="1"/>
              <a:t>mutagénnymi</a:t>
            </a:r>
            <a:r>
              <a:rPr lang="sk-SK" dirty="0"/>
              <a:t> </a:t>
            </a:r>
            <a:r>
              <a:rPr lang="sk-SK" dirty="0" smtClean="0"/>
              <a:t>faktormi</a:t>
            </a:r>
          </a:p>
          <a:p>
            <a:pPr lvl="1"/>
            <a:r>
              <a:rPr lang="sk-SK" dirty="0"/>
              <a:t>pri práci s biologickými faktormi</a:t>
            </a:r>
            <a:endParaRPr lang="sk-SK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Činnosti ochrany zdravia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783F-FF3C-0548-867F-301477D66F0A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871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sk-SK" sz="3200" dirty="0"/>
              <a:t>D</a:t>
            </a:r>
            <a:r>
              <a:rPr lang="sk-SK" sz="3200" dirty="0" smtClean="0"/>
              <a:t>ozor </a:t>
            </a:r>
            <a:r>
              <a:rPr lang="sk-SK" sz="3200" dirty="0"/>
              <a:t>nad </a:t>
            </a:r>
            <a:r>
              <a:rPr lang="sk-SK" sz="3200" dirty="0" smtClean="0"/>
              <a:t>dodržiavaním ustanovení </a:t>
            </a:r>
            <a:r>
              <a:rPr lang="sk-SK" sz="3200" dirty="0"/>
              <a:t>zákona o ochrane, podpore a rozvoji verejného </a:t>
            </a:r>
            <a:r>
              <a:rPr lang="sk-SK" sz="3200" dirty="0" smtClean="0"/>
              <a:t>zdravia, </a:t>
            </a:r>
            <a:r>
              <a:rPr lang="sk-SK" sz="3200" dirty="0"/>
              <a:t>všeobecne záväzných </a:t>
            </a:r>
            <a:r>
              <a:rPr lang="sk-SK" sz="3200" dirty="0" smtClean="0"/>
              <a:t>právnych predpisov </a:t>
            </a:r>
            <a:r>
              <a:rPr lang="sk-SK" sz="3200" dirty="0"/>
              <a:t>vydaných na jeho vykonanie a </a:t>
            </a:r>
            <a:r>
              <a:rPr lang="sk-SK" sz="3200" dirty="0" smtClean="0"/>
              <a:t>iných všeobecne </a:t>
            </a:r>
            <a:r>
              <a:rPr lang="sk-SK" sz="3200" dirty="0"/>
              <a:t>záväzných právnych </a:t>
            </a:r>
            <a:r>
              <a:rPr lang="sk-SK" sz="3200" dirty="0" smtClean="0"/>
              <a:t>predpisov, ktoré upravujú ochranu </a:t>
            </a:r>
            <a:r>
              <a:rPr lang="sk-SK" sz="3200" dirty="0"/>
              <a:t>verejného </a:t>
            </a:r>
            <a:r>
              <a:rPr lang="sk-SK" sz="3200" dirty="0" smtClean="0"/>
              <a:t>zdravia.</a:t>
            </a:r>
            <a:endParaRPr lang="sk-SK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Štátny zdravotný dozor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783F-FF3C-0548-867F-301477D66F0A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8386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800" dirty="0" smtClean="0">
                <a:effectLst/>
              </a:rPr>
              <a:t>Sú činnosti, ktoré znižujú frekvenciu, trvanie a závažnosť ochorenia a podporujú zdravie a blaho jednotlivca, rodiny alebo komunity.</a:t>
            </a:r>
          </a:p>
          <a:p>
            <a:r>
              <a:rPr lang="sk-SK" sz="2800" dirty="0" smtClean="0">
                <a:effectLst/>
              </a:rPr>
              <a:t>Rozpoznávame päť hlavných typov intervencií: </a:t>
            </a:r>
          </a:p>
          <a:p>
            <a:pPr lvl="1"/>
            <a:r>
              <a:rPr lang="sk-SK" sz="2400" dirty="0" smtClean="0">
                <a:effectLst/>
              </a:rPr>
              <a:t>Primárna prevencia</a:t>
            </a:r>
          </a:p>
          <a:p>
            <a:pPr lvl="1"/>
            <a:r>
              <a:rPr lang="sk-SK" sz="2400" dirty="0" smtClean="0">
                <a:effectLst/>
              </a:rPr>
              <a:t>Skoré rozpoznanie</a:t>
            </a:r>
          </a:p>
          <a:p>
            <a:pPr lvl="1"/>
            <a:r>
              <a:rPr lang="sk-SK" sz="2400" dirty="0" smtClean="0">
                <a:effectLst/>
              </a:rPr>
              <a:t>Klinická liečba</a:t>
            </a:r>
          </a:p>
          <a:p>
            <a:pPr lvl="1"/>
            <a:r>
              <a:rPr lang="sk-SK" sz="2400" dirty="0" smtClean="0">
                <a:effectLst/>
              </a:rPr>
              <a:t>Paliatívna liečba</a:t>
            </a:r>
            <a:endParaRPr lang="sk-SK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Intervencie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783F-FF3C-0548-867F-301477D66F0A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601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8050" y="977901"/>
            <a:ext cx="8344950" cy="4356099"/>
          </a:xfrm>
        </p:spPr>
        <p:txBody>
          <a:bodyPr>
            <a:normAutofit lnSpcReduction="10000"/>
          </a:bodyPr>
          <a:lstStyle/>
          <a:p>
            <a:r>
              <a:rPr lang="sk-SK" sz="2400" dirty="0" smtClean="0">
                <a:solidFill>
                  <a:srgbClr val="FF6600"/>
                </a:solidFill>
              </a:rPr>
              <a:t>Skríning</a:t>
            </a:r>
          </a:p>
          <a:p>
            <a:pPr lvl="1"/>
            <a:r>
              <a:rPr lang="sk-SK" sz="2000" dirty="0" smtClean="0"/>
              <a:t>Stratégia odhaliť </a:t>
            </a:r>
            <a:r>
              <a:rPr lang="sk-SK" sz="2000" dirty="0"/>
              <a:t>ochorenie u </a:t>
            </a:r>
            <a:r>
              <a:rPr lang="sk-SK" sz="2000" dirty="0" err="1" smtClean="0"/>
              <a:t>osôb</a:t>
            </a:r>
            <a:r>
              <a:rPr lang="sk-SK" sz="2000" dirty="0" smtClean="0"/>
              <a:t>, ktoré sú </a:t>
            </a:r>
            <a:r>
              <a:rPr lang="sk-SK" sz="2000" dirty="0"/>
              <a:t>bez známok alebo príznakov </a:t>
            </a:r>
            <a:r>
              <a:rPr lang="sk-SK" sz="2000" dirty="0" smtClean="0"/>
              <a:t>určitej </a:t>
            </a:r>
            <a:r>
              <a:rPr lang="sk-SK" sz="2000" dirty="0"/>
              <a:t>choroby. </a:t>
            </a:r>
            <a:r>
              <a:rPr lang="sk-SK" sz="2000" dirty="0" smtClean="0"/>
              <a:t>Skríning sa vykonáva v populačných skupinách.</a:t>
            </a:r>
          </a:p>
          <a:p>
            <a:pPr lvl="1"/>
            <a:r>
              <a:rPr lang="sk-SK" sz="2000" dirty="0"/>
              <a:t>Zámerom </a:t>
            </a:r>
            <a:r>
              <a:rPr lang="sk-SK" sz="2000" dirty="0" smtClean="0"/>
              <a:t>skríningu </a:t>
            </a:r>
            <a:r>
              <a:rPr lang="sk-SK" sz="2000" dirty="0"/>
              <a:t>je identifikácia ochorenia v </a:t>
            </a:r>
            <a:r>
              <a:rPr lang="sk-SK" sz="2000" dirty="0" smtClean="0"/>
              <a:t>komunite dostatočne </a:t>
            </a:r>
            <a:r>
              <a:rPr lang="sk-SK" sz="2000" dirty="0"/>
              <a:t>skoro</a:t>
            </a:r>
            <a:r>
              <a:rPr lang="sk-SK" sz="2000" dirty="0" smtClean="0"/>
              <a:t>, aby sa umožnil skorší zásah za predpokladu vyššej účinnosti </a:t>
            </a:r>
            <a:r>
              <a:rPr lang="sk-SK" sz="2000" dirty="0" err="1" smtClean="0"/>
              <a:t>predídenia</a:t>
            </a:r>
            <a:r>
              <a:rPr lang="sk-SK" sz="2000" dirty="0" smtClean="0"/>
              <a:t> rozvinutia ochorenia či smrti</a:t>
            </a:r>
          </a:p>
          <a:p>
            <a:r>
              <a:rPr lang="sk-SK" sz="2400" dirty="0" smtClean="0">
                <a:solidFill>
                  <a:srgbClr val="FF6600"/>
                </a:solidFill>
              </a:rPr>
              <a:t>Preventívne prehliadky</a:t>
            </a:r>
          </a:p>
          <a:p>
            <a:pPr lvl="1"/>
            <a:r>
              <a:rPr lang="sk-SK" sz="2000" dirty="0" smtClean="0"/>
              <a:t>Vykonávané (spravidla lekárom) u jednotlivca v rôznych štádiách života.</a:t>
            </a:r>
          </a:p>
          <a:p>
            <a:pPr lvl="1"/>
            <a:r>
              <a:rPr lang="sk-SK" sz="2000" dirty="0" smtClean="0"/>
              <a:t>Význam spočíva </a:t>
            </a:r>
            <a:r>
              <a:rPr lang="sk-SK" sz="2000" dirty="0"/>
              <a:t>v </a:t>
            </a:r>
            <a:r>
              <a:rPr lang="sk-SK" sz="2000" dirty="0" smtClean="0"/>
              <a:t>zachytení prípadného ochorenia v </a:t>
            </a:r>
            <a:r>
              <a:rPr lang="sk-SK" sz="2000" dirty="0"/>
              <a:t>počiatočnom štádiu, keď ho ešte necítime a nebolí. Čím skôr sa ochorenie zachytí, tým má lepšiu </a:t>
            </a:r>
            <a:r>
              <a:rPr lang="sk-SK" sz="2000" dirty="0" smtClean="0"/>
              <a:t>nádej na vyliečenie.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Skoré rozpoznanie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783F-FF3C-0548-867F-301477D66F0A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6496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000" dirty="0" smtClean="0"/>
              <a:t>Cieľom je navrátiť zdravie v maximálnej možnej miere</a:t>
            </a:r>
          </a:p>
          <a:p>
            <a:r>
              <a:rPr lang="sk-SK" sz="2000" dirty="0" smtClean="0"/>
              <a:t>Vykonávajú špecialisti, spravidla v teamoch, lekár, zdravotná sestra, ošetrovateľ</a:t>
            </a:r>
          </a:p>
          <a:p>
            <a:r>
              <a:rPr lang="sk-SK" sz="2000" dirty="0" smtClean="0"/>
              <a:t>Vykonáva sa v špecializovaných zariadeniach: ambulanciách praktických lekárov a špecialistov, nemocniciach, sanitkách, špecializovaných ústavoch a inde</a:t>
            </a:r>
          </a:p>
          <a:p>
            <a:r>
              <a:rPr lang="sk-SK" sz="2000" dirty="0" smtClean="0"/>
              <a:t>Z pohľadu zdravia verejnosti sa sústreďuje pozornosť na</a:t>
            </a:r>
          </a:p>
          <a:p>
            <a:pPr lvl="1"/>
            <a:r>
              <a:rPr lang="sk-SK" sz="1800" dirty="0" smtClean="0"/>
              <a:t>Klinickú epidemiológiu – kvalitu starostlivosti, jej výsledky, účinnosť</a:t>
            </a:r>
          </a:p>
          <a:p>
            <a:pPr lvl="1"/>
            <a:r>
              <a:rPr lang="sk-SK" sz="1800" dirty="0" smtClean="0"/>
              <a:t>Hygienu – </a:t>
            </a:r>
            <a:r>
              <a:rPr lang="sk-SK" sz="1800" dirty="0" err="1" smtClean="0"/>
              <a:t>nozokomiálne</a:t>
            </a:r>
            <a:r>
              <a:rPr lang="sk-SK" sz="1800" dirty="0" smtClean="0"/>
              <a:t> infekcie, sterilizáciu, dezinfekciu</a:t>
            </a:r>
          </a:p>
          <a:p>
            <a:pPr lvl="1"/>
            <a:r>
              <a:rPr lang="sk-SK" sz="1800" dirty="0" smtClean="0"/>
              <a:t>Riadenie – systémy starostlivosti</a:t>
            </a:r>
          </a:p>
          <a:p>
            <a:pPr lvl="1"/>
            <a:r>
              <a:rPr lang="sk-SK" sz="1800" dirty="0" smtClean="0"/>
              <a:t>Skúšanie liekov</a:t>
            </a:r>
            <a:endParaRPr lang="sk-SK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Klinická liečba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783F-FF3C-0548-867F-301477D66F0A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2178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Sa snaží o </a:t>
            </a:r>
          </a:p>
          <a:p>
            <a:pPr lvl="1"/>
            <a:r>
              <a:rPr lang="sk-SK" sz="2400" dirty="0" smtClean="0"/>
              <a:t>zlepšenie </a:t>
            </a:r>
            <a:r>
              <a:rPr lang="sk-SK" sz="2400" dirty="0"/>
              <a:t>možnej kvality života chorého až do smrti, </a:t>
            </a:r>
            <a:endParaRPr lang="sk-SK" sz="2400" dirty="0" smtClean="0"/>
          </a:p>
          <a:p>
            <a:pPr lvl="1"/>
            <a:r>
              <a:rPr lang="sk-SK" sz="2400" dirty="0" smtClean="0"/>
              <a:t>zmiernenie </a:t>
            </a:r>
            <a:r>
              <a:rPr lang="sk-SK" sz="2400" dirty="0"/>
              <a:t>jeho utrpenia a bolesti</a:t>
            </a:r>
            <a:r>
              <a:rPr lang="sk-SK" sz="2400" dirty="0" smtClean="0"/>
              <a:t>,</a:t>
            </a:r>
          </a:p>
          <a:p>
            <a:pPr lvl="1"/>
            <a:r>
              <a:rPr lang="sk-SK" sz="2400" dirty="0" smtClean="0"/>
              <a:t>stabilizáciu </a:t>
            </a:r>
            <a:r>
              <a:rPr lang="sk-SK" sz="2400" dirty="0"/>
              <a:t>jeho zdravotného stavu. </a:t>
            </a:r>
            <a:endParaRPr lang="sk-SK" sz="2400" dirty="0" smtClean="0"/>
          </a:p>
          <a:p>
            <a:r>
              <a:rPr lang="sk-SK" sz="2800" dirty="0"/>
              <a:t>Z</a:t>
            </a:r>
            <a:r>
              <a:rPr lang="sk-SK" sz="2800" dirty="0" smtClean="0"/>
              <a:t>ahŕňa </a:t>
            </a:r>
            <a:r>
              <a:rPr lang="sk-SK" sz="2800" dirty="0"/>
              <a:t>aj podporu a pomoc blízkym a rodine chorého, pri riešení psychických, sociálnych a duchovných </a:t>
            </a:r>
            <a:r>
              <a:rPr lang="sk-SK" sz="2800" dirty="0" smtClean="0"/>
              <a:t>problémov, ktoré súvisia </a:t>
            </a:r>
            <a:r>
              <a:rPr lang="sk-SK" sz="2800" dirty="0"/>
              <a:t>so zomieraním.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Paliatívna starostlivosť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783F-FF3C-0548-867F-301477D66F0A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6852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Uviedli sme základné termíny  a koncepcie činností v oblasti zdravia verejnosti</a:t>
            </a:r>
          </a:p>
          <a:p>
            <a:r>
              <a:rPr lang="sk-SK" sz="3600" dirty="0" smtClean="0"/>
              <a:t>Tieto sú predmetom štúdia na Fakulte a taktiež náplňou práce odborníkov</a:t>
            </a:r>
            <a:endParaRPr lang="sk-SK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Súhrn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783F-FF3C-0548-867F-301477D66F0A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65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Prevencia ochorení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783F-FF3C-0548-867F-301477D66F0A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  <p:pic>
        <p:nvPicPr>
          <p:cNvPr id="12" name="Picture 11" descr="stadia_ochorenia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374" y="762000"/>
            <a:ext cx="7425426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741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8050" y="685801"/>
            <a:ext cx="8344950" cy="3949699"/>
          </a:xfrm>
        </p:spPr>
        <p:txBody>
          <a:bodyPr>
            <a:noAutofit/>
          </a:bodyPr>
          <a:lstStyle/>
          <a:p>
            <a:pPr marL="18288" indent="0" algn="just">
              <a:buNone/>
            </a:pPr>
            <a:r>
              <a:rPr lang="sk-SK" sz="2800" dirty="0" smtClean="0"/>
              <a:t>Je systém opatrení </a:t>
            </a:r>
            <a:r>
              <a:rPr lang="sk-SK" sz="2800" dirty="0"/>
              <a:t>zameraných na vylúčenie, prípadne </a:t>
            </a:r>
            <a:r>
              <a:rPr lang="sk-SK" sz="2800" dirty="0" smtClean="0"/>
              <a:t>zníženie rizika </a:t>
            </a:r>
            <a:r>
              <a:rPr lang="sk-SK" sz="2800" dirty="0"/>
              <a:t>výskytu ochorení a iných porúch zdravia</a:t>
            </a:r>
            <a:r>
              <a:rPr lang="sk-SK" sz="2800" dirty="0" smtClean="0"/>
              <a:t>, na </a:t>
            </a:r>
            <a:r>
              <a:rPr lang="sk-SK" sz="2800" dirty="0"/>
              <a:t>ktoré v rozhodujúcej miere vplývajú životné, </a:t>
            </a:r>
            <a:r>
              <a:rPr lang="sk-SK" sz="2800" dirty="0" smtClean="0"/>
              <a:t>pracovné a </a:t>
            </a:r>
            <a:r>
              <a:rPr lang="sk-SK" sz="2800" dirty="0"/>
              <a:t>sociálno-ekonomické podmienky a </a:t>
            </a:r>
            <a:r>
              <a:rPr lang="sk-SK" sz="2800" dirty="0" smtClean="0"/>
              <a:t>spôsob života</a:t>
            </a:r>
            <a:r>
              <a:rPr lang="sk-SK" sz="2800" dirty="0"/>
              <a:t>, a opatrení zameraných na ochranu, </a:t>
            </a:r>
            <a:r>
              <a:rPr lang="sk-SK" sz="2800" dirty="0" smtClean="0"/>
              <a:t>podporu a </a:t>
            </a:r>
            <a:r>
              <a:rPr lang="sk-SK" sz="2800" dirty="0"/>
              <a:t>rozvoj </a:t>
            </a:r>
            <a:r>
              <a:rPr lang="sk-SK" sz="2800" dirty="0" smtClean="0"/>
              <a:t>zdravia verejnosti.</a:t>
            </a:r>
          </a:p>
          <a:p>
            <a:pPr marL="18288" indent="0" algn="just">
              <a:buNone/>
            </a:pPr>
            <a:endParaRPr lang="sk-SK" sz="1800" dirty="0" smtClean="0"/>
          </a:p>
          <a:p>
            <a:pPr marL="18288" indent="0" algn="just">
              <a:buNone/>
            </a:pPr>
            <a:r>
              <a:rPr lang="sk-SK" sz="1800" dirty="0" smtClean="0"/>
              <a:t>Zákon 355, z </a:t>
            </a:r>
            <a:r>
              <a:rPr lang="sk-SK" sz="1800" dirty="0"/>
              <a:t>21. </a:t>
            </a:r>
            <a:r>
              <a:rPr lang="sk-SK" sz="1800" dirty="0" err="1"/>
              <a:t>júna</a:t>
            </a:r>
            <a:r>
              <a:rPr lang="sk-SK" sz="1800" dirty="0"/>
              <a:t> </a:t>
            </a:r>
            <a:r>
              <a:rPr lang="sk-SK" sz="1800" dirty="0" smtClean="0"/>
              <a:t>2007 o </a:t>
            </a:r>
            <a:r>
              <a:rPr lang="sk-SK" sz="1800" dirty="0"/>
              <a:t>ochrane, podpore a rozvoji verejného </a:t>
            </a:r>
            <a:r>
              <a:rPr lang="sk-SK" sz="1800" dirty="0" smtClean="0"/>
              <a:t>zdravia a </a:t>
            </a:r>
            <a:r>
              <a:rPr lang="sk-SK" sz="1800" dirty="0"/>
              <a:t>o zmene a doplnení niektorých zákonov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Prevencia </a:t>
            </a:r>
            <a:r>
              <a:rPr lang="sk-SK" dirty="0"/>
              <a:t>ochorení a iných porúch zdravia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783F-FF3C-0548-867F-301477D66F0A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461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Konať tak, aby k určitému neblahému spoločenskému javu nedochádzalo:</a:t>
            </a:r>
          </a:p>
          <a:p>
            <a:pPr lvl="1"/>
            <a:r>
              <a:rPr lang="sk-SK" sz="3200" dirty="0" smtClean="0"/>
              <a:t>Predchádzať vzniku takéhoto javu, </a:t>
            </a:r>
          </a:p>
          <a:p>
            <a:pPr lvl="1"/>
            <a:r>
              <a:rPr lang="sk-SK" sz="3200" dirty="0" smtClean="0"/>
              <a:t>Potlačiť ho v jeho zárodku, </a:t>
            </a:r>
          </a:p>
          <a:p>
            <a:pPr lvl="1"/>
            <a:r>
              <a:rPr lang="sk-SK" sz="3200" dirty="0" smtClean="0"/>
              <a:t>Nedať mu príležitosť, </a:t>
            </a:r>
          </a:p>
          <a:p>
            <a:pPr lvl="1"/>
            <a:r>
              <a:rPr lang="sk-SK" sz="3200" dirty="0" smtClean="0"/>
              <a:t>Nedať mu pôdu, v ktorej by mohol zapustiť korene.</a:t>
            </a:r>
            <a:endParaRPr lang="sk-SK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Primárna prevencia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783F-FF3C-0548-867F-301477D66F0A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52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3600" dirty="0">
                <a:solidFill>
                  <a:srgbClr val="FF6600"/>
                </a:solidFill>
              </a:rPr>
              <a:t>Podpora zdravia</a:t>
            </a:r>
          </a:p>
          <a:p>
            <a:pPr lvl="1"/>
            <a:r>
              <a:rPr lang="sk-SK" sz="3200" dirty="0"/>
              <a:t>Zdravý životný štýl, vzdelávanie.</a:t>
            </a:r>
          </a:p>
          <a:p>
            <a:r>
              <a:rPr lang="sk-SK" sz="3600" dirty="0" smtClean="0">
                <a:solidFill>
                  <a:srgbClr val="FF6600"/>
                </a:solidFill>
              </a:rPr>
              <a:t>Ochrana zdravia</a:t>
            </a:r>
          </a:p>
          <a:p>
            <a:pPr lvl="1"/>
            <a:r>
              <a:rPr lang="sk-SK" sz="3200" dirty="0" smtClean="0"/>
              <a:t>Sem </a:t>
            </a:r>
            <a:r>
              <a:rPr lang="sk-SK" sz="3200" dirty="0"/>
              <a:t>patrí napr. očkovanie a celkovo imunizácia, prístup k zdraviu neškodnej-pitnej </a:t>
            </a:r>
            <a:r>
              <a:rPr lang="sk-SK" sz="3200" dirty="0" err="1"/>
              <a:t>vode</a:t>
            </a:r>
            <a:r>
              <a:rPr lang="sk-SK" sz="3200" dirty="0"/>
              <a:t>, ale aj dentálna hygiena a zvyšovanie bezpečnosti v </a:t>
            </a:r>
            <a:r>
              <a:rPr lang="sk-SK" sz="3200" dirty="0" smtClean="0"/>
              <a:t>doprave.</a:t>
            </a:r>
          </a:p>
          <a:p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Činnosti primárnej prevencie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783F-FF3C-0548-867F-301477D66F0A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432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sk-SK" sz="3600" dirty="0"/>
              <a:t>J</a:t>
            </a:r>
            <a:r>
              <a:rPr lang="sk-SK" sz="3600" dirty="0" smtClean="0"/>
              <a:t>e proces, ktorý umožňuje </a:t>
            </a:r>
            <a:r>
              <a:rPr lang="sk-SK" sz="3600" dirty="0"/>
              <a:t>ľuďom zvyšovať kontrolu a zlepšiť ich zdravotný stav. </a:t>
            </a:r>
            <a:r>
              <a:rPr lang="sk-SK" sz="3600" dirty="0" smtClean="0"/>
              <a:t>Sústreďuje sa okrem </a:t>
            </a:r>
            <a:r>
              <a:rPr lang="sk-SK" sz="3600" dirty="0" smtClean="0"/>
              <a:t>správania </a:t>
            </a:r>
            <a:r>
              <a:rPr lang="sk-SK" sz="3600" dirty="0" smtClean="0"/>
              <a:t>sa indivídua najmä na </a:t>
            </a:r>
            <a:r>
              <a:rPr lang="sk-SK" sz="3600" dirty="0"/>
              <a:t>široké spektrum sociálnych a ekologických opatrení.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5400" dirty="0"/>
              <a:t>Podpora zdravia 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783F-FF3C-0548-867F-301477D66F0A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145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sz="4400" dirty="0" smtClean="0"/>
              <a:t>Tvorba politík zdravia verejnosti</a:t>
            </a:r>
          </a:p>
          <a:p>
            <a:r>
              <a:rPr lang="sk-SK" sz="4400" dirty="0" smtClean="0"/>
              <a:t>Vytváranie prostredia podporujúceho zdravie</a:t>
            </a:r>
          </a:p>
          <a:p>
            <a:r>
              <a:rPr lang="sk-SK" sz="4400" dirty="0" smtClean="0"/>
              <a:t>Posilnenie činností komunity v oblasti zdravia</a:t>
            </a:r>
          </a:p>
          <a:p>
            <a:r>
              <a:rPr lang="sk-SK" sz="4400" dirty="0" smtClean="0"/>
              <a:t>Rozvinutie osobných zručností</a:t>
            </a:r>
          </a:p>
          <a:p>
            <a:r>
              <a:rPr lang="sk-SK" sz="4400" dirty="0" smtClean="0"/>
              <a:t>A zmena orientácie zdravotníckych služieb</a:t>
            </a:r>
            <a:endParaRPr lang="sk-SK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dirty="0" smtClean="0"/>
              <a:t>Kľúčové činnosti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783F-FF3C-0548-867F-301477D66F0A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459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6600" dirty="0" smtClean="0"/>
              <a:t>Umožniť</a:t>
            </a:r>
          </a:p>
          <a:p>
            <a:r>
              <a:rPr lang="sk-SK" sz="6600" dirty="0" smtClean="0"/>
              <a:t>Sprostredkovať</a:t>
            </a:r>
          </a:p>
          <a:p>
            <a:r>
              <a:rPr lang="sk-SK" sz="6600" dirty="0" smtClean="0"/>
              <a:t>Obhajovať</a:t>
            </a:r>
            <a:endParaRPr lang="sk-SK" sz="66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stratégie</a:t>
            </a:r>
            <a:endParaRPr lang="sk-S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9912-7754-B047-924A-1C77590B2A09}" type="datetime1">
              <a:rPr lang="en-GB" smtClean="0"/>
              <a:t>1.9.2014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rusnakm@truni.sk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596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2050</TotalTime>
  <Words>1256</Words>
  <Application>Microsoft Macintosh PowerPoint</Application>
  <PresentationFormat>On-screen Show (4:3)</PresentationFormat>
  <Paragraphs>200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Elemental</vt:lpstr>
      <vt:lpstr>Základy podpory a ochrany zdravia verejnosti</vt:lpstr>
      <vt:lpstr>Základné pojmy</vt:lpstr>
      <vt:lpstr>Prevencia ochorení</vt:lpstr>
      <vt:lpstr>Prevencia ochorení a iných porúch zdravia </vt:lpstr>
      <vt:lpstr>Primárna prevencia</vt:lpstr>
      <vt:lpstr>Činnosti primárnej prevencie</vt:lpstr>
      <vt:lpstr>Podpora zdravia </vt:lpstr>
      <vt:lpstr>Kľúčové činnosti</vt:lpstr>
      <vt:lpstr>Základné stratégie</vt:lpstr>
      <vt:lpstr>Aktivity podpory zdravia</vt:lpstr>
      <vt:lpstr>Umožniť</vt:lpstr>
      <vt:lpstr>Sprostredkovať</vt:lpstr>
      <vt:lpstr>Obhajovať</vt:lpstr>
      <vt:lpstr>Hlavné dokumenty</vt:lpstr>
      <vt:lpstr>Zdravie v školách a podpora zdravia mladých</vt:lpstr>
      <vt:lpstr>Kategórie správania sa</vt:lpstr>
      <vt:lpstr>Orálne zdravie</vt:lpstr>
      <vt:lpstr>Fyzická aktivita</vt:lpstr>
      <vt:lpstr>Ochrana zdravia</vt:lpstr>
      <vt:lpstr>Činnosti ochrany zdravia</vt:lpstr>
      <vt:lpstr>Štátny zdravotný dozor </vt:lpstr>
      <vt:lpstr>Intervencie</vt:lpstr>
      <vt:lpstr>Skoré rozpoznanie</vt:lpstr>
      <vt:lpstr>Klinická liečba</vt:lpstr>
      <vt:lpstr>Paliatívna starostlivosť</vt:lpstr>
      <vt:lpstr>Súhrn</vt:lpstr>
    </vt:vector>
  </TitlesOfParts>
  <Manager/>
  <Company>FZaSP TR UNI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podpory a ochrany zdravia verejnosti</dc:title>
  <dc:subject>podpora, ochrana zdravia, prevencia ochorení, intervenčné programy</dc:subject>
  <dc:creator>Martin Rusnák</dc:creator>
  <cp:keywords/>
  <dc:description/>
  <cp:lastModifiedBy>Martin Rusnák</cp:lastModifiedBy>
  <cp:revision>31</cp:revision>
  <dcterms:created xsi:type="dcterms:W3CDTF">2011-12-08T20:19:04Z</dcterms:created>
  <dcterms:modified xsi:type="dcterms:W3CDTF">2014-09-01T16:40:53Z</dcterms:modified>
  <cp:category/>
</cp:coreProperties>
</file>