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modernComment_106_6131311D.xml" ContentType="application/vnd.ms-powerpoint.comments+xml"/>
  <Override PartName="/ppt/notesSlides/notesSlide5.xml" ContentType="application/vnd.openxmlformats-officedocument.presentationml.notesSlide+xml"/>
  <Override PartName="/ppt/comments/modernComment_10A_50B0C118.xml" ContentType="application/vnd.ms-powerpoint.comments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92F95A-91C2-C6CC-ABA9-D10F405F1BF0}" name="Rusnáková Viera" initials="VR" userId="S::1101388@truni.sk::208196fe-6a49-4543-9787-7ee4c5c867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972"/>
  </p:normalViewPr>
  <p:slideViewPr>
    <p:cSldViewPr snapToGrid="0">
      <p:cViewPr varScale="1">
        <p:scale>
          <a:sx n="107" d="100"/>
          <a:sy n="107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06_613131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0F87BA8-DA59-F845-87DD-B426C70EB571}" authorId="{CF92F95A-91C2-C6CC-ABA9-D10F405F1BF0}" created="2023-11-29T10:24:49.32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630613789" sldId="262"/>
      <ac:spMk id="3" creationId="{21B93DB0-FEA2-F564-C981-53A00A28C354}"/>
    </ac:deMkLst>
    <p188:txBody>
      <a:bodyPr/>
      <a:lstStyle/>
      <a:p>
        <a:r>
          <a:rPr lang="sk-SK"/>
          <a:t>Pripraviť sa na možnú diskusiu o euthanázii - aktuálny case  EU - právnik z Maďarska   s ALS </a:t>
        </a:r>
      </a:p>
    </p188:txBody>
  </p188:cm>
</p188:cmLst>
</file>

<file path=ppt/comments/modernComment_10A_50B0C11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F3627FC-0B46-AC41-BF44-636A0BA18D13}" authorId="{CF92F95A-91C2-C6CC-ABA9-D10F405F1BF0}" created="2023-11-29T10:34:29.65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53761048" sldId="266"/>
      <ac:spMk id="2" creationId="{843F07A1-D54A-55ED-C36E-8E1C04C8FCC3}"/>
    </ac:deMkLst>
    <p188:txBody>
      <a:bodyPr/>
      <a:lstStyle/>
      <a:p>
        <a:r>
          <a:rPr lang="sk-SK"/>
          <a:t>Veľa textu - aspoń zväčšiť , bolt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542B-4EB6-DD4D-82D4-987D93AB55F9}" type="datetimeFigureOut">
              <a:rPr lang="sk-SK" smtClean="0"/>
              <a:t>29.11.2023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78241-7E1C-3848-97B2-15729A2D33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06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>
                <a:effectLst/>
              </a:rPr>
              <a:t>1. 	</a:t>
            </a:r>
            <a:r>
              <a:rPr lang="sk-SK" dirty="0" err="1">
                <a:effectLst/>
              </a:rPr>
              <a:t>Hartocollis</a:t>
            </a:r>
            <a:r>
              <a:rPr lang="sk-SK" dirty="0">
                <a:effectLst/>
              </a:rPr>
              <a:t> A. A </a:t>
            </a:r>
            <a:r>
              <a:rPr lang="sk-SK" dirty="0" err="1">
                <a:effectLst/>
              </a:rPr>
              <a:t>Central</a:t>
            </a:r>
            <a:r>
              <a:rPr lang="sk-SK" dirty="0">
                <a:effectLst/>
              </a:rPr>
              <a:t> Park </a:t>
            </a:r>
            <a:r>
              <a:rPr lang="sk-SK" dirty="0" err="1">
                <a:effectLst/>
              </a:rPr>
              <a:t>Victim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Recalls</a:t>
            </a:r>
            <a:r>
              <a:rPr lang="sk-SK" dirty="0">
                <a:effectLst/>
              </a:rPr>
              <a:t> “</a:t>
            </a:r>
            <a:r>
              <a:rPr lang="sk-SK" dirty="0" err="1">
                <a:effectLst/>
              </a:rPr>
              <a:t>When</a:t>
            </a:r>
            <a:r>
              <a:rPr lang="sk-SK" dirty="0">
                <a:effectLst/>
              </a:rPr>
              <a:t> I </a:t>
            </a:r>
            <a:r>
              <a:rPr lang="sk-SK" dirty="0" err="1">
                <a:effectLst/>
              </a:rPr>
              <a:t>Was</a:t>
            </a:r>
            <a:r>
              <a:rPr lang="sk-SK" dirty="0">
                <a:effectLst/>
              </a:rPr>
              <a:t> Hurt,” and </a:t>
            </a:r>
            <a:r>
              <a:rPr lang="sk-SK" dirty="0" err="1">
                <a:effectLst/>
              </a:rPr>
              <a:t>Her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Healing</a:t>
            </a:r>
            <a:r>
              <a:rPr lang="sk-SK" dirty="0">
                <a:effectLst/>
              </a:rPr>
              <a:t>. New York </a:t>
            </a:r>
            <a:r>
              <a:rPr lang="sk-SK" dirty="0" err="1">
                <a:effectLst/>
              </a:rPr>
              <a:t>Times</a:t>
            </a:r>
            <a:r>
              <a:rPr lang="sk-SK" dirty="0">
                <a:effectLst/>
              </a:rPr>
              <a:t> [Internet]. 2006; </a:t>
            </a:r>
            <a:r>
              <a:rPr lang="sk-SK" dirty="0" err="1">
                <a:effectLst/>
              </a:rPr>
              <a:t>Available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: </a:t>
            </a:r>
            <a:r>
              <a:rPr lang="sk-SK" dirty="0" err="1">
                <a:effectLst/>
              </a:rPr>
              <a:t>https</a:t>
            </a:r>
            <a:r>
              <a:rPr lang="sk-SK" dirty="0">
                <a:effectLst/>
              </a:rPr>
              <a:t>://</a:t>
            </a:r>
            <a:r>
              <a:rPr lang="sk-SK" dirty="0" err="1">
                <a:effectLst/>
              </a:rPr>
              <a:t>www.nytimes.com</a:t>
            </a:r>
            <a:r>
              <a:rPr lang="sk-SK" dirty="0">
                <a:effectLst/>
              </a:rPr>
              <a:t>/2006/06/08/</a:t>
            </a:r>
            <a:r>
              <a:rPr lang="sk-SK" dirty="0" err="1">
                <a:effectLst/>
              </a:rPr>
              <a:t>nyregion</a:t>
            </a:r>
            <a:r>
              <a:rPr lang="sk-SK" dirty="0">
                <a:effectLst/>
              </a:rPr>
              <a:t>/08pianist.html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335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err="1">
                <a:effectLst/>
              </a:rPr>
              <a:t>Mao</a:t>
            </a:r>
            <a:r>
              <a:rPr lang="sk-SK" dirty="0">
                <a:effectLst/>
              </a:rPr>
              <a:t> G. </a:t>
            </a:r>
            <a:r>
              <a:rPr lang="sk-SK" dirty="0" err="1">
                <a:effectLst/>
              </a:rPr>
              <a:t>Traumatic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Brain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Injury</a:t>
            </a:r>
            <a:r>
              <a:rPr lang="sk-SK" dirty="0">
                <a:effectLst/>
              </a:rPr>
              <a:t> (TBI) [Internet]. Merck </a:t>
            </a:r>
            <a:r>
              <a:rPr lang="sk-SK" dirty="0" err="1">
                <a:effectLst/>
              </a:rPr>
              <a:t>Manual</a:t>
            </a:r>
            <a:r>
              <a:rPr lang="sk-SK" dirty="0">
                <a:effectLst/>
              </a:rPr>
              <a:t> Professional </a:t>
            </a:r>
            <a:r>
              <a:rPr lang="sk-SK" dirty="0" err="1">
                <a:effectLst/>
              </a:rPr>
              <a:t>Version</a:t>
            </a:r>
            <a:r>
              <a:rPr lang="sk-SK" dirty="0">
                <a:effectLst/>
              </a:rPr>
              <a:t>. 2023 [</a:t>
            </a:r>
            <a:r>
              <a:rPr lang="sk-SK" dirty="0" err="1">
                <a:effectLst/>
              </a:rPr>
              <a:t>cited</a:t>
            </a:r>
            <a:r>
              <a:rPr lang="sk-SK" dirty="0">
                <a:effectLst/>
              </a:rPr>
              <a:t> 2023 Nov 19]. </a:t>
            </a:r>
            <a:r>
              <a:rPr lang="sk-SK" dirty="0" err="1">
                <a:effectLst/>
              </a:rPr>
              <a:t>Available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: </a:t>
            </a:r>
            <a:r>
              <a:rPr lang="sk-SK" dirty="0" err="1">
                <a:effectLst/>
              </a:rPr>
              <a:t>https</a:t>
            </a:r>
            <a:r>
              <a:rPr lang="sk-SK" dirty="0">
                <a:effectLst/>
              </a:rPr>
              <a:t>://</a:t>
            </a:r>
            <a:r>
              <a:rPr lang="sk-SK" dirty="0" err="1">
                <a:effectLst/>
              </a:rPr>
              <a:t>www.merckmanuals.com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professional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injuries-poisoning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traumatic-brain-injury-tbi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traumatic-brain-injury-tbi</a:t>
            </a:r>
            <a:r>
              <a:rPr lang="sk-SK" dirty="0">
                <a:effectLst/>
              </a:rPr>
              <a:t>#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75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050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Darovanie </a:t>
            </a:r>
            <a:r>
              <a:rPr lang="sk-SK" b="1" i="0" u="none" strike="noStrike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orgánov</a:t>
            </a:r>
            <a:r>
              <a:rPr lang="sk-SK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je legislatívne je upravené zákonom 576/2004 Zb. o zdravotnej starostlivosti a odborným usmernenie MZ </a:t>
            </a:r>
            <a:r>
              <a:rPr lang="sk-SK" b="1" i="0" u="none" strike="noStrike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SR</a:t>
            </a:r>
            <a:r>
              <a:rPr lang="sk-SK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č. 28610/2006 OZS o </a:t>
            </a:r>
            <a:r>
              <a:rPr lang="sk-SK" b="1" i="0" u="none" strike="noStrike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darcovstve</a:t>
            </a:r>
          </a:p>
          <a:p>
            <a:endParaRPr lang="sk-SK" b="1" i="0" u="none" strike="noStrike" dirty="0">
              <a:solidFill>
                <a:srgbClr val="5F6368"/>
              </a:solidFill>
              <a:effectLst/>
              <a:latin typeface="arial" panose="020B0604020202020204" pitchFamily="34" charset="0"/>
            </a:endParaRPr>
          </a:p>
          <a:p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www.unilabs.sk</a:t>
            </a:r>
            <a:r>
              <a:rPr lang="sk-SK" dirty="0"/>
              <a:t>/</a:t>
            </a:r>
            <a:r>
              <a:rPr lang="sk-SK" dirty="0" err="1"/>
              <a:t>clanky-invitro</a:t>
            </a:r>
            <a:r>
              <a:rPr lang="sk-SK" dirty="0"/>
              <a:t>/</a:t>
            </a:r>
            <a:r>
              <a:rPr lang="sk-SK" dirty="0" err="1"/>
              <a:t>pravne</a:t>
            </a:r>
            <a:r>
              <a:rPr lang="sk-SK" dirty="0"/>
              <a:t>-a-</a:t>
            </a:r>
            <a:r>
              <a:rPr lang="sk-SK" dirty="0" err="1"/>
              <a:t>medicinske</a:t>
            </a:r>
            <a:r>
              <a:rPr lang="sk-SK" dirty="0"/>
              <a:t>-aspekty-darcovstva-organov-na-</a:t>
            </a:r>
            <a:r>
              <a:rPr lang="sk-SK" dirty="0" err="1"/>
              <a:t>slovensku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452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k-SK" dirty="0" err="1">
                <a:effectLst/>
              </a:rPr>
              <a:t>Rusnak</a:t>
            </a:r>
            <a:r>
              <a:rPr lang="sk-SK" dirty="0">
                <a:effectLst/>
              </a:rPr>
              <a:t> M. </a:t>
            </a:r>
            <a:r>
              <a:rPr lang="sk-SK" dirty="0" err="1">
                <a:effectLst/>
              </a:rPr>
              <a:t>Traumatic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brain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injury</a:t>
            </a:r>
            <a:r>
              <a:rPr lang="sk-SK" dirty="0">
                <a:effectLst/>
              </a:rPr>
              <a:t>: </a:t>
            </a:r>
            <a:r>
              <a:rPr lang="sk-SK" dirty="0" err="1">
                <a:effectLst/>
              </a:rPr>
              <a:t>Giving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voice</a:t>
            </a:r>
            <a:r>
              <a:rPr lang="sk-SK" dirty="0">
                <a:effectLst/>
              </a:rPr>
              <a:t> to a </a:t>
            </a:r>
            <a:r>
              <a:rPr lang="sk-SK" dirty="0" err="1">
                <a:effectLst/>
              </a:rPr>
              <a:t>silent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epidemic</a:t>
            </a:r>
            <a:r>
              <a:rPr lang="sk-SK" dirty="0">
                <a:effectLst/>
              </a:rPr>
              <a:t>. </a:t>
            </a:r>
            <a:r>
              <a:rPr lang="sk-SK" dirty="0" err="1">
                <a:effectLst/>
              </a:rPr>
              <a:t>Nat</a:t>
            </a:r>
            <a:r>
              <a:rPr lang="sk-SK" dirty="0">
                <a:effectLst/>
              </a:rPr>
              <a:t> Rev </a:t>
            </a:r>
            <a:r>
              <a:rPr lang="sk-SK" dirty="0" err="1">
                <a:effectLst/>
              </a:rPr>
              <a:t>Neurol</a:t>
            </a:r>
            <a:r>
              <a:rPr lang="sk-SK" dirty="0">
                <a:effectLst/>
              </a:rPr>
              <a:t>. 2013/03/13. 2013;9(4):186–7.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sk-SK" dirty="0" err="1">
                <a:effectLst/>
              </a:rPr>
              <a:t>Sivco</a:t>
            </a:r>
            <a:r>
              <a:rPr lang="sk-SK" dirty="0">
                <a:effectLst/>
              </a:rPr>
              <a:t> P, </a:t>
            </a:r>
            <a:r>
              <a:rPr lang="sk-SK" dirty="0" err="1">
                <a:effectLst/>
              </a:rPr>
              <a:t>Plancikova</a:t>
            </a:r>
            <a:r>
              <a:rPr lang="sk-SK" dirty="0">
                <a:effectLst/>
              </a:rPr>
              <a:t> D, </a:t>
            </a:r>
            <a:r>
              <a:rPr lang="sk-SK" dirty="0" err="1">
                <a:effectLst/>
              </a:rPr>
              <a:t>Melichova</a:t>
            </a:r>
            <a:r>
              <a:rPr lang="sk-SK" dirty="0">
                <a:effectLst/>
              </a:rPr>
              <a:t> J, </a:t>
            </a:r>
            <a:r>
              <a:rPr lang="sk-SK" dirty="0" err="1">
                <a:effectLst/>
              </a:rPr>
              <a:t>Rusnak</a:t>
            </a:r>
            <a:r>
              <a:rPr lang="sk-SK" dirty="0">
                <a:effectLst/>
              </a:rPr>
              <a:t> M, </a:t>
            </a:r>
            <a:r>
              <a:rPr lang="sk-SK" dirty="0" err="1">
                <a:effectLst/>
              </a:rPr>
              <a:t>Hereitova</a:t>
            </a:r>
            <a:r>
              <a:rPr lang="sk-SK" dirty="0">
                <a:effectLst/>
              </a:rPr>
              <a:t> I, </a:t>
            </a:r>
            <a:r>
              <a:rPr lang="sk-SK" dirty="0" err="1">
                <a:effectLst/>
              </a:rPr>
              <a:t>Beranek</a:t>
            </a:r>
            <a:r>
              <a:rPr lang="sk-SK" dirty="0">
                <a:effectLst/>
              </a:rPr>
              <a:t> V, et al. </a:t>
            </a:r>
            <a:r>
              <a:rPr lang="sk-SK" dirty="0" err="1">
                <a:effectLst/>
              </a:rPr>
              <a:t>Traumatic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brain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injury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related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deaths</a:t>
            </a:r>
            <a:r>
              <a:rPr lang="sk-SK" dirty="0">
                <a:effectLst/>
              </a:rPr>
              <a:t> in </a:t>
            </a:r>
            <a:r>
              <a:rPr lang="sk-SK" dirty="0" err="1">
                <a:effectLst/>
              </a:rPr>
              <a:t>residents</a:t>
            </a:r>
            <a:r>
              <a:rPr lang="sk-SK" dirty="0">
                <a:effectLst/>
              </a:rPr>
              <a:t> and </a:t>
            </a:r>
            <a:r>
              <a:rPr lang="sk-SK" dirty="0" err="1">
                <a:effectLst/>
              </a:rPr>
              <a:t>non-residents</a:t>
            </a:r>
            <a:r>
              <a:rPr lang="sk-SK" dirty="0">
                <a:effectLst/>
              </a:rPr>
              <a:t> of 30 </a:t>
            </a:r>
            <a:r>
              <a:rPr lang="sk-SK" dirty="0" err="1">
                <a:effectLst/>
              </a:rPr>
              <a:t>European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countries</a:t>
            </a:r>
            <a:r>
              <a:rPr lang="sk-SK" dirty="0">
                <a:effectLst/>
              </a:rPr>
              <a:t>: a </a:t>
            </a:r>
            <a:r>
              <a:rPr lang="sk-SK" dirty="0" err="1">
                <a:effectLst/>
              </a:rPr>
              <a:t>cross-sectional</a:t>
            </a:r>
            <a:r>
              <a:rPr lang="sk-SK" dirty="0">
                <a:effectLst/>
              </a:rPr>
              <a:t> study. </a:t>
            </a:r>
            <a:r>
              <a:rPr lang="sk-SK" dirty="0" err="1">
                <a:effectLst/>
              </a:rPr>
              <a:t>Sci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Rep</a:t>
            </a:r>
            <a:r>
              <a:rPr lang="sk-SK" dirty="0">
                <a:effectLst/>
              </a:rPr>
              <a:t>. 2023;13(1).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sk-SK" dirty="0">
              <a:effectLst/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04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78241-7E1C-3848-97B2-15729A2D33A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345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microsoft.com/office/2018/10/relationships/comments" Target="../comments/modernComment_10A_50B0C11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ytimes.com/2006/06/08/nyregion/08pianist.html" TargetMode="External"/><Relationship Id="rId5" Type="http://schemas.openxmlformats.org/officeDocument/2006/relationships/hyperlink" Target="https://www.nyti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6_6131311D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A6F75-F13D-80BA-6D36-1AC285EC11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4800" dirty="0"/>
              <a:t>Úrazy mozgu (TBI)-</a:t>
            </a:r>
            <a:br>
              <a:rPr lang="sk-SK" sz="4800" dirty="0"/>
            </a:br>
            <a:r>
              <a:rPr lang="sk-SK" sz="4800" dirty="0"/>
              <a:t>závažný medicínsky, celospoločenský, rodinný a osobný problém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6F127B-A0A3-770D-3131-267433DAF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Katedra verejného zdravotníctva, FZaSP, TRUNI</a:t>
            </a:r>
          </a:p>
        </p:txBody>
      </p:sp>
    </p:spTree>
    <p:extLst>
      <p:ext uri="{BB962C8B-B14F-4D97-AF65-F5344CB8AC3E}">
        <p14:creationId xmlns:p14="http://schemas.microsoft.com/office/powerpoint/2010/main" val="360321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784CA-3536-ABE5-FF26-4961AEC0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216" y="356480"/>
            <a:ext cx="4137059" cy="1280890"/>
          </a:xfrm>
        </p:spPr>
        <p:txBody>
          <a:bodyPr>
            <a:normAutofit/>
          </a:bodyPr>
          <a:lstStyle/>
          <a:p>
            <a:r>
              <a:rPr lang="sk-SK" sz="3200" dirty="0"/>
              <a:t>Úrazy mozgu-  </a:t>
            </a:r>
            <a:br>
              <a:rPr lang="sk-SK" sz="3200" dirty="0"/>
            </a:br>
            <a:r>
              <a:rPr lang="sk-SK" sz="3200" dirty="0"/>
              <a:t>tichá epidémia</a:t>
            </a:r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5C55FB56-9D25-FECE-69FB-4968FF03D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7" y="1941355"/>
            <a:ext cx="4140772" cy="3777622"/>
          </a:xfrm>
        </p:spPr>
        <p:txBody>
          <a:bodyPr>
            <a:normAutofit/>
          </a:bodyPr>
          <a:lstStyle/>
          <a:p>
            <a:r>
              <a:rPr lang="sk-SK" sz="1600" dirty="0">
                <a:solidFill>
                  <a:schemeClr val="tx1"/>
                </a:solidFill>
              </a:rPr>
              <a:t>Pojem „tichá epidémia“ sa používa na charakterizáciu výskytu traumatického poranenia mozgu (TBI) na celom svete, čiastočne preto, že mnohé prípady nie sú rozpoznané, a preto sú vylúčené z oficiálnych štatistík.</a:t>
            </a:r>
          </a:p>
          <a:p>
            <a:r>
              <a:rPr lang="sk-SK" sz="1600" dirty="0">
                <a:solidFill>
                  <a:schemeClr val="tx1"/>
                </a:solidFill>
              </a:rPr>
              <a:t>Bohaté krajiny – pády sú najčastejšou príčinou</a:t>
            </a:r>
          </a:p>
          <a:p>
            <a:r>
              <a:rPr lang="sk-SK" sz="1600" dirty="0">
                <a:solidFill>
                  <a:schemeClr val="tx1"/>
                </a:solidFill>
              </a:rPr>
              <a:t>Chudobnejšie krajiny – doprava</a:t>
            </a:r>
          </a:p>
          <a:p>
            <a:r>
              <a:rPr lang="sk-SK" sz="1600" dirty="0">
                <a:solidFill>
                  <a:schemeClr val="tx1"/>
                </a:solidFill>
              </a:rPr>
              <a:t>Násilie</a:t>
            </a:r>
          </a:p>
          <a:p>
            <a:endParaRPr lang="sk-SK" sz="1600" dirty="0">
              <a:solidFill>
                <a:schemeClr val="tx1"/>
              </a:solidFill>
            </a:endParaRPr>
          </a:p>
        </p:txBody>
      </p:sp>
      <p:pic>
        <p:nvPicPr>
          <p:cNvPr id="5" name="Zástupný objekt pre obsah 4" descr="Obrázok, na ktorom je text, snímka obrazovky, diagram, štvorec&#10;&#10;Automaticky generovaný popis">
            <a:extLst>
              <a:ext uri="{FF2B5EF4-FFF2-40B4-BE49-F238E27FC236}">
                <a16:creationId xmlns:a16="http://schemas.microsoft.com/office/drawing/2014/main" id="{1A1649E8-840E-9D5D-18A4-2B9FEC49F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152" y="863308"/>
            <a:ext cx="6182391" cy="2565691"/>
          </a:xfrm>
          <a:prstGeom prst="rect">
            <a:avLst/>
          </a:prstGeom>
        </p:spPr>
      </p:pic>
      <p:pic>
        <p:nvPicPr>
          <p:cNvPr id="7" name="Obrázok 6" descr="Obrázok, na ktorom je rad, vývoj, dizajn&#10;&#10;Automaticky generovaný popis">
            <a:extLst>
              <a:ext uri="{FF2B5EF4-FFF2-40B4-BE49-F238E27FC236}">
                <a16:creationId xmlns:a16="http://schemas.microsoft.com/office/drawing/2014/main" id="{7E8651B4-2712-CAFE-50AD-80AA5F7510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942" y="3830166"/>
            <a:ext cx="6234601" cy="215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94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F07A1-D54A-55ED-C36E-8E1C04C8F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579" y="451115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Predchádzanie úrazom hlavy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D4F357-D814-169D-AD22-4B68308C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742" y="1594624"/>
            <a:ext cx="6757638" cy="49334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200" b="1" i="1" dirty="0"/>
              <a:t>Bezpečnostné opatrenia v doprave </a:t>
            </a:r>
            <a:r>
              <a:rPr lang="sk-SK" sz="1200" dirty="0"/>
              <a:t>- Zlepšenie infraštruktúry a bezpečnostných pravidiel na cestách. Podpora používania bezpečnostných pásov a prilby pri jazde na bicykli alebo motocykli. Obmedzenie rýchlosti na miestach s vysokým rizikom dopravných nehôd.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Bezpečnosť v pracovnom prostredí </a:t>
            </a:r>
            <a:r>
              <a:rPr lang="sk-SK" sz="1200" dirty="0"/>
              <a:t>Prijatie prísnych bezpečnostných opatrení v priemysle a stavebníctve. Poskytovanie školení zamestnancom ohľadom bezpečnosti práce a prevencie úrazov.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Bezpečnosť pri športe </a:t>
            </a:r>
            <a:r>
              <a:rPr lang="sk-SK" sz="1200" dirty="0"/>
              <a:t>Používanie ochranných prilieb a vybavenia pri športových aktivitách s rizikom úrazov, ako sú cyklistika, lyžovanie, futbal a pod.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Prevencia pádov</a:t>
            </a:r>
            <a:r>
              <a:rPr lang="sk-SK" sz="1200" b="1" dirty="0"/>
              <a:t> </a:t>
            </a:r>
            <a:r>
              <a:rPr lang="sk-SK" sz="1200" dirty="0"/>
              <a:t>Zlepšenie bezpečnosti vo verejných priestoroch, ako sú chodníky, schody a verejné zariadenia. Poskytovanie bezpečnostných opatrení pre starších obyvateľov, aby sa minimalizovalo riziko pádov.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Vzdelávanie a osveta</a:t>
            </a:r>
            <a:r>
              <a:rPr lang="sk-SK" sz="1200" b="1" dirty="0"/>
              <a:t> </a:t>
            </a:r>
            <a:r>
              <a:rPr lang="sk-SK" sz="1200" dirty="0"/>
              <a:t>Informovanie verejnosti o nebezpečenstvách a prevencii úrazov mozgu. Vzdelávanie o bezpečnostných opatreniach v domácnosti a pri voľnočasových aktivitách.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Zlepšenie lekárskej starostlivosti </a:t>
            </a:r>
            <a:r>
              <a:rPr lang="sk-SK" sz="1200" dirty="0"/>
              <a:t>Rýchla a adekvátna liečba úrazov mozgu. Výskum a inovácie v oblasti liečby a rehabilitácie pacientov s úrazmi mozgu.</a:t>
            </a:r>
          </a:p>
          <a:p>
            <a:pPr>
              <a:lnSpc>
                <a:spcPct val="90000"/>
              </a:lnSpc>
            </a:pPr>
            <a:r>
              <a:rPr lang="sk-SK" sz="1200" b="1" i="1" dirty="0"/>
              <a:t>Zákony a regulácia</a:t>
            </a:r>
            <a:r>
              <a:rPr lang="sk-SK" sz="1200" b="1" dirty="0"/>
              <a:t> </a:t>
            </a:r>
            <a:r>
              <a:rPr lang="sk-SK" sz="1200" dirty="0"/>
              <a:t>Prijatie a vynucovanie prísnych zákonov a regulácií, ktoré chránia obyvateľov pred rizikom úrazov mozgu.</a:t>
            </a:r>
          </a:p>
        </p:txBody>
      </p:sp>
      <p:pic>
        <p:nvPicPr>
          <p:cNvPr id="4098" name="Picture 2" descr="Pády seniorov a ako im predchádzať - SILVERGON">
            <a:extLst>
              <a:ext uri="{FF2B5EF4-FFF2-40B4-BE49-F238E27FC236}">
                <a16:creationId xmlns:a16="http://schemas.microsoft.com/office/drawing/2014/main" id="{88DE13E9-911E-BF05-965F-BD1775EA3D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0" r="34418" b="-1"/>
          <a:stretch/>
        </p:blipFill>
        <p:spPr bwMode="auto">
          <a:xfrm>
            <a:off x="8631452" y="2129586"/>
            <a:ext cx="3381008" cy="439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6104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06D5F-D204-52C7-99A1-998B31917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ďalej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83794E-E1EF-D84D-3B4E-DF22F5A16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1283"/>
            <a:ext cx="8915400" cy="5343896"/>
          </a:xfrm>
        </p:spPr>
        <p:txBody>
          <a:bodyPr>
            <a:normAutofit lnSpcReduction="10000"/>
          </a:bodyPr>
          <a:lstStyle/>
          <a:p>
            <a:r>
              <a:rPr lang="sk-SK" sz="1200" b="1" i="1" dirty="0" err="1"/>
              <a:t>Biomarkery</a:t>
            </a:r>
            <a:r>
              <a:rPr lang="sk-SK" sz="1200" b="1" i="1" dirty="0"/>
              <a:t> a diagnostické nástroje </a:t>
            </a:r>
            <a:r>
              <a:rPr lang="sk-SK" sz="1200" dirty="0"/>
              <a:t>- spoľahlivé </a:t>
            </a:r>
            <a:r>
              <a:rPr lang="sk-SK" sz="1200" dirty="0" err="1"/>
              <a:t>biomarkery</a:t>
            </a:r>
            <a:r>
              <a:rPr lang="sk-SK" sz="1200" dirty="0"/>
              <a:t> pre TBI, ktoré môžu pomôcť pri včasnej diagnóze a prognóze.   - Vývoj pokročilých zobrazovacích techník, ako je funkčná magnetická.</a:t>
            </a:r>
          </a:p>
          <a:p>
            <a:r>
              <a:rPr lang="sk-SK" sz="1200" b="1" i="1" dirty="0" err="1"/>
              <a:t>Neuroprotektívne</a:t>
            </a:r>
            <a:r>
              <a:rPr lang="sk-SK" sz="1200" b="1" i="1" dirty="0"/>
              <a:t> stratégie </a:t>
            </a:r>
            <a:r>
              <a:rPr lang="sk-SK" sz="1200" dirty="0"/>
              <a:t>- Výskum liekov a terapií, ktoré môžu chrániť mozog pred sekundárnym poškodením po TBI.    - Skúmanie </a:t>
            </a:r>
            <a:r>
              <a:rPr lang="sk-SK" sz="1200" dirty="0" err="1"/>
              <a:t>neuroprotektívnych</a:t>
            </a:r>
            <a:r>
              <a:rPr lang="sk-SK" sz="1200" dirty="0"/>
              <a:t> látok vrátane protizápalových liekov a antioxidantov.</a:t>
            </a:r>
          </a:p>
          <a:p>
            <a:r>
              <a:rPr lang="sk-SK" sz="1200" b="1" i="1" dirty="0"/>
              <a:t>Presná medicína </a:t>
            </a:r>
            <a:r>
              <a:rPr lang="sk-SK" sz="1200" dirty="0"/>
              <a:t>- Pokrok v prístupoch </a:t>
            </a:r>
            <a:r>
              <a:rPr lang="sk-SK" sz="1200" dirty="0" err="1"/>
              <a:t>personalizovanej</a:t>
            </a:r>
            <a:r>
              <a:rPr lang="sk-SK" sz="1200" dirty="0"/>
              <a:t> medicíny na prispôsobenie liečby TBI na základe individuálnych charakteristík vrátane genetiky, veku a špecifickej povahy poranenia.</a:t>
            </a:r>
          </a:p>
          <a:p>
            <a:r>
              <a:rPr lang="sk-SK" sz="1200" b="1" i="1" dirty="0"/>
              <a:t>Rehabilitácia a zotavenie</a:t>
            </a:r>
            <a:r>
              <a:rPr lang="sk-SK" sz="1200" b="1" dirty="0"/>
              <a:t> </a:t>
            </a:r>
            <a:r>
              <a:rPr lang="sk-SK" sz="1200" dirty="0"/>
              <a:t>- Vývoj inovatívnych rehabilitačných stratégií a technológií na zlepšenie funkčných výsledkov u jedincov s TBI. Integrácia virtuálnej reality a iných technológií do rehabilitačných programov.</a:t>
            </a:r>
          </a:p>
          <a:p>
            <a:r>
              <a:rPr lang="sk-SK" sz="1200" b="1" i="1" dirty="0" err="1"/>
              <a:t>Neuroregenerácia</a:t>
            </a:r>
            <a:r>
              <a:rPr lang="sk-SK" sz="1200" dirty="0"/>
              <a:t> - Skúmanie metód stimulácie </a:t>
            </a:r>
            <a:r>
              <a:rPr lang="sk-SK" sz="1200" dirty="0" err="1"/>
              <a:t>neuroregenerácie</a:t>
            </a:r>
            <a:r>
              <a:rPr lang="sk-SK" sz="1200" dirty="0"/>
              <a:t> a opravy poškodeného nervového tkaniva. Liečba kmeňovými bunkami a iných prístupov </a:t>
            </a:r>
            <a:r>
              <a:rPr lang="sk-SK" sz="1200" dirty="0" err="1"/>
              <a:t>regeneratívnej</a:t>
            </a:r>
            <a:r>
              <a:rPr lang="sk-SK" sz="1200" dirty="0"/>
              <a:t> medicíny pre TBI.</a:t>
            </a:r>
          </a:p>
          <a:p>
            <a:r>
              <a:rPr lang="sk-SK" sz="1200" b="1" i="1" dirty="0"/>
              <a:t>Dlhodobé následky a komorbidity </a:t>
            </a:r>
            <a:r>
              <a:rPr lang="sk-SK" sz="1200" dirty="0"/>
              <a:t>- Pochopenie dlhodobých dôsledkov TBI, vrátane kognitívnych, emocionálnych a behaviorálnych aspektov. Skúmanie súvislostí medzi TBI a inými stavmi, ako sú neurodegeneratívne ochorenia.</a:t>
            </a:r>
          </a:p>
          <a:p>
            <a:r>
              <a:rPr lang="sk-SK" sz="1200" b="1" i="1" dirty="0"/>
              <a:t>Iniciatívy v oblasti prevencie a verejného zdravia </a:t>
            </a:r>
            <a:r>
              <a:rPr lang="sk-SK" sz="1200" dirty="0"/>
              <a:t>- Výskum preventívnych opatrení vrátane zlepšení bezpečnostných predpisov a zariadení. Kampane na zvýšenie informovanosti o TBI a na podporu bezpečnostných opatrení.</a:t>
            </a:r>
          </a:p>
          <a:p>
            <a:r>
              <a:rPr lang="sk-SK" sz="1200" b="1" i="1" dirty="0"/>
              <a:t>Vojenské a športové TBI </a:t>
            </a:r>
            <a:r>
              <a:rPr lang="sk-SK" sz="1200" dirty="0"/>
              <a:t>- Špecifické zameranie na pochopenie a riešenie TBI u vojenského personálu a športovcov. Vývoj pokročilých technológií prilieb a ochranných pomôcok.</a:t>
            </a:r>
          </a:p>
          <a:p>
            <a:r>
              <a:rPr lang="sk-SK" sz="1200" b="1" i="1" dirty="0"/>
              <a:t>Veľké dáta a umelá inteligencia </a:t>
            </a:r>
            <a:r>
              <a:rPr lang="sk-SK" sz="1200" dirty="0"/>
              <a:t>- Využitie analýzy veľkých dát a umelej inteligencie na rozsiahlu analýzu faktorov súvisiacich s TBI. Identifikácia vzorov a rizikových faktorov pomocou algoritmov strojového učenia.</a:t>
            </a:r>
          </a:p>
          <a:p>
            <a:r>
              <a:rPr lang="sk-SK" sz="1200" b="1" i="1" dirty="0"/>
              <a:t>Medzinárodná spolupráca </a:t>
            </a:r>
            <a:r>
              <a:rPr lang="sk-SK" sz="1200" dirty="0"/>
              <a:t>- Spolupráca medzi výskumníkmi a organizáciami na celom svete s cieľom zdieľať údaje a urýchliť pokrok vo výskume TBI. - Štandardizácia výskumných metodológií a výsledkových opatrení na uľahčenie porovnávania medzi štúdiami.</a:t>
            </a:r>
          </a:p>
        </p:txBody>
      </p:sp>
    </p:spTree>
    <p:extLst>
      <p:ext uri="{BB962C8B-B14F-4D97-AF65-F5344CB8AC3E}">
        <p14:creationId xmlns:p14="http://schemas.microsoft.com/office/powerpoint/2010/main" val="146087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D120F-41E3-17F5-CCB8-EC702FEF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911F6E-FD14-8E4E-0EFA-2023F8F5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Prebrali sme úrazy mozgu z pohľadu</a:t>
            </a:r>
          </a:p>
          <a:p>
            <a:pPr lvl="1"/>
            <a:r>
              <a:rPr lang="sk-SK" dirty="0"/>
              <a:t>medicínskeho</a:t>
            </a:r>
          </a:p>
          <a:p>
            <a:pPr lvl="1"/>
            <a:r>
              <a:rPr lang="sk-SK" dirty="0"/>
              <a:t>zdravia verejnosti</a:t>
            </a:r>
          </a:p>
          <a:p>
            <a:pPr lvl="1"/>
            <a:r>
              <a:rPr lang="sk-SK" dirty="0"/>
              <a:t>etických otázok</a:t>
            </a:r>
          </a:p>
          <a:p>
            <a:pPr lvl="1"/>
            <a:r>
              <a:rPr lang="sk-SK" dirty="0"/>
              <a:t>budúcich aktivít</a:t>
            </a:r>
          </a:p>
          <a:p>
            <a:r>
              <a:rPr lang="sk-SK" dirty="0"/>
              <a:t>Čo môžeme urobiť ďalej na Trnavskej univerzite</a:t>
            </a:r>
          </a:p>
          <a:p>
            <a:pPr lvl="1"/>
            <a:r>
              <a:rPr lang="sk-SK" dirty="0"/>
              <a:t>chceme rozšíriť výskum </a:t>
            </a:r>
            <a:r>
              <a:rPr lang="sk-SK" dirty="0" err="1"/>
              <a:t>biomarkerov</a:t>
            </a:r>
            <a:endParaRPr lang="sk-SK" dirty="0"/>
          </a:p>
          <a:p>
            <a:pPr lvl="1"/>
            <a:r>
              <a:rPr lang="sk-SK" dirty="0"/>
              <a:t>podporiť komunikáciu a vzdelávanie o „tichej“ epidémii a spôsoboch prevencie</a:t>
            </a:r>
          </a:p>
          <a:p>
            <a:pPr lvl="1"/>
            <a:r>
              <a:rPr lang="sk-SK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5699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7" name="Group 5126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128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29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0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1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2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3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4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5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6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7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8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9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5141" name="Group 5140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142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3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4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5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6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7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8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9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0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1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2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3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155" name="Rectangle 5154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5157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sk-SK"/>
          </a:p>
        </p:txBody>
      </p:sp>
      <p:sp useBgFill="1">
        <p:nvSpPr>
          <p:cNvPr id="5159" name="Rectangle 5158">
            <a:extLst>
              <a:ext uri="{FF2B5EF4-FFF2-40B4-BE49-F238E27FC236}">
                <a16:creationId xmlns:a16="http://schemas.microsoft.com/office/drawing/2014/main" id="{513EBF72-EDB5-4278-94B8-34AAC2FA6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1" name="Rectangle 5160">
            <a:extLst>
              <a:ext uri="{FF2B5EF4-FFF2-40B4-BE49-F238E27FC236}">
                <a16:creationId xmlns:a16="http://schemas.microsoft.com/office/drawing/2014/main" id="{DBD486FF-4365-499B-AFF7-0F07549D9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63" name="Group 5162">
            <a:extLst>
              <a:ext uri="{FF2B5EF4-FFF2-40B4-BE49-F238E27FC236}">
                <a16:creationId xmlns:a16="http://schemas.microsoft.com/office/drawing/2014/main" id="{6CB731FB-FF3E-4D53-9E6A-67C4DAD74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5164" name="Freeform 11">
              <a:extLst>
                <a:ext uri="{FF2B5EF4-FFF2-40B4-BE49-F238E27FC236}">
                  <a16:creationId xmlns:a16="http://schemas.microsoft.com/office/drawing/2014/main" id="{F76669B2-AA72-48F0-BE02-E23B19922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65" name="Freeform 12">
              <a:extLst>
                <a:ext uri="{FF2B5EF4-FFF2-40B4-BE49-F238E27FC236}">
                  <a16:creationId xmlns:a16="http://schemas.microsoft.com/office/drawing/2014/main" id="{F7EF4251-A868-4B47-8099-154550F04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66" name="Freeform 13">
              <a:extLst>
                <a:ext uri="{FF2B5EF4-FFF2-40B4-BE49-F238E27FC236}">
                  <a16:creationId xmlns:a16="http://schemas.microsoft.com/office/drawing/2014/main" id="{089C3DFC-191F-40B9-93AF-2E59D5126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67" name="Freeform 14">
              <a:extLst>
                <a:ext uri="{FF2B5EF4-FFF2-40B4-BE49-F238E27FC236}">
                  <a16:creationId xmlns:a16="http://schemas.microsoft.com/office/drawing/2014/main" id="{F0B594F9-A7B5-471C-BFBE-74E9F7387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68" name="Freeform 15">
              <a:extLst>
                <a:ext uri="{FF2B5EF4-FFF2-40B4-BE49-F238E27FC236}">
                  <a16:creationId xmlns:a16="http://schemas.microsoft.com/office/drawing/2014/main" id="{562B3703-0AD3-4477-ACE3-9792DB070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69" name="Freeform 16">
              <a:extLst>
                <a:ext uri="{FF2B5EF4-FFF2-40B4-BE49-F238E27FC236}">
                  <a16:creationId xmlns:a16="http://schemas.microsoft.com/office/drawing/2014/main" id="{AFC61811-5AD7-40A8-9E5C-80020778D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0" name="Freeform 17">
              <a:extLst>
                <a:ext uri="{FF2B5EF4-FFF2-40B4-BE49-F238E27FC236}">
                  <a16:creationId xmlns:a16="http://schemas.microsoft.com/office/drawing/2014/main" id="{CEACC779-3664-47DA-AF86-A2D8EF93A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1" name="Freeform 18">
              <a:extLst>
                <a:ext uri="{FF2B5EF4-FFF2-40B4-BE49-F238E27FC236}">
                  <a16:creationId xmlns:a16="http://schemas.microsoft.com/office/drawing/2014/main" id="{BF9F040E-FE57-4AD6-8CBF-357962246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2" name="Freeform 19">
              <a:extLst>
                <a:ext uri="{FF2B5EF4-FFF2-40B4-BE49-F238E27FC236}">
                  <a16:creationId xmlns:a16="http://schemas.microsoft.com/office/drawing/2014/main" id="{9BBEC815-1ED3-430D-B771-4CFC3952F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3" name="Freeform 20">
              <a:extLst>
                <a:ext uri="{FF2B5EF4-FFF2-40B4-BE49-F238E27FC236}">
                  <a16:creationId xmlns:a16="http://schemas.microsoft.com/office/drawing/2014/main" id="{E076923D-B0A5-40D9-BE13-91C93F1E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4" name="Freeform 21">
              <a:extLst>
                <a:ext uri="{FF2B5EF4-FFF2-40B4-BE49-F238E27FC236}">
                  <a16:creationId xmlns:a16="http://schemas.microsoft.com/office/drawing/2014/main" id="{1CA2364B-42C8-4755-9072-E60C43561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5" name="Freeform 22">
              <a:extLst>
                <a:ext uri="{FF2B5EF4-FFF2-40B4-BE49-F238E27FC236}">
                  <a16:creationId xmlns:a16="http://schemas.microsoft.com/office/drawing/2014/main" id="{D01B42BD-FD31-49A1-A45A-C98410BC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5177" name="Group 5176">
            <a:extLst>
              <a:ext uri="{FF2B5EF4-FFF2-40B4-BE49-F238E27FC236}">
                <a16:creationId xmlns:a16="http://schemas.microsoft.com/office/drawing/2014/main" id="{3D79CD01-D829-46FC-843C-D4F80BD91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5178" name="Freeform 27">
              <a:extLst>
                <a:ext uri="{FF2B5EF4-FFF2-40B4-BE49-F238E27FC236}">
                  <a16:creationId xmlns:a16="http://schemas.microsoft.com/office/drawing/2014/main" id="{252D6E81-1EBB-4132-B5B0-556E4A35F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79" name="Freeform 28">
              <a:extLst>
                <a:ext uri="{FF2B5EF4-FFF2-40B4-BE49-F238E27FC236}">
                  <a16:creationId xmlns:a16="http://schemas.microsoft.com/office/drawing/2014/main" id="{BE7131A3-1888-4927-B822-590D34151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0" name="Freeform 29">
              <a:extLst>
                <a:ext uri="{FF2B5EF4-FFF2-40B4-BE49-F238E27FC236}">
                  <a16:creationId xmlns:a16="http://schemas.microsoft.com/office/drawing/2014/main" id="{024990C0-6285-4C3B-A5B5-B6AC37098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1" name="Freeform 30">
              <a:extLst>
                <a:ext uri="{FF2B5EF4-FFF2-40B4-BE49-F238E27FC236}">
                  <a16:creationId xmlns:a16="http://schemas.microsoft.com/office/drawing/2014/main" id="{D262A308-5E13-40AA-AA87-D105F5533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2" name="Freeform 31">
              <a:extLst>
                <a:ext uri="{FF2B5EF4-FFF2-40B4-BE49-F238E27FC236}">
                  <a16:creationId xmlns:a16="http://schemas.microsoft.com/office/drawing/2014/main" id="{F7DF2F8A-7C9D-4727-A7D6-C74AF4792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3" name="Freeform 32">
              <a:extLst>
                <a:ext uri="{FF2B5EF4-FFF2-40B4-BE49-F238E27FC236}">
                  <a16:creationId xmlns:a16="http://schemas.microsoft.com/office/drawing/2014/main" id="{93DA702E-EE7A-4584-9847-803FDCDB1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4" name="Freeform 33">
              <a:extLst>
                <a:ext uri="{FF2B5EF4-FFF2-40B4-BE49-F238E27FC236}">
                  <a16:creationId xmlns:a16="http://schemas.microsoft.com/office/drawing/2014/main" id="{AF7E021C-0B5A-4035-8A00-029A52847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5" name="Freeform 34">
              <a:extLst>
                <a:ext uri="{FF2B5EF4-FFF2-40B4-BE49-F238E27FC236}">
                  <a16:creationId xmlns:a16="http://schemas.microsoft.com/office/drawing/2014/main" id="{CE46A368-BBD8-41CC-B450-E298BE02D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6" name="Freeform 35">
              <a:extLst>
                <a:ext uri="{FF2B5EF4-FFF2-40B4-BE49-F238E27FC236}">
                  <a16:creationId xmlns:a16="http://schemas.microsoft.com/office/drawing/2014/main" id="{A99CD41F-58F2-4092-9F39-26AE634EC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7" name="Freeform 36">
              <a:extLst>
                <a:ext uri="{FF2B5EF4-FFF2-40B4-BE49-F238E27FC236}">
                  <a16:creationId xmlns:a16="http://schemas.microsoft.com/office/drawing/2014/main" id="{D368702B-EDA4-4EB6-A760-C68F022DA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8" name="Freeform 37">
              <a:extLst>
                <a:ext uri="{FF2B5EF4-FFF2-40B4-BE49-F238E27FC236}">
                  <a16:creationId xmlns:a16="http://schemas.microsoft.com/office/drawing/2014/main" id="{2FB0ECE4-08DF-4876-8CC9-7EB32EF25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89" name="Freeform 38">
              <a:extLst>
                <a:ext uri="{FF2B5EF4-FFF2-40B4-BE49-F238E27FC236}">
                  <a16:creationId xmlns:a16="http://schemas.microsoft.com/office/drawing/2014/main" id="{C978BD1A-4BF4-42EC-B61D-9D7700FE1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AB2FCC1-4236-10EE-F3BA-736E7A40B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602" y="935646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Všetci, čo majú záujem o spoluprácu v prospech zdravia verejnosti sú vítaní.</a:t>
            </a:r>
          </a:p>
        </p:txBody>
      </p:sp>
      <p:pic>
        <p:nvPicPr>
          <p:cNvPr id="5122" name="Picture 2" descr="You are Welcome | TrustTemenos Academy">
            <a:extLst>
              <a:ext uri="{FF2B5EF4-FFF2-40B4-BE49-F238E27FC236}">
                <a16:creationId xmlns:a16="http://schemas.microsoft.com/office/drawing/2014/main" id="{80BCEAE0-5139-38EA-2555-A8C23C562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675" y="2149309"/>
            <a:ext cx="4362063" cy="261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91" name="Rectangle 5190">
            <a:extLst>
              <a:ext uri="{FF2B5EF4-FFF2-40B4-BE49-F238E27FC236}">
                <a16:creationId xmlns:a16="http://schemas.microsoft.com/office/drawing/2014/main" id="{AEC89D32-0839-4A5D-80DB-D12259CA4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5193" name="Freeform 33">
            <a:extLst>
              <a:ext uri="{FF2B5EF4-FFF2-40B4-BE49-F238E27FC236}">
                <a16:creationId xmlns:a16="http://schemas.microsoft.com/office/drawing/2014/main" id="{7229C60D-EFB4-4944-AEB7-4773C1A7B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6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0D28F-599F-1112-325D-2E4FE30D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Prehľad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6B3B2E-042C-45CC-E0E0-8807C0D2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Udalosť v </a:t>
            </a:r>
            <a:r>
              <a:rPr lang="sk-SK" dirty="0" err="1"/>
              <a:t>Central</a:t>
            </a:r>
            <a:r>
              <a:rPr lang="sk-SK" dirty="0"/>
              <a:t> Parku, ktorá pomohla sústrediť záujem o riešenie úrazov mozgu</a:t>
            </a:r>
          </a:p>
          <a:p>
            <a:r>
              <a:rPr lang="sk-SK" dirty="0"/>
              <a:t>Mechanizmus úrazu</a:t>
            </a:r>
          </a:p>
          <a:p>
            <a:r>
              <a:rPr lang="sk-SK" dirty="0"/>
              <a:t>Liečba v akútnej fáze</a:t>
            </a:r>
          </a:p>
          <a:p>
            <a:r>
              <a:rPr lang="sk-SK" dirty="0"/>
              <a:t>Dlhodobá liečba a návrat do života</a:t>
            </a:r>
          </a:p>
          <a:p>
            <a:r>
              <a:rPr lang="sk-SK" dirty="0"/>
              <a:t>Kóma - etický problém</a:t>
            </a:r>
          </a:p>
          <a:p>
            <a:r>
              <a:rPr lang="sk-SK" dirty="0"/>
              <a:t>Tichá epidémia doma a vo svete</a:t>
            </a:r>
          </a:p>
          <a:p>
            <a:r>
              <a:rPr lang="sk-SK" dirty="0"/>
              <a:t>Dnešné otázky výskumu</a:t>
            </a:r>
          </a:p>
          <a:p>
            <a:r>
              <a:rPr lang="sk-SK" dirty="0"/>
              <a:t>Záver</a:t>
            </a:r>
          </a:p>
        </p:txBody>
      </p:sp>
    </p:spTree>
    <p:extLst>
      <p:ext uri="{BB962C8B-B14F-4D97-AF65-F5344CB8AC3E}">
        <p14:creationId xmlns:p14="http://schemas.microsoft.com/office/powerpoint/2010/main" val="269153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0" name="Rectangle 1069">
            <a:extLst>
              <a:ext uri="{FF2B5EF4-FFF2-40B4-BE49-F238E27FC236}">
                <a16:creationId xmlns:a16="http://schemas.microsoft.com/office/drawing/2014/main" id="{A7AF9E2D-8F98-4755-895E-D65689F2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72" name="Group 1071">
            <a:extLst>
              <a:ext uri="{FF2B5EF4-FFF2-40B4-BE49-F238E27FC236}">
                <a16:creationId xmlns:a16="http://schemas.microsoft.com/office/drawing/2014/main" id="{94D3C8C4-8367-4524-B9C5-2B3ACA682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073" name="Freeform 11">
              <a:extLst>
                <a:ext uri="{FF2B5EF4-FFF2-40B4-BE49-F238E27FC236}">
                  <a16:creationId xmlns:a16="http://schemas.microsoft.com/office/drawing/2014/main" id="{38BDB546-CAFB-429D-8D82-4F3AA2891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4" name="Freeform 12">
              <a:extLst>
                <a:ext uri="{FF2B5EF4-FFF2-40B4-BE49-F238E27FC236}">
                  <a16:creationId xmlns:a16="http://schemas.microsoft.com/office/drawing/2014/main" id="{8F202AFF-3597-4A70-9149-0AA2AACB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5" name="Freeform 13">
              <a:extLst>
                <a:ext uri="{FF2B5EF4-FFF2-40B4-BE49-F238E27FC236}">
                  <a16:creationId xmlns:a16="http://schemas.microsoft.com/office/drawing/2014/main" id="{5B91C985-1FBD-4FEE-8FB4-FBD47CF0A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6" name="Freeform 14">
              <a:extLst>
                <a:ext uri="{FF2B5EF4-FFF2-40B4-BE49-F238E27FC236}">
                  <a16:creationId xmlns:a16="http://schemas.microsoft.com/office/drawing/2014/main" id="{E045B090-8B4D-4553-997E-D7A7A2B93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7" name="Freeform 15">
              <a:extLst>
                <a:ext uri="{FF2B5EF4-FFF2-40B4-BE49-F238E27FC236}">
                  <a16:creationId xmlns:a16="http://schemas.microsoft.com/office/drawing/2014/main" id="{79661459-591F-41BD-85A7-882DF2E54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8" name="Freeform 16">
              <a:extLst>
                <a:ext uri="{FF2B5EF4-FFF2-40B4-BE49-F238E27FC236}">
                  <a16:creationId xmlns:a16="http://schemas.microsoft.com/office/drawing/2014/main" id="{172E6458-D7F5-4E0B-8098-F3A9B74463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79" name="Freeform 17">
              <a:extLst>
                <a:ext uri="{FF2B5EF4-FFF2-40B4-BE49-F238E27FC236}">
                  <a16:creationId xmlns:a16="http://schemas.microsoft.com/office/drawing/2014/main" id="{5D1FE182-350A-4951-99FA-123B15A19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0" name="Freeform 18">
              <a:extLst>
                <a:ext uri="{FF2B5EF4-FFF2-40B4-BE49-F238E27FC236}">
                  <a16:creationId xmlns:a16="http://schemas.microsoft.com/office/drawing/2014/main" id="{CBFDC3F8-18F5-41F0-9926-097682CEE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1" name="Freeform 19">
              <a:extLst>
                <a:ext uri="{FF2B5EF4-FFF2-40B4-BE49-F238E27FC236}">
                  <a16:creationId xmlns:a16="http://schemas.microsoft.com/office/drawing/2014/main" id="{F4B5A695-E6ED-4C81-A965-0461489F8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2" name="Freeform 20">
              <a:extLst>
                <a:ext uri="{FF2B5EF4-FFF2-40B4-BE49-F238E27FC236}">
                  <a16:creationId xmlns:a16="http://schemas.microsoft.com/office/drawing/2014/main" id="{CF31B175-CBC2-449D-8998-0BA7711EA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3" name="Freeform 21">
              <a:extLst>
                <a:ext uri="{FF2B5EF4-FFF2-40B4-BE49-F238E27FC236}">
                  <a16:creationId xmlns:a16="http://schemas.microsoft.com/office/drawing/2014/main" id="{47A691C8-6328-4014-BB1A-CB4824DEB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4" name="Freeform 22">
              <a:extLst>
                <a:ext uri="{FF2B5EF4-FFF2-40B4-BE49-F238E27FC236}">
                  <a16:creationId xmlns:a16="http://schemas.microsoft.com/office/drawing/2014/main" id="{94EADC73-ECA3-447E-8D07-AE215A3C4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CDA2558E-94AE-4C16-8CD0-DCF447C98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1087" name="Freeform 27">
              <a:extLst>
                <a:ext uri="{FF2B5EF4-FFF2-40B4-BE49-F238E27FC236}">
                  <a16:creationId xmlns:a16="http://schemas.microsoft.com/office/drawing/2014/main" id="{6928DF6B-A616-4A71-B951-9D8EAA775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8" name="Freeform 28">
              <a:extLst>
                <a:ext uri="{FF2B5EF4-FFF2-40B4-BE49-F238E27FC236}">
                  <a16:creationId xmlns:a16="http://schemas.microsoft.com/office/drawing/2014/main" id="{CD6B4E15-CED4-45FA-874A-EA347C912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89" name="Freeform 29">
              <a:extLst>
                <a:ext uri="{FF2B5EF4-FFF2-40B4-BE49-F238E27FC236}">
                  <a16:creationId xmlns:a16="http://schemas.microsoft.com/office/drawing/2014/main" id="{A4EE38F8-BF90-4D7F-8691-89ED516D7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0" name="Freeform 30">
              <a:extLst>
                <a:ext uri="{FF2B5EF4-FFF2-40B4-BE49-F238E27FC236}">
                  <a16:creationId xmlns:a16="http://schemas.microsoft.com/office/drawing/2014/main" id="{2889210F-D6E4-4311-8BF3-DAD3FF49A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1" name="Freeform 31">
              <a:extLst>
                <a:ext uri="{FF2B5EF4-FFF2-40B4-BE49-F238E27FC236}">
                  <a16:creationId xmlns:a16="http://schemas.microsoft.com/office/drawing/2014/main" id="{44641BAA-087D-4656-8D6F-EA70FB67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2" name="Freeform 32">
              <a:extLst>
                <a:ext uri="{FF2B5EF4-FFF2-40B4-BE49-F238E27FC236}">
                  <a16:creationId xmlns:a16="http://schemas.microsoft.com/office/drawing/2014/main" id="{DCEB55E2-FCCA-48F5-917E-8B3F26EC8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3" name="Freeform 33">
              <a:extLst>
                <a:ext uri="{FF2B5EF4-FFF2-40B4-BE49-F238E27FC236}">
                  <a16:creationId xmlns:a16="http://schemas.microsoft.com/office/drawing/2014/main" id="{45869B9E-3378-49CB-8EE1-FECA7D780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4" name="Freeform 34">
              <a:extLst>
                <a:ext uri="{FF2B5EF4-FFF2-40B4-BE49-F238E27FC236}">
                  <a16:creationId xmlns:a16="http://schemas.microsoft.com/office/drawing/2014/main" id="{3497B8C7-AB4A-40B7-A86E-112D90CC6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5" name="Freeform 35">
              <a:extLst>
                <a:ext uri="{FF2B5EF4-FFF2-40B4-BE49-F238E27FC236}">
                  <a16:creationId xmlns:a16="http://schemas.microsoft.com/office/drawing/2014/main" id="{D5A7E348-C28C-4626-9026-59B6B9F7A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6" name="Freeform 36">
              <a:extLst>
                <a:ext uri="{FF2B5EF4-FFF2-40B4-BE49-F238E27FC236}">
                  <a16:creationId xmlns:a16="http://schemas.microsoft.com/office/drawing/2014/main" id="{A4FF1CA0-E6B1-4861-A2CD-144E06299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7" name="Freeform 37">
              <a:extLst>
                <a:ext uri="{FF2B5EF4-FFF2-40B4-BE49-F238E27FC236}">
                  <a16:creationId xmlns:a16="http://schemas.microsoft.com/office/drawing/2014/main" id="{774FF261-7109-4B0E-B24B-622F4209C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98" name="Freeform 38">
              <a:extLst>
                <a:ext uri="{FF2B5EF4-FFF2-40B4-BE49-F238E27FC236}">
                  <a16:creationId xmlns:a16="http://schemas.microsoft.com/office/drawing/2014/main" id="{3ECECA25-954F-4011-ADFF-BBFC4A00D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3742130-96DC-DDC0-5A34-F8F91F61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sk-SK" dirty="0"/>
              <a:t>Príbeh pianistky</a:t>
            </a:r>
          </a:p>
        </p:txBody>
      </p:sp>
      <p:pic>
        <p:nvPicPr>
          <p:cNvPr id="1026" name="Picture 2" descr="A Central Park Victim Recalls 'When I Was Hurt,' and Her Healing - The New  York Times">
            <a:extLst>
              <a:ext uri="{FF2B5EF4-FFF2-40B4-BE49-F238E27FC236}">
                <a16:creationId xmlns:a16="http://schemas.microsoft.com/office/drawing/2014/main" id="{FA0E76CC-466E-370B-C8AC-CEE4A5D47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" r="31058" b="1"/>
          <a:stretch/>
        </p:blipFill>
        <p:spPr bwMode="auto">
          <a:xfrm>
            <a:off x="20" y="10"/>
            <a:ext cx="4646965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0" name="Rectangle 1099">
            <a:extLst>
              <a:ext uri="{FF2B5EF4-FFF2-40B4-BE49-F238E27FC236}">
                <a16:creationId xmlns:a16="http://schemas.microsoft.com/office/drawing/2014/main" id="{6D0FFBDB-89D1-4050-8FE5-AFC94C07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1102" name="Freeform 11">
            <a:extLst>
              <a:ext uri="{FF2B5EF4-FFF2-40B4-BE49-F238E27FC236}">
                <a16:creationId xmlns:a16="http://schemas.microsoft.com/office/drawing/2014/main" id="{75823B85-53D1-46E0-BC58-872776B5A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D0254CA-C037-5541-F9EF-06686271C9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534" b="10676"/>
          <a:stretch/>
        </p:blipFill>
        <p:spPr>
          <a:xfrm>
            <a:off x="20" y="3429000"/>
            <a:ext cx="4646965" cy="3429000"/>
          </a:xfrm>
          <a:prstGeom prst="rect">
            <a:avLst/>
          </a:prstGeom>
        </p:spPr>
      </p:pic>
      <p:cxnSp>
        <p:nvCxnSpPr>
          <p:cNvPr id="1104" name="Straight Connector 1103">
            <a:extLst>
              <a:ext uri="{FF2B5EF4-FFF2-40B4-BE49-F238E27FC236}">
                <a16:creationId xmlns:a16="http://schemas.microsoft.com/office/drawing/2014/main" id="{81F86B2C-5FF7-48E0-B5B0-ABEA39A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29000"/>
            <a:ext cx="4662638" cy="0"/>
          </a:xfrm>
          <a:prstGeom prst="line">
            <a:avLst/>
          </a:prstGeom>
          <a:ln w="50800" cap="flat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1B392C-2A1E-3A7C-466C-C04168883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69" y="2133600"/>
            <a:ext cx="6319850" cy="37776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sk-SK" sz="1500" dirty="0">
              <a:hlinkClick r:id="rId5"/>
            </a:endParaRPr>
          </a:p>
          <a:p>
            <a:pPr>
              <a:lnSpc>
                <a:spcPct val="90000"/>
              </a:lnSpc>
            </a:pPr>
            <a:r>
              <a:rPr lang="sk-SK" sz="1500" dirty="0"/>
              <a:t>New York, </a:t>
            </a:r>
            <a:r>
              <a:rPr lang="sk-SK" sz="1500" dirty="0" err="1"/>
              <a:t>Central</a:t>
            </a:r>
            <a:r>
              <a:rPr lang="sk-SK" sz="1500" dirty="0"/>
              <a:t> Park v roku 1996 - bezdomovec zbil a pokúsil sa znásilniť, učiteľku hudby a pianistku </a:t>
            </a:r>
            <a:r>
              <a:rPr lang="sk-SK" sz="1500" dirty="0" err="1"/>
              <a:t>Kyle</a:t>
            </a:r>
            <a:r>
              <a:rPr lang="sk-SK" sz="1500" dirty="0"/>
              <a:t> </a:t>
            </a:r>
            <a:r>
              <a:rPr lang="sk-SK" sz="1500" dirty="0" err="1"/>
              <a:t>Kevorkian</a:t>
            </a:r>
            <a:r>
              <a:rPr lang="sk-SK" sz="1500" dirty="0"/>
              <a:t> </a:t>
            </a:r>
            <a:r>
              <a:rPr lang="sk-SK" sz="1500" dirty="0" err="1"/>
              <a:t>McCann</a:t>
            </a:r>
            <a:r>
              <a:rPr lang="sk-SK" sz="1500" dirty="0"/>
              <a:t>, spôsobiac jej zranenie mozgu s 10% šancou na prežitie</a:t>
            </a:r>
          </a:p>
          <a:p>
            <a:pPr>
              <a:lnSpc>
                <a:spcPct val="90000"/>
              </a:lnSpc>
            </a:pPr>
            <a:r>
              <a:rPr lang="sk-SK" sz="1500" dirty="0" err="1"/>
              <a:t>Dr</a:t>
            </a:r>
            <a:r>
              <a:rPr lang="sk-SK" sz="1500" dirty="0"/>
              <a:t> </a:t>
            </a:r>
            <a:r>
              <a:rPr lang="sk-SK" sz="1500" dirty="0" err="1"/>
              <a:t>Jamshid</a:t>
            </a:r>
            <a:r>
              <a:rPr lang="sk-SK" sz="1500" dirty="0"/>
              <a:t> </a:t>
            </a:r>
            <a:r>
              <a:rPr lang="sk-SK" sz="1500" dirty="0" err="1"/>
              <a:t>Ghajar</a:t>
            </a:r>
            <a:r>
              <a:rPr lang="sk-SK" sz="1500" dirty="0"/>
              <a:t>, neurochirurg z New York </a:t>
            </a:r>
            <a:r>
              <a:rPr lang="sk-SK" sz="1500" dirty="0" err="1"/>
              <a:t>Hospital-Cornell</a:t>
            </a:r>
            <a:r>
              <a:rPr lang="sk-SK" sz="1500" dirty="0"/>
              <a:t> </a:t>
            </a:r>
            <a:r>
              <a:rPr lang="sk-SK" sz="1500" dirty="0" err="1"/>
              <a:t>Medical</a:t>
            </a:r>
            <a:r>
              <a:rPr lang="sk-SK" sz="1500" dirty="0"/>
              <a:t> Center, jej odstránil čelovú kosť, ktorú neskôr vymenili, aby sa uvoľnilo miesto pre opuchnutý mozog.</a:t>
            </a:r>
          </a:p>
          <a:p>
            <a:pPr>
              <a:lnSpc>
                <a:spcPct val="90000"/>
              </a:lnSpc>
            </a:pPr>
            <a:r>
              <a:rPr lang="sk-SK" sz="1500" dirty="0"/>
              <a:t>Po ôsmich dňoch sa pacientka  prebrala z kómy, najprv vo vegetatívnom, potom v stave malého dieťaťa. Keď sa prebrala, spala málo a neustále rozprávala, niekedy hlúpo, mala oslabenú krátkodobú pamäť.</a:t>
            </a:r>
          </a:p>
          <a:p>
            <a:pPr>
              <a:lnSpc>
                <a:spcPct val="90000"/>
              </a:lnSpc>
            </a:pPr>
            <a:r>
              <a:rPr lang="sk-SK" sz="1500" dirty="0"/>
              <a:t>Počas niekoľkých mesiacov sa musela znovu naučiť chodiť, obliekať sa, čítať a písať. Vrátila sa do školy a získala magisterský titul z hudobnej výchovy. Na koncerte vystúpila 10 rokov po zranení.</a:t>
            </a:r>
          </a:p>
          <a:p>
            <a:pPr>
              <a:lnSpc>
                <a:spcPct val="90000"/>
              </a:lnSpc>
            </a:pPr>
            <a:r>
              <a:rPr lang="sk-SK" sz="1500" dirty="0"/>
              <a:t>Na koncerte bol </a:t>
            </a:r>
            <a:r>
              <a:rPr lang="sk-SK" sz="1500" dirty="0" err="1"/>
              <a:t>dr</a:t>
            </a:r>
            <a:r>
              <a:rPr lang="sk-SK" sz="1500" dirty="0"/>
              <a:t> </a:t>
            </a:r>
            <a:r>
              <a:rPr lang="sk-SK" sz="1500" dirty="0" err="1"/>
              <a:t>Ghajar</a:t>
            </a:r>
            <a:r>
              <a:rPr lang="sk-SK" sz="1500" dirty="0"/>
              <a:t> a pán </a:t>
            </a:r>
            <a:r>
              <a:rPr lang="sk-SK" sz="1500" dirty="0" err="1"/>
              <a:t>Soross</a:t>
            </a:r>
            <a:r>
              <a:rPr lang="sk-SK" sz="1500" dirty="0"/>
              <a:t> </a:t>
            </a:r>
            <a:r>
              <a:rPr lang="sk-SK" sz="1500" dirty="0">
                <a:hlinkClick r:id="rId5"/>
              </a:rPr>
              <a:t>–</a:t>
            </a:r>
            <a:r>
              <a:rPr lang="sk-SK" sz="1500" dirty="0"/>
              <a:t> tu sa začína história TBI na TRUNI</a:t>
            </a:r>
            <a:endParaRPr lang="sk-SK" sz="1500" dirty="0">
              <a:hlinkClick r:id="rId5"/>
            </a:endParaRPr>
          </a:p>
          <a:p>
            <a:pPr>
              <a:lnSpc>
                <a:spcPct val="90000"/>
              </a:lnSpc>
            </a:pPr>
            <a:r>
              <a:rPr lang="sk-SK" sz="1500" dirty="0">
                <a:hlinkClick r:id="rId6"/>
              </a:rPr>
              <a:t>https://</a:t>
            </a:r>
            <a:r>
              <a:rPr lang="sk-SK" sz="1500" dirty="0" err="1">
                <a:hlinkClick r:id="rId6"/>
              </a:rPr>
              <a:t>www.nytimes.com</a:t>
            </a:r>
            <a:r>
              <a:rPr lang="sk-SK" sz="1500" dirty="0">
                <a:hlinkClick r:id="rId6"/>
              </a:rPr>
              <a:t>/2006/06/08/</a:t>
            </a:r>
            <a:r>
              <a:rPr lang="sk-SK" sz="1500" dirty="0" err="1">
                <a:hlinkClick r:id="rId6"/>
              </a:rPr>
              <a:t>nyregion</a:t>
            </a:r>
            <a:r>
              <a:rPr lang="sk-SK" sz="1500" dirty="0">
                <a:hlinkClick r:id="rId6"/>
              </a:rPr>
              <a:t>/08pianist.html</a:t>
            </a:r>
            <a:endParaRPr lang="sk-SK" sz="1500" dirty="0"/>
          </a:p>
        </p:txBody>
      </p:sp>
    </p:spTree>
    <p:extLst>
      <p:ext uri="{BB962C8B-B14F-4D97-AF65-F5344CB8AC3E}">
        <p14:creationId xmlns:p14="http://schemas.microsoft.com/office/powerpoint/2010/main" val="42987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82FA3-7615-7B3B-33E9-F683E24E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úraz mozgu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63D03D-9BBF-DFCA-2DBB-C4C86083F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6914"/>
            <a:ext cx="8915400" cy="4796976"/>
          </a:xfrm>
        </p:spPr>
        <p:txBody>
          <a:bodyPr/>
          <a:lstStyle/>
          <a:p>
            <a:r>
              <a:rPr lang="sk-SK" dirty="0"/>
              <a:t>Traumatické poškodenie mozgu (TBI) akéhokoľvek druhu môže spôsobiť edém mozgu a znížiť prietok krvi mozgom. </a:t>
            </a:r>
          </a:p>
          <a:p>
            <a:r>
              <a:rPr lang="sk-SK" dirty="0" err="1"/>
              <a:t>Kraniálna</a:t>
            </a:r>
            <a:r>
              <a:rPr lang="sk-SK" dirty="0"/>
              <a:t> klenba mozgu má fixnú veľkosť (obmedzená lebkou),  je vyplnená nestlačiteľnou tekutinou a minimálne stlačiteľným mozgovým tkanivom.</a:t>
            </a:r>
          </a:p>
          <a:p>
            <a:r>
              <a:rPr lang="sk-SK" dirty="0"/>
              <a:t>V dôsledku toho sa akýkoľvek opuch spôsobený pohybom mozgu proti lebke alebo vnútrolebečným krvácaním nemá kam rozširovať a tak zvyšuje tlak v lebke.</a:t>
            </a:r>
          </a:p>
          <a:p>
            <a:r>
              <a:rPr lang="sk-SK" dirty="0"/>
              <a:t>Ischémia a edém môžu spustiť rôzne sekundárne mechanizmy poškodenia, čo spôsobí ďalšie porušenie buniek, opuch a zvýšenie vnútrolebečného tlaku.</a:t>
            </a:r>
          </a:p>
          <a:p>
            <a:r>
              <a:rPr lang="sk-SK" dirty="0"/>
              <a:t>Ak sa vnútrolebečný tlak zvýši tak, že prestane cirkulovať krv v mozgu, dôjde k úplnej ischémii mozgu a mozgovej smrti.</a:t>
            </a:r>
          </a:p>
          <a:p>
            <a:r>
              <a:rPr lang="sk-SK" dirty="0"/>
              <a:t>Chýbanie prietoku krvi lebkou je objektívnym dôkazom smrti mozgu.</a:t>
            </a:r>
          </a:p>
        </p:txBody>
      </p:sp>
    </p:spTree>
    <p:extLst>
      <p:ext uri="{BB962C8B-B14F-4D97-AF65-F5344CB8AC3E}">
        <p14:creationId xmlns:p14="http://schemas.microsoft.com/office/powerpoint/2010/main" val="21718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0D192C-F7D5-5F0E-9D03-743E8D6A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sk-SK" dirty="0"/>
              <a:t>Liečba 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077D50-9A76-F3E9-06D6-470ECFCF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sk-SK" dirty="0"/>
              <a:t>Hlavný cieľ – zníženie vnútrolebečného tlaku</a:t>
            </a:r>
          </a:p>
          <a:p>
            <a:pPr lvl="1"/>
            <a:r>
              <a:rPr lang="sk-SK" dirty="0"/>
              <a:t>liekmi (</a:t>
            </a:r>
            <a:r>
              <a:rPr lang="sk-SK" dirty="0" err="1"/>
              <a:t>Manitol</a:t>
            </a:r>
            <a:r>
              <a:rPr lang="sk-SK" dirty="0"/>
              <a:t>)</a:t>
            </a:r>
          </a:p>
          <a:p>
            <a:pPr lvl="1"/>
            <a:r>
              <a:rPr lang="sk-SK" dirty="0"/>
              <a:t>vnútrolebečnou  drenážou</a:t>
            </a:r>
          </a:p>
          <a:p>
            <a:pPr lvl="1"/>
            <a:r>
              <a:rPr lang="sk-SK" dirty="0"/>
              <a:t>operáciou – otvorenie lebky</a:t>
            </a:r>
          </a:p>
          <a:p>
            <a:r>
              <a:rPr lang="sk-SK" dirty="0"/>
              <a:t>Sprievodná liečba</a:t>
            </a:r>
          </a:p>
          <a:p>
            <a:pPr lvl="1"/>
            <a:r>
              <a:rPr lang="sk-SK" dirty="0"/>
              <a:t>ukľudnenie, umelý spánok</a:t>
            </a:r>
          </a:p>
          <a:p>
            <a:pPr lvl="1"/>
            <a:r>
              <a:rPr lang="sk-SK" dirty="0"/>
              <a:t>predchádzanie záchvatom</a:t>
            </a:r>
          </a:p>
          <a:p>
            <a:pPr lvl="1"/>
            <a:endParaRPr lang="sk-SK" dirty="0"/>
          </a:p>
          <a:p>
            <a:pPr marL="457200" lvl="1" indent="0">
              <a:buNone/>
            </a:pPr>
            <a:endParaRPr lang="sk-SK" dirty="0"/>
          </a:p>
          <a:p>
            <a:pPr lvl="1"/>
            <a:endParaRPr lang="sk-SK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0C8019F-1DE7-F37A-C7E1-DA9CF3323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1310773"/>
            <a:ext cx="6953577" cy="391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8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FD3E3-B475-A740-9F56-3762AB5C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Prognóza úrazu mozgu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FFA88E-177F-380C-FAF8-B9EFC050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1295"/>
            <a:ext cx="8915400" cy="497576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Viac ako 50 % dospelých s ťažkým TBI sa dobré zotaví alebo len s následným stredne ťažkým postihnutím. </a:t>
            </a:r>
          </a:p>
          <a:p>
            <a:r>
              <a:rPr lang="sk-SK" dirty="0"/>
              <a:t>Výskyt a trvanie kómy po TBI sú silnými predikčnými faktormi invalidity. </a:t>
            </a:r>
          </a:p>
          <a:p>
            <a:r>
              <a:rPr lang="sk-SK" dirty="0"/>
              <a:t>Z pacientov, u  ktorých kóma presahuje 24 hodín  má 50 % závažné- pretrvávajúce neurologické následky a až 6 % zostáva v perzistentnom vegetatívnom stave aj po 6 mesiacoch. </a:t>
            </a:r>
          </a:p>
          <a:p>
            <a:r>
              <a:rPr lang="sk-SK" dirty="0"/>
              <a:t>U dospelých s ťažkým TBI dochádza k zotaveniu najrýchlejšie počas prvých 6 mesiacov. Menšie zlepšenia pokračujú možno až niekoľko rokov. Deti majú lepšie okamžité zotavenie z TBI bez ohľadu na závažnosť a pokračujú v zlepšovaní počas dlhšieho časového obdobia.</a:t>
            </a:r>
          </a:p>
          <a:p>
            <a:r>
              <a:rPr lang="sk-SK" dirty="0"/>
              <a:t>Kognitívne deficity so zhoršenou koncentráciou, pozornosťou a pamäťou a rôznymi osobnostnými zmenami sú častou príčinou neschopnosti v sociálnych vzťahoch a zamestnaní. Menej časté sú motorické alebo zmyslové poruchy. </a:t>
            </a:r>
          </a:p>
          <a:p>
            <a:r>
              <a:rPr lang="sk-SK" dirty="0" err="1"/>
              <a:t>Posttraumatická</a:t>
            </a:r>
            <a:r>
              <a:rPr lang="sk-SK" dirty="0"/>
              <a:t> strata čuchu a akútna slepota zriedka ustúpia po 3 až 4 mesiacoch. </a:t>
            </a:r>
          </a:p>
          <a:p>
            <a:r>
              <a:rPr lang="sk-SK" dirty="0"/>
              <a:t>Čiastočné ochrnutie polovice tela a strata reči zvyčajne vymiznú, aspoň čiastočne, s výnimkou starších pacientov.</a:t>
            </a:r>
          </a:p>
        </p:txBody>
      </p:sp>
    </p:spTree>
    <p:extLst>
      <p:ext uri="{BB962C8B-B14F-4D97-AF65-F5344CB8AC3E}">
        <p14:creationId xmlns:p14="http://schemas.microsoft.com/office/powerpoint/2010/main" val="56543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F0C56-7CE8-03D5-7A74-5A691F4BA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Kóma – etické otázky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661F0D-CA39-E50D-BE39-02A4ADE8A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8789"/>
            <a:ext cx="8915400" cy="4928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/>
              <a:t>Etické aspekty súvisiace s kómou zahŕňajú úvahy, ktoré súvisia s rozhodovaním o  liečbe, kvalitou života a autonómiou pacienta.</a:t>
            </a:r>
          </a:p>
          <a:p>
            <a:r>
              <a:rPr lang="sk-SK" i="1" dirty="0"/>
              <a:t>Informovaný súhlas </a:t>
            </a:r>
            <a:r>
              <a:rPr lang="sk-SK" dirty="0"/>
              <a:t>- rozhodnutia o liečbe pripadajú na rodinných príslušníkov alebo zákonných zástupcov.</a:t>
            </a:r>
          </a:p>
          <a:p>
            <a:r>
              <a:rPr lang="sk-SK" i="1" dirty="0"/>
              <a:t>Kvalita života </a:t>
            </a:r>
            <a:r>
              <a:rPr lang="sk-SK" dirty="0"/>
              <a:t>- Rozhodnutia o pokračovaní alebo prerušení život udržujúcej liečby by mali brať do úvahy potenciálnu kvalitu života pacienta, ak nadobudne vedomie. Etické diskusie môžu zahŕňať zváženie potenciálnych prínosov a záťaží pokračujúcej liečby, pričom sa zohľadnia hodnoty a preferencie pacienta.</a:t>
            </a:r>
          </a:p>
          <a:p>
            <a:r>
              <a:rPr lang="sk-SK" i="1" dirty="0"/>
              <a:t>Rozhodnutia o konci života </a:t>
            </a:r>
            <a:r>
              <a:rPr lang="sk-SK" dirty="0"/>
              <a:t>- stanoviť, kedy a ako prejsť z agresívnej liečby na paliatívnu starostlivosť alebo povoliť prirodzenú smrť, je zložitá etická otázka. Zvážiť by sa mala pravdepodobnosť uzdravenia, dostupnosť pokynov a diskusie s rodinnými príslušníkmi.</a:t>
            </a:r>
          </a:p>
          <a:p>
            <a:r>
              <a:rPr lang="sk-SK" i="1" dirty="0"/>
              <a:t>Zapojenie rodiny</a:t>
            </a:r>
            <a:r>
              <a:rPr lang="sk-SK" dirty="0"/>
              <a:t> - mali by sa zvážiť názory a emócie rodinných príslušníkov pacienta, ale rozhodnutia by mali v konečnom dôsledku uprednostňovať najlepší záujem pacienta. Konflikty medzi členmi rodiny môžu pridať ďalšiu vrstvu zložitosti.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332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AEB50-0B0F-43C9-8FE9-6926A26F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Kóma – etické otázky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B93DB0-FEA2-F564-C981-53A00A28C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2540"/>
            <a:ext cx="8915400" cy="4761350"/>
          </a:xfrm>
        </p:spPr>
        <p:txBody>
          <a:bodyPr>
            <a:normAutofit fontScale="92500" lnSpcReduction="20000"/>
          </a:bodyPr>
          <a:lstStyle/>
          <a:p>
            <a:r>
              <a:rPr lang="sk-SK" i="1" dirty="0"/>
              <a:t>Pridelenie zdrojov </a:t>
            </a:r>
            <a:r>
              <a:rPr lang="sk-SK" dirty="0"/>
              <a:t>- Etické hľadiská v prípadoch, keď sú šance na uzdravenie extrémne nízke. Rozhodnutia môžu zahŕňať vyváženie potenciálnych prínosov liečby s nákladmi, finančnými aj z hľadiska zdrojov zdravotnej starostlivosti.</a:t>
            </a:r>
          </a:p>
          <a:p>
            <a:r>
              <a:rPr lang="sk-SK" i="1" dirty="0"/>
              <a:t>Trvanie kómy </a:t>
            </a:r>
            <a:r>
              <a:rPr lang="sk-SK" dirty="0"/>
              <a:t>- Krátkodobé kómy môžu mať vyššiu pravdepodobnosť zotavenia, zatiaľ čo dlhodobé kómy môžu vyvolávať otázky o zbytočnosti pokračujúcej liečby.</a:t>
            </a:r>
          </a:p>
          <a:p>
            <a:r>
              <a:rPr lang="sk-SK" i="1" dirty="0"/>
              <a:t>Predbežné usmernenia </a:t>
            </a:r>
            <a:r>
              <a:rPr lang="sk-SK" dirty="0"/>
              <a:t>- Pacienti, ktorí vytvorili predbežné pokyny alebo živé závety, mohli výslovne uviesť svoje preferencie týkajúce sa lekárskeho ošetrenia v prípade neschopnosti rozhodnúť. Rešpektovanie týchto dokumentov je základným etickým hľadiskom. Darovanie orgánov - „lekár je povinný zisťovať smrť v súlade so súčasnými poznatkami vedy.“</a:t>
            </a:r>
          </a:p>
          <a:p>
            <a:r>
              <a:rPr lang="sk-SK" i="1" dirty="0"/>
              <a:t>Autonómia pacienta </a:t>
            </a:r>
            <a:r>
              <a:rPr lang="sk-SK" dirty="0"/>
              <a:t>- Ak má pacient schopnosť vyjadriť svoje želania, tieto želania by mali riadiť lekárske rozhodnutia. Ak nie, rozhodnutia by sa mali robiť v najlepšom záujme pacienta.</a:t>
            </a:r>
          </a:p>
          <a:p>
            <a:r>
              <a:rPr lang="sk-SK" i="1" dirty="0"/>
              <a:t>Multidisciplinárne rozhodo</a:t>
            </a:r>
            <a:r>
              <a:rPr lang="sk-SK" dirty="0"/>
              <a:t>vanie - Etické rozhodovanie v prípadoch kómy často zahŕňa multidisciplinárny prístup vrátane vstupov od medicínskych odborníkov, etických odborníkov a niekedy aj právnych expertov.</a:t>
            </a:r>
          </a:p>
          <a:p>
            <a:r>
              <a:rPr lang="sk-SK" i="1" dirty="0"/>
              <a:t>Prebiehajúce prehodnocovanie  </a:t>
            </a:r>
            <a:r>
              <a:rPr lang="sk-SK" dirty="0"/>
              <a:t>- To zahŕňa neustálu komunikáciu s lekárskym tímom, rodinou a akýmikoľvek zainteresovanými právnymi zástupcami.</a:t>
            </a:r>
          </a:p>
        </p:txBody>
      </p:sp>
    </p:spTree>
    <p:extLst>
      <p:ext uri="{BB962C8B-B14F-4D97-AF65-F5344CB8AC3E}">
        <p14:creationId xmlns:p14="http://schemas.microsoft.com/office/powerpoint/2010/main" val="163061378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FFE06-5179-4E53-CB96-BD823B66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800"/>
              <a:t>Prípad z filmu </a:t>
            </a:r>
            <a:r>
              <a:rPr lang="sk-SK" sz="2800" i="1"/>
              <a:t>Zvrat šťasteny</a:t>
            </a:r>
            <a:br>
              <a:rPr lang="sk-SK" sz="2800"/>
            </a:br>
            <a:endParaRPr lang="sk-SK" sz="280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7A8F5D-4C63-5B3C-4681-528024A8E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1716067"/>
            <a:ext cx="4802188" cy="44143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dirty="0"/>
              <a:t>Bohatá dedička </a:t>
            </a:r>
            <a:r>
              <a:rPr lang="sk-SK" dirty="0" err="1"/>
              <a:t>Martha</a:t>
            </a:r>
            <a:r>
              <a:rPr lang="sk-SK" dirty="0"/>
              <a:t> von </a:t>
            </a:r>
            <a:r>
              <a:rPr lang="sk-SK" dirty="0" err="1"/>
              <a:t>Auersbergová</a:t>
            </a:r>
            <a:r>
              <a:rPr lang="sk-SK" dirty="0"/>
              <a:t> upadla 27. decembra 1979 do kómy vyvolanej inzulínovou injekciou. </a:t>
            </a:r>
          </a:p>
          <a:p>
            <a:pPr>
              <a:lnSpc>
                <a:spcPct val="90000"/>
              </a:lnSpc>
            </a:pPr>
            <a:r>
              <a:rPr lang="sk-SK" dirty="0"/>
              <a:t>O tri roky neskôr, 16. marca 1982, bol jej manžel </a:t>
            </a:r>
            <a:r>
              <a:rPr lang="sk-SK" dirty="0" err="1"/>
              <a:t>Claus</a:t>
            </a:r>
            <a:r>
              <a:rPr lang="sk-SK" dirty="0"/>
              <a:t> von </a:t>
            </a:r>
            <a:r>
              <a:rPr lang="sk-SK" dirty="0" err="1"/>
              <a:t>Bulow</a:t>
            </a:r>
            <a:r>
              <a:rPr lang="sk-SK" dirty="0"/>
              <a:t>, potomok starej nemeckej šľachty, obžalovaný z jej vraždy, hoci v tom čase ešte stále žila, aj keď v stave trvalej kómy. Zomrela December 6, 2008 vo veku 76 rokov, teda bola v kóme 29 rokov.</a:t>
            </a:r>
          </a:p>
          <a:p>
            <a:pPr>
              <a:lnSpc>
                <a:spcPct val="90000"/>
              </a:lnSpc>
            </a:pPr>
            <a:r>
              <a:rPr lang="sk-SK" dirty="0" err="1"/>
              <a:t>Bulow</a:t>
            </a:r>
            <a:r>
              <a:rPr lang="sk-SK" dirty="0"/>
              <a:t> bol odsúdený na tridsať rokov väzenia.</a:t>
            </a:r>
          </a:p>
          <a:p>
            <a:pPr>
              <a:lnSpc>
                <a:spcPct val="90000"/>
              </a:lnSpc>
            </a:pPr>
            <a:r>
              <a:rPr lang="sk-SK" dirty="0"/>
              <a:t>Film bol natočený podľa skutočnej udalosti.</a:t>
            </a:r>
          </a:p>
        </p:txBody>
      </p:sp>
      <p:pic>
        <p:nvPicPr>
          <p:cNvPr id="1026" name="Picture 2" descr="Zvrat štěstěny (Reversal of Fortune)">
            <a:extLst>
              <a:ext uri="{FF2B5EF4-FFF2-40B4-BE49-F238E27FC236}">
                <a16:creationId xmlns:a16="http://schemas.microsoft.com/office/drawing/2014/main" id="{B83BD631-568A-F498-35BE-25E74D4C57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93"/>
          <a:stretch/>
        </p:blipFill>
        <p:spPr bwMode="auto">
          <a:xfrm>
            <a:off x="7736146" y="711199"/>
            <a:ext cx="3768466" cy="54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881254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Dym</Template>
  <TotalTime>301</TotalTime>
  <Words>1779</Words>
  <Application>Microsoft Macintosh PowerPoint</Application>
  <PresentationFormat>Širokouhlá</PresentationFormat>
  <Paragraphs>110</Paragraphs>
  <Slides>14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Arial</vt:lpstr>
      <vt:lpstr>Calibri</vt:lpstr>
      <vt:lpstr>Century Gothic</vt:lpstr>
      <vt:lpstr>Wingdings 3</vt:lpstr>
      <vt:lpstr>Dym</vt:lpstr>
      <vt:lpstr>Úrazy mozgu (TBI)- závažný medicínsky, celospoločenský, rodinný a osobný problém</vt:lpstr>
      <vt:lpstr>Prehľad</vt:lpstr>
      <vt:lpstr>Príbeh pianistky</vt:lpstr>
      <vt:lpstr>Čo je úraz mozgu</vt:lpstr>
      <vt:lpstr>Liečba </vt:lpstr>
      <vt:lpstr>Prognóza úrazu mozgu</vt:lpstr>
      <vt:lpstr>Kóma – etické otázky</vt:lpstr>
      <vt:lpstr>Kóma – etické otázky</vt:lpstr>
      <vt:lpstr>Prípad z filmu Zvrat šťasteny </vt:lpstr>
      <vt:lpstr>Úrazy mozgu-   tichá epidémia</vt:lpstr>
      <vt:lpstr>Predchádzanie úrazom hlavy</vt:lpstr>
      <vt:lpstr>Ako ďalej</vt:lpstr>
      <vt:lpstr>Na záver</vt:lpstr>
      <vt:lpstr>Všetci, čo majú záujem o spoluprácu v prospech zdravia verejnosti sú vítaní.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TBI</dc:title>
  <dc:creator>Rusnák Martin</dc:creator>
  <cp:lastModifiedBy>Rusnák Martin</cp:lastModifiedBy>
  <cp:revision>29</cp:revision>
  <dcterms:created xsi:type="dcterms:W3CDTF">2023-11-15T08:25:15Z</dcterms:created>
  <dcterms:modified xsi:type="dcterms:W3CDTF">2023-11-29T12:59:46Z</dcterms:modified>
</cp:coreProperties>
</file>