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64" r:id="rId4"/>
    <p:sldId id="261" r:id="rId5"/>
    <p:sldId id="262" r:id="rId6"/>
    <p:sldId id="263" r:id="rId7"/>
    <p:sldId id="265" r:id="rId8"/>
    <p:sldId id="258" r:id="rId9"/>
    <p:sldId id="267" r:id="rId10"/>
    <p:sldId id="348" r:id="rId11"/>
    <p:sldId id="266" r:id="rId12"/>
    <p:sldId id="349" r:id="rId13"/>
  </p:sldIdLst>
  <p:sldSz cx="10080625" cy="7559675"/>
  <p:notesSz cx="7559675" cy="1069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/>
    <p:restoredTop sz="94663"/>
  </p:normalViewPr>
  <p:slideViewPr>
    <p:cSldViewPr snapToGrid="0">
      <p:cViewPr varScale="1">
        <p:scale>
          <a:sx n="114" d="100"/>
          <a:sy n="114" d="100"/>
        </p:scale>
        <p:origin x="19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>
            <a:spLocks noGrp="1" noRot="1" noChangeAspect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algn="ctr"/>
            <a:r>
              <a:rPr lang="en"/>
              <a:t>Click to move the slide</a:t>
            </a:r>
            <a:endParaRPr/>
          </a:p>
        </p:txBody>
      </p:sp>
      <p:sp>
        <p:nvSpPr>
          <p:cNvPr id="52" name="TextShape 1"/>
          <p:cNvSpPr txBox="1"/>
          <p:nvPr/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marL="216000" indent="-216000"/>
            <a:r>
              <a:rPr lang="en"/>
              <a:t>Click to edit the notes' format</a:t>
            </a:r>
            <a:endParaRPr/>
          </a:p>
        </p:txBody>
      </p:sp>
      <p:sp>
        <p:nvSpPr>
          <p:cNvPr id="53" name="TextShape 1"/>
          <p:cNvSpPr txBox="1"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r>
              <a:rPr lang="en"/>
              <a:t>&lt;header&gt;</a:t>
            </a:r>
            <a:endParaRPr/>
          </a:p>
        </p:txBody>
      </p:sp>
      <p:sp>
        <p:nvSpPr>
          <p:cNvPr id="54" name="TextShape 1"/>
          <p:cNvSpPr txBox="1"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/>
            <a:r>
              <a:rPr lang="en"/>
              <a:t>&lt;date/time&gt;</a:t>
            </a:r>
            <a:endParaRPr/>
          </a:p>
        </p:txBody>
      </p:sp>
      <p:sp>
        <p:nvSpPr>
          <p:cNvPr id="55" name="TextShape 1"/>
          <p:cNvSpPr txBox="1"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</p:spPr>
        <p:txBody>
          <a:bodyPr wrap="none" lIns="0" tIns="0" rIns="0" bIns="0" anchor="b"/>
          <a:lstStyle/>
          <a:p>
            <a:r>
              <a:rPr lang="en"/>
              <a:t>&lt;footer&gt;</a:t>
            </a:r>
            <a:endParaRPr/>
          </a:p>
        </p:txBody>
      </p:sp>
      <p:sp>
        <p:nvSpPr>
          <p:cNvPr id="56" name="TextShape 1"/>
          <p:cNvSpPr txBox="1"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</p:spPr>
        <p:txBody>
          <a:bodyPr wrap="none" lIns="0" tIns="0" rIns="0" bIns="0" anchor="b"/>
          <a:lstStyle/>
          <a:p>
            <a:pPr algn="r"/>
            <a:fld id="{91A1B1F1-D191-41E1-A1F1-E1919101A121}" type="slidenum">
              <a:rPr lang="en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2362" cy="3700462"/>
          </a:xfrm>
          <a:prstGeom prst="rect">
            <a:avLst/>
          </a:prstGeom>
          <a:noFill/>
        </p:spPr>
        <p:txBody>
          <a:bodyPr/>
          <a:lstStyle/>
          <a:p>
            <a:endParaRPr/>
          </a:p>
        </p:txBody>
      </p:sp>
      <p:sp>
        <p:nvSpPr>
          <p:cNvPr id="66" name="CustomShape 1"/>
          <p:cNvSpPr/>
          <p:nvPr/>
        </p:nvSpPr>
        <p:spPr>
          <a:xfrm>
            <a:off x="1169640" y="5086800"/>
            <a:ext cx="5225400" cy="4106520"/>
          </a:xfrm>
          <a:prstGeom prst="rect">
            <a:avLst/>
          </a:prstGeom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2362" cy="3700462"/>
          </a:xfrm>
          <a:prstGeom prst="rect">
            <a:avLst/>
          </a:prstGeom>
          <a:noFill/>
        </p:spPr>
        <p:txBody>
          <a:bodyPr/>
          <a:lstStyle/>
          <a:p>
            <a:endParaRPr/>
          </a:p>
        </p:txBody>
      </p:sp>
      <p:sp>
        <p:nvSpPr>
          <p:cNvPr id="68" name="CustomShape 1"/>
          <p:cNvSpPr/>
          <p:nvPr/>
        </p:nvSpPr>
        <p:spPr>
          <a:xfrm>
            <a:off x="1169640" y="5086800"/>
            <a:ext cx="5225400" cy="4106520"/>
          </a:xfrm>
          <a:prstGeom prst="rect">
            <a:avLst/>
          </a:prstGeom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55506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5039" y="2165240"/>
            <a:ext cx="6299540" cy="2669216"/>
          </a:xfrm>
        </p:spPr>
        <p:txBody>
          <a:bodyPr anchor="b">
            <a:normAutofit/>
          </a:bodyPr>
          <a:lstStyle>
            <a:lvl1pPr algn="r">
              <a:defRPr sz="4850">
                <a:effectLst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5039" y="4834459"/>
            <a:ext cx="6299540" cy="1549267"/>
          </a:xfrm>
        </p:spPr>
        <p:txBody>
          <a:bodyPr anchor="t">
            <a:normAutofit/>
          </a:bodyPr>
          <a:lstStyle>
            <a:lvl1pPr marL="0" indent="0" algn="r">
              <a:buNone/>
              <a:defRPr sz="1984" cap="all">
                <a:solidFill>
                  <a:schemeClr val="tx1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43954" y="6471223"/>
            <a:ext cx="1336337" cy="416482"/>
          </a:xfrm>
        </p:spPr>
        <p:txBody>
          <a:bodyPr/>
          <a:lstStyle/>
          <a:p>
            <a:fld id="{FC62F0E5-D3FD-2849-ABAC-1B3DD4403310}" type="datetime1">
              <a:rPr lang="sk-SK" smtClean="0"/>
              <a:t>16.2.2024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5040" y="6471223"/>
            <a:ext cx="4334908" cy="416482"/>
          </a:xfrm>
        </p:spPr>
        <p:txBody>
          <a:bodyPr/>
          <a:lstStyle/>
          <a:p>
            <a:r>
              <a:rPr lang="en-US"/>
              <a:t>rusnakm@truni.sk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64297" y="6471223"/>
            <a:ext cx="460282" cy="416482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8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" y="0"/>
            <a:ext cx="10052623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5217107"/>
            <a:ext cx="8568531" cy="624724"/>
          </a:xfrm>
        </p:spPr>
        <p:txBody>
          <a:bodyPr anchor="b">
            <a:normAutofit/>
          </a:bodyPr>
          <a:lstStyle>
            <a:lvl1pPr algn="l">
              <a:defRPr sz="2205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08063" y="1027481"/>
            <a:ext cx="7560469" cy="348880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764"/>
            </a:lvl1pPr>
          </a:lstStyle>
          <a:p>
            <a:pPr marL="0" lvl="0" indent="0" algn="ctr">
              <a:buNone/>
            </a:pPr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5841831"/>
            <a:ext cx="8568531" cy="544226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54CD-4F2D-CC4E-A956-9B284EF8C13B}" type="datetime1">
              <a:rPr lang="sk-SK" smtClean="0"/>
              <a:t>16.2.2024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rusnakm@truni.sk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24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" y="0"/>
            <a:ext cx="10052623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5" y="671974"/>
            <a:ext cx="8568530" cy="3443851"/>
          </a:xfrm>
        </p:spPr>
        <p:txBody>
          <a:bodyPr anchor="ctr">
            <a:normAutofit/>
          </a:bodyPr>
          <a:lstStyle>
            <a:lvl1pPr algn="l">
              <a:defRPr sz="3527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4" y="4787794"/>
            <a:ext cx="8568530" cy="1595931"/>
          </a:xfrm>
        </p:spPr>
        <p:txBody>
          <a:bodyPr anchor="ctr">
            <a:normAutofit/>
          </a:bodyPr>
          <a:lstStyle>
            <a:lvl1pPr marL="0" indent="0" algn="l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6156-E3EA-0A4D-8C35-C975EC127B91}" type="datetime1">
              <a:rPr lang="sk-SK" smtClean="0"/>
              <a:t>16.2.2024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rusnakm@truni.sk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14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" y="0"/>
            <a:ext cx="10052623" cy="75596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5002" y="791588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28183" y="3033208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164" y="671974"/>
            <a:ext cx="7817662" cy="3023869"/>
          </a:xfrm>
        </p:spPr>
        <p:txBody>
          <a:bodyPr anchor="ctr">
            <a:normAutofit/>
          </a:bodyPr>
          <a:lstStyle>
            <a:lvl1pPr algn="l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9942" y="3695841"/>
            <a:ext cx="7580459" cy="419982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764"/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616" y="4787794"/>
            <a:ext cx="8568531" cy="1595931"/>
          </a:xfrm>
        </p:spPr>
        <p:txBody>
          <a:bodyPr anchor="ctr">
            <a:normAutofit/>
          </a:bodyPr>
          <a:lstStyle>
            <a:lvl1pPr marL="0" indent="0" algn="l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85F5-DAB7-2B41-98E9-037ED166D13B}" type="datetime1">
              <a:rPr lang="sk-SK" smtClean="0"/>
              <a:t>16.2.2024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rusnakm@truni.sk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546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" y="0"/>
            <a:ext cx="10052623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3" y="3628432"/>
            <a:ext cx="8568532" cy="1619080"/>
          </a:xfrm>
        </p:spPr>
        <p:txBody>
          <a:bodyPr anchor="b">
            <a:normAutofit/>
          </a:bodyPr>
          <a:lstStyle>
            <a:lvl1pPr algn="l">
              <a:defRPr sz="3086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5247512"/>
            <a:ext cx="8568533" cy="948432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6116-2CD8-8B48-936D-1E51E860CA5A}" type="datetime1">
              <a:rPr lang="sk-SK" smtClean="0"/>
              <a:t>16.2.2024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rusnakm@truni.sk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60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" y="0"/>
            <a:ext cx="10052623" cy="7559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5002" y="791588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28183" y="3033208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164" y="671974"/>
            <a:ext cx="7817662" cy="3023869"/>
          </a:xfrm>
        </p:spPr>
        <p:txBody>
          <a:bodyPr anchor="ctr">
            <a:normAutofit/>
          </a:bodyPr>
          <a:lstStyle>
            <a:lvl1pPr algn="l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4032" y="4283816"/>
            <a:ext cx="8568532" cy="97995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05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2" y="5263774"/>
            <a:ext cx="8568532" cy="1119952"/>
          </a:xfrm>
        </p:spPr>
        <p:txBody>
          <a:bodyPr anchor="t">
            <a:normAutofit/>
          </a:bodyPr>
          <a:lstStyle>
            <a:lvl1pPr marL="0" indent="0" algn="l">
              <a:buNone/>
              <a:defRPr sz="1764">
                <a:solidFill>
                  <a:schemeClr val="tx1"/>
                </a:solidFill>
              </a:defRPr>
            </a:lvl1pPr>
            <a:lvl2pPr marL="5039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FC48-8218-6547-881D-A0B288AEB747}" type="datetime1">
              <a:rPr lang="sk-SK" smtClean="0"/>
              <a:t>16.2.2024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rusnakm@truni.sk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932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" y="0"/>
            <a:ext cx="10052623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14" y="671974"/>
            <a:ext cx="8568532" cy="302386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086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2014" y="3863834"/>
            <a:ext cx="8568532" cy="9239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05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12" y="4787794"/>
            <a:ext cx="8568532" cy="1595931"/>
          </a:xfrm>
        </p:spPr>
        <p:txBody>
          <a:bodyPr anchor="t">
            <a:normAutofit/>
          </a:bodyPr>
          <a:lstStyle>
            <a:lvl1pPr marL="0" indent="0" algn="l">
              <a:buNone/>
              <a:defRPr sz="1764">
                <a:solidFill>
                  <a:schemeClr val="tx1"/>
                </a:solidFill>
              </a:defRPr>
            </a:lvl1pPr>
            <a:lvl2pPr marL="5039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E66E-7A29-A141-AD47-1614DEAFD831}" type="datetime1">
              <a:rPr lang="sk-SK" smtClean="0"/>
              <a:t>16.2.2024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rusnakm@truni.sk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02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" y="0"/>
            <a:ext cx="10052623" cy="75596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4031" y="671973"/>
            <a:ext cx="8568531" cy="1605265"/>
          </a:xfrm>
        </p:spPr>
        <p:txBody>
          <a:bodyPr>
            <a:normAutofit/>
          </a:bodyPr>
          <a:lstStyle>
            <a:lvl1pPr>
              <a:defRPr sz="3086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F448-C2F9-914E-B2D8-A45BEAB299EC}" type="datetime1">
              <a:rPr lang="sk-SK" smtClean="0"/>
              <a:t>16.2.2024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rusnakm@truni.sk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059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" y="0"/>
            <a:ext cx="10052623" cy="755967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4204" y="671971"/>
            <a:ext cx="1848358" cy="5711756"/>
          </a:xfrm>
        </p:spPr>
        <p:txBody>
          <a:bodyPr vert="eaVert">
            <a:normAutofit/>
          </a:bodyPr>
          <a:lstStyle>
            <a:lvl1pPr>
              <a:defRPr sz="3086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603762" cy="5711754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1D06-37F8-E448-A120-5456CBE08BEF}" type="datetime1">
              <a:rPr lang="sk-SK" smtClean="0"/>
              <a:t>16.2.2024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rusnakm@truni.sk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62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layout with centered title and subtitle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1"/>
          <p:cNvSpPr txBox="1">
            <a:spLocks noGrp="1"/>
          </p:cNvSpPr>
          <p:nvPr>
            <p:ph type="title"/>
          </p:nvPr>
        </p:nvSpPr>
        <p:spPr>
          <a:xfrm>
            <a:off x="740880" y="699480"/>
            <a:ext cx="8607240" cy="1261440"/>
          </a:xfrm>
          <a:prstGeom prst="rect">
            <a:avLst/>
          </a:prstGeom>
          <a:noFill/>
        </p:spPr>
        <p:txBody>
          <a:bodyPr/>
          <a:lstStyle/>
          <a:p>
            <a:endParaRPr/>
          </a:p>
        </p:txBody>
      </p:sp>
      <p:sp>
        <p:nvSpPr>
          <p:cNvPr id="4" name="TextShape 1"/>
          <p:cNvSpPr txBox="1">
            <a:spLocks noGrp="1"/>
          </p:cNvSpPr>
          <p:nvPr>
            <p:ph type="subTitle"/>
          </p:nvPr>
        </p:nvSpPr>
        <p:spPr>
          <a:xfrm>
            <a:off x="822600" y="2137680"/>
            <a:ext cx="8417520" cy="4762080"/>
          </a:xfrm>
          <a:prstGeom prst="rect">
            <a:avLst/>
          </a:prstGeom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4680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Shape 1"/>
          <p:cNvSpPr txBox="1">
            <a:spLocks noGrp="1"/>
          </p:cNvSpPr>
          <p:nvPr>
            <p:ph type="title"/>
          </p:nvPr>
        </p:nvSpPr>
        <p:spPr>
          <a:xfrm>
            <a:off x="740880" y="699480"/>
            <a:ext cx="8607240" cy="1261440"/>
          </a:xfrm>
          <a:prstGeom prst="rect">
            <a:avLst/>
          </a:prstGeom>
          <a:noFill/>
        </p:spPr>
        <p:txBody>
          <a:bodyPr/>
          <a:lstStyle/>
          <a:p>
            <a:endParaRPr/>
          </a:p>
        </p:txBody>
      </p:sp>
      <p:sp>
        <p:nvSpPr>
          <p:cNvPr id="29" name="TextShape 1"/>
          <p:cNvSpPr txBox="1">
            <a:spLocks noGrp="1"/>
          </p:cNvSpPr>
          <p:nvPr>
            <p:ph/>
          </p:nvPr>
        </p:nvSpPr>
        <p:spPr>
          <a:xfrm>
            <a:off x="822600" y="2137680"/>
            <a:ext cx="8417520" cy="4762080"/>
          </a:xfrm>
          <a:prstGeom prst="rect">
            <a:avLst/>
          </a:prstGeom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040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" y="0"/>
            <a:ext cx="10052623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86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A439-05CB-E34E-96CF-6A346FCCC59E}" type="datetime1">
              <a:rPr lang="sk-SK" smtClean="0"/>
              <a:t>16.2.2024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rusnakm@truni.sk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72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" y="0"/>
            <a:ext cx="10052623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647098"/>
            <a:ext cx="8568531" cy="1619080"/>
          </a:xfrm>
        </p:spPr>
        <p:txBody>
          <a:bodyPr anchor="b">
            <a:normAutofit/>
          </a:bodyPr>
          <a:lstStyle>
            <a:lvl1pPr algn="l">
              <a:defRPr sz="3527" b="0" cap="all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2" y="5266178"/>
            <a:ext cx="8568531" cy="948432"/>
          </a:xfrm>
        </p:spPr>
        <p:txBody>
          <a:bodyPr anchor="t">
            <a:normAutofit/>
          </a:bodyPr>
          <a:lstStyle>
            <a:lvl1pPr marL="0" indent="0" algn="l">
              <a:buNone/>
              <a:defRPr sz="1984" cap="all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468C-E08A-934F-950A-A42160AFCA16}" type="datetime1">
              <a:rPr lang="sk-SK" smtClean="0"/>
              <a:t>16.2.2024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rusnakm@truni.sk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6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" y="0"/>
            <a:ext cx="10052623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2" y="2361234"/>
            <a:ext cx="4203621" cy="4022494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943" y="2361234"/>
            <a:ext cx="4203621" cy="4022493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0A61-F252-AA4B-B5CB-1C41CB99667F}" type="datetime1">
              <a:rPr lang="sk-SK" smtClean="0"/>
              <a:t>16.2.2024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rusnakm@truni.sk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5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" y="0"/>
            <a:ext cx="10052623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27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636" y="2445229"/>
            <a:ext cx="3903269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3163865"/>
            <a:ext cx="4203621" cy="3219859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3683" y="2445229"/>
            <a:ext cx="3878880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8942" y="3163865"/>
            <a:ext cx="4203621" cy="3219859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97E5-9267-5644-956A-C42D15BAB94C}" type="datetime1">
              <a:rPr lang="sk-SK" smtClean="0"/>
              <a:t>16.2.2024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rusnakm@truni.sk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4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" y="0"/>
            <a:ext cx="10052623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671973"/>
            <a:ext cx="8568531" cy="1605265"/>
          </a:xfrm>
        </p:spPr>
        <p:txBody>
          <a:bodyPr>
            <a:normAutofit/>
          </a:bodyPr>
          <a:lstStyle>
            <a:lvl1pPr>
              <a:defRPr sz="3527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CEC7-58D8-D24F-981D-2C07BFD7966D}" type="datetime1">
              <a:rPr lang="sk-SK" smtClean="0"/>
              <a:t>16.2.2024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rusnakm@truni.sk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52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" y="0"/>
            <a:ext cx="10052623" cy="75596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7C379-F890-6048-9E9D-5B7F44A5BBD1}" type="datetime1">
              <a:rPr lang="sk-SK" smtClean="0"/>
              <a:t>16.2.2024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rusnakm@truni.sk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0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" y="0"/>
            <a:ext cx="10052623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012" y="1717261"/>
            <a:ext cx="3156159" cy="1586597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524" y="671972"/>
            <a:ext cx="5102021" cy="5711754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9012" y="3303859"/>
            <a:ext cx="3156159" cy="2034581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8358-6981-1747-A2D1-C48F850813CC}" type="datetime1">
              <a:rPr lang="sk-SK" smtClean="0"/>
              <a:t>16.2.2024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rusnakm@truni.sk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0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" y="0"/>
            <a:ext cx="10052623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64" y="1913257"/>
            <a:ext cx="4516883" cy="1511935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44344" y="1007957"/>
            <a:ext cx="3528219" cy="5039783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764" dirty="0"/>
            </a:lvl1pPr>
          </a:lstStyle>
          <a:p>
            <a:pPr marL="0" lvl="0" indent="0" algn="ctr">
              <a:buNone/>
            </a:pPr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9464" y="3425192"/>
            <a:ext cx="4516883" cy="2015913"/>
          </a:xfrm>
        </p:spPr>
        <p:txBody>
          <a:bodyPr anchor="t">
            <a:normAutofit/>
          </a:bodyPr>
          <a:lstStyle>
            <a:lvl1pPr marL="0" indent="0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1DE1-7029-9A42-B986-31F06BE2B749}" type="datetime1">
              <a:rPr lang="sk-SK" smtClean="0"/>
              <a:t>16.2.2024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rusnakm@truni.sk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9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671973"/>
            <a:ext cx="8568531" cy="160526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2361234"/>
            <a:ext cx="8568531" cy="402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1940" y="6471223"/>
            <a:ext cx="1336337" cy="416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87FA4A-21C9-844D-911B-3AF07F8B4D03}" type="datetime1">
              <a:rPr lang="sk-SK" smtClean="0"/>
              <a:t>16.2.2024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032" y="6471223"/>
            <a:ext cx="6603902" cy="416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rusnakm@truni.sk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281" y="6471223"/>
            <a:ext cx="460282" cy="416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78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hf hdr="0"/>
  <p:txStyles>
    <p:titleStyle>
      <a:lvl1pPr algn="l" defTabSz="503972" rtl="0" eaLnBrk="1" latinLnBrk="0" hangingPunct="1">
        <a:spcBef>
          <a:spcPct val="0"/>
        </a:spcBef>
        <a:buNone/>
        <a:defRPr sz="3527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4982" indent="-314982" algn="l" defTabSz="503972" rtl="0" eaLnBrk="1" latinLnBrk="0" hangingPunct="1">
        <a:spcBef>
          <a:spcPts val="0"/>
        </a:spcBef>
        <a:spcAft>
          <a:spcPts val="1102"/>
        </a:spcAft>
        <a:buClr>
          <a:schemeClr val="tx1"/>
        </a:buClr>
        <a:buSzPct val="100000"/>
        <a:buFont typeface="Arial"/>
        <a:buChar char="•"/>
        <a:defRPr sz="198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ts val="0"/>
        </a:spcBef>
        <a:spcAft>
          <a:spcPts val="1102"/>
        </a:spcAft>
        <a:buClr>
          <a:schemeClr val="tx1"/>
        </a:buClr>
        <a:buSzPct val="100000"/>
        <a:buFont typeface="Arial"/>
        <a:buChar char="•"/>
        <a:defRPr sz="176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322925" indent="-314982" algn="l" defTabSz="503972" rtl="0" eaLnBrk="1" latinLnBrk="0" hangingPunct="1">
        <a:spcBef>
          <a:spcPts val="0"/>
        </a:spcBef>
        <a:spcAft>
          <a:spcPts val="1102"/>
        </a:spcAft>
        <a:buClr>
          <a:schemeClr val="tx1"/>
        </a:buClr>
        <a:buSzPct val="100000"/>
        <a:buFont typeface="Arial"/>
        <a:buChar char="•"/>
        <a:defRPr sz="154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0904" indent="-188989" algn="l" defTabSz="503972" rtl="0" eaLnBrk="1" latinLnBrk="0" hangingPunct="1">
        <a:spcBef>
          <a:spcPts val="0"/>
        </a:spcBef>
        <a:spcAft>
          <a:spcPts val="1102"/>
        </a:spcAft>
        <a:buClr>
          <a:schemeClr val="tx1"/>
        </a:buClr>
        <a:buSzPct val="100000"/>
        <a:buFont typeface="Arial"/>
        <a:buChar char="•"/>
        <a:defRPr sz="132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04876" indent="-188989" algn="l" defTabSz="503972" rtl="0" eaLnBrk="1" latinLnBrk="0" hangingPunct="1">
        <a:spcBef>
          <a:spcPts val="0"/>
        </a:spcBef>
        <a:spcAft>
          <a:spcPts val="1102"/>
        </a:spcAft>
        <a:buClr>
          <a:schemeClr val="tx1"/>
        </a:buClr>
        <a:buSzPct val="100000"/>
        <a:buFont typeface="Arial"/>
        <a:buChar char="•"/>
        <a:defRPr sz="132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ts val="0"/>
        </a:spcBef>
        <a:spcAft>
          <a:spcPts val="1102"/>
        </a:spcAft>
        <a:buClr>
          <a:schemeClr val="tx1"/>
        </a:buClr>
        <a:buSzPct val="100000"/>
        <a:buFont typeface="Arial"/>
        <a:buChar char="•"/>
        <a:defRPr sz="132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ts val="0"/>
        </a:spcBef>
        <a:spcAft>
          <a:spcPts val="1102"/>
        </a:spcAft>
        <a:buClr>
          <a:schemeClr val="tx1"/>
        </a:buClr>
        <a:buSzPct val="100000"/>
        <a:buFont typeface="Arial"/>
        <a:buChar char="•"/>
        <a:defRPr sz="132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ts val="0"/>
        </a:spcBef>
        <a:spcAft>
          <a:spcPts val="1102"/>
        </a:spcAft>
        <a:buClr>
          <a:schemeClr val="tx1"/>
        </a:buClr>
        <a:buSzPct val="100000"/>
        <a:buFont typeface="Arial"/>
        <a:buChar char="•"/>
        <a:defRPr sz="132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ts val="0"/>
        </a:spcBef>
        <a:spcAft>
          <a:spcPts val="1102"/>
        </a:spcAft>
        <a:buClr>
          <a:schemeClr val="tx1"/>
        </a:buClr>
        <a:buSzPct val="100000"/>
        <a:buFont typeface="Arial"/>
        <a:buChar char="•"/>
        <a:defRPr sz="132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dc.gov/publichealthgateway/publichealthservices/pdf/essential-phs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DC022DFC-C960-09FC-03A8-248FFA74B4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808" r="2186" b="-1"/>
          <a:stretch/>
        </p:blipFill>
        <p:spPr>
          <a:xfrm>
            <a:off x="20" y="1074"/>
            <a:ext cx="5040292" cy="755967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7057E50-1D91-4453-BBA0-DD604B5CD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77999" cy="7557706"/>
          </a:xfrm>
          <a:prstGeom prst="rect">
            <a:avLst/>
          </a:prstGeom>
        </p:spPr>
      </p:pic>
      <p:sp>
        <p:nvSpPr>
          <p:cNvPr id="57" name="TextShape 1"/>
          <p:cNvSpPr txBox="1">
            <a:spLocks noGrp="1"/>
          </p:cNvSpPr>
          <p:nvPr>
            <p:ph type="title"/>
          </p:nvPr>
        </p:nvSpPr>
        <p:spPr>
          <a:xfrm>
            <a:off x="5316716" y="2165240"/>
            <a:ext cx="3910731" cy="266921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en" strike="noStrike" dirty="0" err="1"/>
              <a:t>Základné</a:t>
            </a:r>
            <a:r>
              <a:rPr lang="en" strike="noStrike" dirty="0"/>
              <a:t> FUNKCIE A </a:t>
            </a:r>
            <a:r>
              <a:rPr lang="en" strike="noStrike" dirty="0" err="1"/>
              <a:t>operácie</a:t>
            </a:r>
            <a:r>
              <a:rPr lang="en" strike="noStrike" dirty="0"/>
              <a:t> </a:t>
            </a:r>
            <a:r>
              <a:rPr lang="en" strike="noStrike" dirty="0" err="1"/>
              <a:t>zdravia</a:t>
            </a:r>
            <a:r>
              <a:rPr lang="en" strike="noStrike" dirty="0"/>
              <a:t> </a:t>
            </a:r>
            <a:r>
              <a:rPr lang="en" strike="noStrike" dirty="0" err="1"/>
              <a:t>verejnosti</a:t>
            </a:r>
            <a:endParaRPr lang="sk-SK" dirty="0"/>
          </a:p>
        </p:txBody>
      </p:sp>
      <p:sp>
        <p:nvSpPr>
          <p:cNvPr id="58" name="TextShape 1"/>
          <p:cNvSpPr txBox="1">
            <a:spLocks noGrp="1"/>
          </p:cNvSpPr>
          <p:nvPr>
            <p:ph type="subTitle"/>
          </p:nvPr>
        </p:nvSpPr>
        <p:spPr>
          <a:xfrm>
            <a:off x="5316716" y="4834457"/>
            <a:ext cx="3910731" cy="154926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spcAft>
                <a:spcPts val="600"/>
              </a:spcAft>
            </a:pPr>
            <a:r>
              <a:rPr lang="en" strike="noStrike"/>
              <a:t>Martin Rusnák</a:t>
            </a:r>
            <a:endParaRPr lang="sk-SK"/>
          </a:p>
          <a:p>
            <a:pPr>
              <a:spcAft>
                <a:spcPts val="600"/>
              </a:spcAft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0" nodeType="mainSeq"/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6900922-F9B9-8CEC-EA7A-29067A2EE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798" dirty="0"/>
              <a:t>10 základných operácií zdravia verejnosti 10 EPHOS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F92C67E-452E-79E4-41B1-4FA73374E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66711" y="6471220"/>
            <a:ext cx="1336337" cy="416482"/>
          </a:xfrm>
        </p:spPr>
        <p:txBody>
          <a:bodyPr/>
          <a:lstStyle/>
          <a:p>
            <a:fld id="{73D37F00-1B4E-2B45-A9B6-2C8419215001}" type="datetime1">
              <a:rPr lang="sk-SK" smtClean="0"/>
              <a:t>16.2.2024</a:t>
            </a:fld>
            <a:endParaRPr lang="en-GB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2CAB7F5-EC4C-4539-4FC7-8A482FB58C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4EE5EDB-639E-26FF-6EDC-E3D7CF1C6BD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969512" y="6471223"/>
            <a:ext cx="2103051" cy="416482"/>
          </a:xfrm>
        </p:spPr>
        <p:txBody>
          <a:bodyPr/>
          <a:lstStyle/>
          <a:p>
            <a:r>
              <a:rPr lang="en-GB" dirty="0" err="1"/>
              <a:t>rusnak.truni.sk</a:t>
            </a:r>
            <a:endParaRPr lang="en-GB" dirty="0"/>
          </a:p>
        </p:txBody>
      </p:sp>
      <p:pic>
        <p:nvPicPr>
          <p:cNvPr id="25" name="Obrázok 24" descr="Obrázok, na ktorom je text, snímka obrazovky, písmo, diagram&#10;&#10;Automaticky generovaný popis">
            <a:extLst>
              <a:ext uri="{FF2B5EF4-FFF2-40B4-BE49-F238E27FC236}">
                <a16:creationId xmlns:a16="http://schemas.microsoft.com/office/drawing/2014/main" id="{96CD329E-5008-D26A-F65F-6B259CA6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33" y="2471102"/>
            <a:ext cx="7764089" cy="380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09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98F17EB2-75D5-D809-6720-D82758022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7C379-F890-6048-9E9D-5B7F44A5BBD1}" type="datetime1">
              <a:rPr lang="sk-SK" smtClean="0"/>
              <a:t>16.2.2024</a:t>
            </a:fld>
            <a:endParaRPr lang="en-US" dirty="0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22E60FBC-6E13-1B7A-3314-ADAA079C8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rusnakm@truni.sk</a:t>
            </a:r>
            <a:endParaRPr lang="en-US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9117E7D-FC61-DBDF-7544-ADF2818A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6CB7DC4-51D2-B876-0DF2-40198A502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0738"/>
            <a:ext cx="10080625" cy="59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9D255ED4-D1F6-BC93-868E-729A8DEC4ABF}"/>
              </a:ext>
            </a:extLst>
          </p:cNvPr>
          <p:cNvSpPr txBox="1"/>
          <p:nvPr/>
        </p:nvSpPr>
        <p:spPr>
          <a:xfrm>
            <a:off x="813962" y="6887705"/>
            <a:ext cx="92666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06400"/>
            <a:r>
              <a:rPr lang="sk-SK" sz="1400" dirty="0" err="1">
                <a:effectLst/>
              </a:rPr>
              <a:t>Bashkin</a:t>
            </a:r>
            <a:r>
              <a:rPr lang="sk-SK" sz="1400" dirty="0">
                <a:effectLst/>
              </a:rPr>
              <a:t> O, </a:t>
            </a:r>
            <a:r>
              <a:rPr lang="sk-SK" sz="1400" dirty="0" err="1">
                <a:effectLst/>
              </a:rPr>
              <a:t>Otok</a:t>
            </a:r>
            <a:r>
              <a:rPr lang="sk-SK" sz="1400" dirty="0">
                <a:effectLst/>
              </a:rPr>
              <a:t> R, Kapra O, </a:t>
            </a:r>
            <a:r>
              <a:rPr lang="sk-SK" sz="1400" dirty="0" err="1">
                <a:effectLst/>
              </a:rPr>
              <a:t>Czabanowska</a:t>
            </a:r>
            <a:r>
              <a:rPr lang="sk-SK" sz="1400" dirty="0">
                <a:effectLst/>
              </a:rPr>
              <a:t> K, </a:t>
            </a:r>
            <a:r>
              <a:rPr lang="sk-SK" sz="1400" dirty="0" err="1">
                <a:effectLst/>
              </a:rPr>
              <a:t>Barach</a:t>
            </a:r>
            <a:r>
              <a:rPr lang="sk-SK" sz="1400" dirty="0">
                <a:effectLst/>
              </a:rPr>
              <a:t> P, </a:t>
            </a:r>
            <a:r>
              <a:rPr lang="sk-SK" sz="1400" dirty="0" err="1">
                <a:effectLst/>
              </a:rPr>
              <a:t>Baron-Epel</a:t>
            </a:r>
            <a:r>
              <a:rPr lang="sk-SK" sz="1400" dirty="0">
                <a:effectLst/>
              </a:rPr>
              <a:t> O, et al. </a:t>
            </a:r>
            <a:r>
              <a:rPr lang="sk-SK" sz="1400" dirty="0" err="1">
                <a:effectLst/>
              </a:rPr>
              <a:t>Identifying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the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Gaps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Between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Public</a:t>
            </a:r>
            <a:r>
              <a:rPr lang="sk-SK" sz="1400" dirty="0">
                <a:effectLst/>
              </a:rPr>
              <a:t> Health </a:t>
            </a:r>
            <a:r>
              <a:rPr lang="sk-SK" sz="1400" dirty="0" err="1">
                <a:effectLst/>
              </a:rPr>
              <a:t>Training</a:t>
            </a:r>
            <a:r>
              <a:rPr lang="sk-SK" sz="1400" dirty="0">
                <a:effectLst/>
              </a:rPr>
              <a:t> and </a:t>
            </a:r>
            <a:r>
              <a:rPr lang="sk-SK" sz="1400" dirty="0" err="1">
                <a:effectLst/>
              </a:rPr>
              <a:t>Practice</a:t>
            </a:r>
            <a:r>
              <a:rPr lang="sk-SK" sz="1400" dirty="0">
                <a:effectLst/>
              </a:rPr>
              <a:t>: A </a:t>
            </a:r>
            <a:r>
              <a:rPr lang="sk-SK" sz="1400" dirty="0" err="1">
                <a:effectLst/>
              </a:rPr>
              <a:t>Workforce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Competencies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Comparative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Analysis</a:t>
            </a:r>
            <a:r>
              <a:rPr lang="sk-SK" sz="1400" dirty="0">
                <a:effectLst/>
              </a:rPr>
              <a:t>. </a:t>
            </a:r>
            <a:r>
              <a:rPr lang="sk-SK" sz="1400" dirty="0" err="1">
                <a:effectLst/>
              </a:rPr>
              <a:t>Int</a:t>
            </a:r>
            <a:r>
              <a:rPr lang="sk-SK" sz="1400" dirty="0">
                <a:effectLst/>
              </a:rPr>
              <a:t> J </a:t>
            </a:r>
            <a:r>
              <a:rPr lang="sk-SK" sz="1400" dirty="0" err="1">
                <a:effectLst/>
              </a:rPr>
              <a:t>Public</a:t>
            </a:r>
            <a:r>
              <a:rPr lang="sk-SK" sz="1400" dirty="0">
                <a:effectLst/>
              </a:rPr>
              <a:t> Health [Internet]. 2022;67(December). </a:t>
            </a:r>
          </a:p>
        </p:txBody>
      </p:sp>
    </p:spTree>
    <p:extLst>
      <p:ext uri="{BB962C8B-B14F-4D97-AF65-F5344CB8AC3E}">
        <p14:creationId xmlns:p14="http://schemas.microsoft.com/office/powerpoint/2010/main" val="376871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6466F5FD-38EF-09BA-E838-20950F5FF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36" y="671971"/>
            <a:ext cx="5194322" cy="1605264"/>
          </a:xfrm>
        </p:spPr>
        <p:txBody>
          <a:bodyPr>
            <a:normAutofit/>
          </a:bodyPr>
          <a:lstStyle/>
          <a:p>
            <a:r>
              <a:rPr lang="sk-SK" dirty="0"/>
              <a:t>Zhrnutie</a:t>
            </a:r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87FAF5EA-6261-AABF-CD82-F95DC279D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036" y="2361232"/>
            <a:ext cx="5194322" cy="4022493"/>
          </a:xfrm>
        </p:spPr>
        <p:txBody>
          <a:bodyPr>
            <a:normAutofit/>
          </a:bodyPr>
          <a:lstStyle/>
          <a:p>
            <a:r>
              <a:rPr lang="sk-SK" dirty="0"/>
              <a:t>používať pri prednáškach, aby študenti vedeli, kde je pozícia prednášaného predmetu</a:t>
            </a:r>
          </a:p>
          <a:p>
            <a:r>
              <a:rPr lang="sk-SK" dirty="0"/>
              <a:t>potrebné prediskutovať kompetencie, ktoré by mal pracovník vo verejnom zdravotníctve nadobudnúť v </a:t>
            </a:r>
            <a:r>
              <a:rPr lang="sk-SK" dirty="0" err="1"/>
              <a:t>pregraduálnom</a:t>
            </a:r>
            <a:r>
              <a:rPr lang="sk-SK" dirty="0"/>
              <a:t> a </a:t>
            </a:r>
            <a:r>
              <a:rPr lang="sk-SK" dirty="0" err="1"/>
              <a:t>postgradulálnom</a:t>
            </a:r>
            <a:r>
              <a:rPr lang="sk-SK" dirty="0"/>
              <a:t> štúdiu</a:t>
            </a:r>
          </a:p>
          <a:p>
            <a:r>
              <a:rPr lang="sk-SK" dirty="0"/>
              <a:t>upraviť študijný plán podľa toho</a:t>
            </a:r>
          </a:p>
        </p:txBody>
      </p:sp>
      <p:pic>
        <p:nvPicPr>
          <p:cNvPr id="5122" name="Picture 2" descr="The End Handwrite Title On Red Round Bacground Old Movie Ending Screen  Vector Illustration Stock Illustration - Download Image Now - iStock">
            <a:extLst>
              <a:ext uri="{FF2B5EF4-FFF2-40B4-BE49-F238E27FC236}">
                <a16:creationId xmlns:a16="http://schemas.microsoft.com/office/drawing/2014/main" id="{16647B8D-4A62-17AD-3F48-FD0F3F349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6359" y="2789900"/>
            <a:ext cx="2848996" cy="1895877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31303927-7082-381B-8C28-F84C62F5F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7035" y="6471221"/>
            <a:ext cx="6472088" cy="41648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rusnakm@truni.sk</a:t>
            </a:r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B80F285C-DEB8-775B-7C21-093AD74A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2127" y="6471221"/>
            <a:ext cx="1323082" cy="41648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A7C379-F890-6048-9E9D-5B7F44A5BBD1}" type="datetime1">
              <a:rPr lang="sk-SK" smtClean="0"/>
              <a:pPr>
                <a:spcAft>
                  <a:spcPts val="600"/>
                </a:spcAft>
              </a:pPr>
              <a:t>16.2.2024</a:t>
            </a:fld>
            <a:endParaRPr lang="en-US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2784633-C9BA-BBCD-92DA-538C7FEA7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8213" y="6471221"/>
            <a:ext cx="455718" cy="41648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5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>
            <a:spLocks noGrp="1"/>
          </p:cNvSpPr>
          <p:nvPr>
            <p:ph/>
          </p:nvPr>
        </p:nvSpPr>
        <p:spPr>
          <a:xfrm>
            <a:off x="822600" y="2137680"/>
            <a:ext cx="7730385" cy="4762080"/>
          </a:xfrm>
          <a:prstGeom prst="rect">
            <a:avLst/>
          </a:prstGeom>
          <a:noFill/>
        </p:spPr>
        <p:txBody>
          <a:bodyPr lIns="90000" tIns="45000" rIns="90000" bIns="45000">
            <a:normAutofit/>
          </a:bodyPr>
          <a:lstStyle/>
          <a:p>
            <a:r>
              <a:rPr lang="en" sz="3200" strike="noStrike" cap="none" dirty="0" err="1"/>
              <a:t>Čo</a:t>
            </a:r>
            <a:r>
              <a:rPr lang="en" sz="3200" strike="noStrike" cap="none" dirty="0"/>
              <a:t> </a:t>
            </a:r>
            <a:r>
              <a:rPr lang="en" sz="3200" strike="noStrike" cap="none" dirty="0" err="1"/>
              <a:t>sú</a:t>
            </a:r>
            <a:r>
              <a:rPr lang="en" sz="3200" strike="noStrike" cap="none" dirty="0"/>
              <a:t> </a:t>
            </a:r>
            <a:r>
              <a:rPr lang="en" sz="3200" strike="noStrike" cap="none" dirty="0" err="1"/>
              <a:t>základné</a:t>
            </a:r>
            <a:endParaRPr lang="en" sz="3200" strike="noStrike" cap="none" dirty="0"/>
          </a:p>
          <a:p>
            <a:pPr lvl="3">
              <a:buFont typeface="Wingdings"/>
              <a:buChar char=""/>
            </a:pPr>
            <a:r>
              <a:rPr lang="en" sz="2980" strike="noStrike" dirty="0" err="1">
                <a:solidFill>
                  <a:srgbClr val="FFC000"/>
                </a:solidFill>
              </a:rPr>
              <a:t>funkcie</a:t>
            </a:r>
            <a:endParaRPr lang="en" sz="2980" strike="noStrike" dirty="0"/>
          </a:p>
          <a:p>
            <a:pPr lvl="3">
              <a:buFont typeface="Wingdings"/>
              <a:buChar char=""/>
            </a:pPr>
            <a:r>
              <a:rPr lang="en" sz="2980" strike="noStrike" dirty="0" err="1">
                <a:solidFill>
                  <a:srgbClr val="FFC000"/>
                </a:solidFill>
              </a:rPr>
              <a:t>služby</a:t>
            </a:r>
            <a:endParaRPr lang="en" sz="2980" strike="noStrike" dirty="0"/>
          </a:p>
          <a:p>
            <a:pPr lvl="3">
              <a:buFont typeface="Wingdings"/>
              <a:buChar char=""/>
            </a:pPr>
            <a:r>
              <a:rPr lang="en" sz="3200" strike="noStrike" dirty="0" err="1">
                <a:solidFill>
                  <a:srgbClr val="FFC000"/>
                </a:solidFill>
              </a:rPr>
              <a:t>operácie</a:t>
            </a:r>
            <a:endParaRPr lang="en" sz="3200" strike="noStrike" dirty="0">
              <a:solidFill>
                <a:srgbClr val="FFC000"/>
              </a:solidFill>
            </a:endParaRPr>
          </a:p>
          <a:p>
            <a:pPr lvl="8"/>
            <a:r>
              <a:rPr lang="en" sz="3200" dirty="0" err="1">
                <a:solidFill>
                  <a:schemeClr val="tx1"/>
                </a:solidFill>
                <a:latin typeface="+mj-lt"/>
              </a:rPr>
              <a:t>zdravia</a:t>
            </a:r>
            <a:r>
              <a:rPr lang="e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+mj-lt"/>
              </a:rPr>
              <a:t>verejnosti</a:t>
            </a:r>
            <a:r>
              <a:rPr lang="en" sz="32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lvl="8"/>
            <a:r>
              <a:rPr lang="en" sz="3200" dirty="0">
                <a:solidFill>
                  <a:schemeClr val="tx1"/>
                </a:solidFill>
                <a:latin typeface="+mj-lt"/>
              </a:rPr>
              <a:t>(</a:t>
            </a:r>
            <a:r>
              <a:rPr lang="en" sz="3200" dirty="0" err="1">
                <a:solidFill>
                  <a:schemeClr val="tx1"/>
                </a:solidFill>
                <a:latin typeface="+mj-lt"/>
              </a:rPr>
              <a:t>verejného</a:t>
            </a:r>
            <a:r>
              <a:rPr lang="e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+mj-lt"/>
              </a:rPr>
              <a:t>zdravotníctva</a:t>
            </a:r>
            <a:r>
              <a:rPr lang="en" sz="3200" dirty="0">
                <a:solidFill>
                  <a:schemeClr val="tx1"/>
                </a:solidFill>
                <a:latin typeface="+mj-lt"/>
              </a:rPr>
              <a:t> /public health)</a:t>
            </a:r>
            <a:endParaRPr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9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algn="ctr"/>
            <a:r>
              <a:rPr lang="sk-SK" dirty="0"/>
              <a:t>Štruktúra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0" nodeType="mainSeq"/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030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77999" cy="755770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55F6E50-0031-6AA8-61E7-229B7B1F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30" y="5028944"/>
            <a:ext cx="9016561" cy="12680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457200"/>
            <a:r>
              <a:rPr lang="en-US" sz="4800"/>
              <a:t>Funkcie zdravia verejnosti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C302994-8DD7-D88B-A9FC-851C42420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030" y="6297020"/>
            <a:ext cx="9016561" cy="5533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457200">
              <a:spcAft>
                <a:spcPts val="1000"/>
              </a:spcAft>
            </a:pPr>
            <a:endParaRPr lang="en-US" sz="1800"/>
          </a:p>
        </p:txBody>
      </p:sp>
      <p:pic>
        <p:nvPicPr>
          <p:cNvPr id="1026" name="Picture 2" descr="3 Core Functions of Public Health | Goodwin University">
            <a:extLst>
              <a:ext uri="{FF2B5EF4-FFF2-40B4-BE49-F238E27FC236}">
                <a16:creationId xmlns:a16="http://schemas.microsoft.com/office/drawing/2014/main" id="{634A487E-8634-3436-49FD-B65652E18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030" y="891675"/>
            <a:ext cx="9020175" cy="3608070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140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6AF9F-D445-40DE-32D1-9FD5F2CD0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880" y="431851"/>
            <a:ext cx="8607240" cy="1261440"/>
          </a:xfrm>
        </p:spPr>
        <p:txBody>
          <a:bodyPr/>
          <a:lstStyle/>
          <a:p>
            <a:r>
              <a:rPr lang="sk-SK" dirty="0"/>
              <a:t>Základné funkcie zdravia verejnosti (</a:t>
            </a:r>
            <a:r>
              <a:rPr lang="sk-SK" dirty="0" err="1"/>
              <a:t>EPHFs</a:t>
            </a:r>
            <a:r>
              <a:rPr lang="sk-SK" dirty="0"/>
              <a:t>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F33B036-8EBA-2D81-4971-EAD5417AF36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75990" y="1693291"/>
            <a:ext cx="8872130" cy="4762080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sk-SK" dirty="0">
                <a:solidFill>
                  <a:srgbClr val="FFC000"/>
                </a:solidFill>
              </a:rPr>
              <a:t>Surveillance a monitorovanie zdravia verejnosti</a:t>
            </a:r>
            <a:r>
              <a:rPr lang="sk-SK" dirty="0"/>
              <a:t>: Monitorovanie a sledovanie stavu zdravia populácie, rizík, ochranných a podporujúcich faktorov, hrozieb pre zdravie a výkonnosti a využívania služieb zdravotníckych systémov.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>
                <a:solidFill>
                  <a:srgbClr val="FFC000"/>
                </a:solidFill>
              </a:rPr>
              <a:t>Manažment verejných zdravotných núdzových situácií</a:t>
            </a:r>
            <a:r>
              <a:rPr lang="sk-SK" dirty="0"/>
              <a:t>: Riadenie verejných zdravotných núdzových situácií pre medzinárodnú a národnú bezpečnosť zdravia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>
                <a:solidFill>
                  <a:srgbClr val="FFC000"/>
                </a:solidFill>
              </a:rPr>
              <a:t>Správa zdravia verejnosti </a:t>
            </a:r>
            <a:r>
              <a:rPr lang="sk-SK" dirty="0"/>
              <a:t>: Zriadenie efektívnych inštitucionálnych štruktúr zdravia verejnosti, vedenie, koordinácia, zodpovednosť, regulácie a zákony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 err="1">
                <a:solidFill>
                  <a:srgbClr val="FFC000"/>
                </a:solidFill>
              </a:rPr>
              <a:t>Multisektorové</a:t>
            </a:r>
            <a:r>
              <a:rPr lang="sk-SK" dirty="0">
                <a:solidFill>
                  <a:srgbClr val="FFC000"/>
                </a:solidFill>
              </a:rPr>
              <a:t> plánovanie, financovanie a riadenie zdravia verejnosti </a:t>
            </a:r>
            <a:r>
              <a:rPr lang="sk-SK" dirty="0"/>
              <a:t>: Podpora efektívnych a efektívnych zdravotníckych systémov a </a:t>
            </a:r>
            <a:r>
              <a:rPr lang="sk-SK" dirty="0" err="1"/>
              <a:t>multisektorového</a:t>
            </a:r>
            <a:r>
              <a:rPr lang="sk-SK" dirty="0"/>
              <a:t> plánovania, financovania a riadenia zdravia verejnosti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>
                <a:solidFill>
                  <a:srgbClr val="FFC000"/>
                </a:solidFill>
              </a:rPr>
              <a:t>Ochrana zdravia</a:t>
            </a:r>
            <a:r>
              <a:rPr lang="sk-SK" dirty="0"/>
              <a:t>: Ochrana populácií pred hrozbami pre zdravie, napríklad prostredníctvom environmentálnych a pracovných rizík, prenosných a neprenosných chorôb, vrátane stavov duševného zdravia, neistoty v oblasti potravín a chemických a rádioaktívnych rizík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C9C0D4D3-3AEF-4001-B814-00C04328615C}"/>
              </a:ext>
            </a:extLst>
          </p:cNvPr>
          <p:cNvSpPr txBox="1"/>
          <p:nvPr/>
        </p:nvSpPr>
        <p:spPr>
          <a:xfrm>
            <a:off x="434820" y="6860195"/>
            <a:ext cx="96458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6400" indent="-406400"/>
            <a:r>
              <a:rPr lang="sk-SK" sz="1400" dirty="0" err="1">
                <a:effectLst/>
              </a:rPr>
              <a:t>Zhang</a:t>
            </a:r>
            <a:r>
              <a:rPr lang="sk-SK" sz="1400" dirty="0">
                <a:effectLst/>
              </a:rPr>
              <a:t> Y, </a:t>
            </a:r>
            <a:r>
              <a:rPr lang="sk-SK" sz="1400" dirty="0" err="1">
                <a:effectLst/>
              </a:rPr>
              <a:t>McDarby</a:t>
            </a:r>
            <a:r>
              <a:rPr lang="sk-SK" sz="1400" dirty="0">
                <a:effectLst/>
              </a:rPr>
              <a:t> G, </a:t>
            </a:r>
            <a:r>
              <a:rPr lang="sk-SK" sz="1400" dirty="0" err="1">
                <a:effectLst/>
              </a:rPr>
              <a:t>Seifeldin</a:t>
            </a:r>
            <a:r>
              <a:rPr lang="sk-SK" sz="1400" dirty="0">
                <a:effectLst/>
              </a:rPr>
              <a:t> R, </a:t>
            </a:r>
            <a:r>
              <a:rPr lang="sk-SK" sz="1400" dirty="0" err="1">
                <a:effectLst/>
              </a:rPr>
              <a:t>Mustafa</a:t>
            </a:r>
            <a:r>
              <a:rPr lang="sk-SK" sz="1400" dirty="0">
                <a:effectLst/>
              </a:rPr>
              <a:t> S, </a:t>
            </a:r>
            <a:r>
              <a:rPr lang="sk-SK" sz="1400" dirty="0" err="1">
                <a:effectLst/>
              </a:rPr>
              <a:t>Dalil</a:t>
            </a:r>
            <a:r>
              <a:rPr lang="sk-SK" sz="1400" dirty="0">
                <a:effectLst/>
              </a:rPr>
              <a:t> S, </a:t>
            </a:r>
            <a:r>
              <a:rPr lang="sk-SK" sz="1400" dirty="0" err="1">
                <a:effectLst/>
              </a:rPr>
              <a:t>Schmets</a:t>
            </a:r>
            <a:r>
              <a:rPr lang="sk-SK" sz="1400" dirty="0">
                <a:effectLst/>
              </a:rPr>
              <a:t> G, et al. </a:t>
            </a:r>
            <a:r>
              <a:rPr lang="sk-SK" sz="1400" dirty="0" err="1">
                <a:effectLst/>
              </a:rPr>
              <a:t>Towards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applying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the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essential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public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health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functions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for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building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health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systems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resilience</a:t>
            </a:r>
            <a:r>
              <a:rPr lang="sk-SK" sz="1400" dirty="0">
                <a:effectLst/>
              </a:rPr>
              <a:t>: A </a:t>
            </a:r>
            <a:r>
              <a:rPr lang="sk-SK" sz="1400" dirty="0" err="1">
                <a:effectLst/>
              </a:rPr>
              <a:t>renewed</a:t>
            </a:r>
            <a:r>
              <a:rPr lang="sk-SK" sz="1400" dirty="0">
                <a:effectLst/>
              </a:rPr>
              <a:t> list and </a:t>
            </a:r>
            <a:r>
              <a:rPr lang="sk-SK" sz="1400" dirty="0" err="1">
                <a:effectLst/>
              </a:rPr>
              <a:t>key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enablers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for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operationalization</a:t>
            </a:r>
            <a:r>
              <a:rPr lang="sk-SK" sz="1400" dirty="0">
                <a:effectLst/>
              </a:rPr>
              <a:t>. Front </a:t>
            </a:r>
            <a:r>
              <a:rPr lang="sk-SK" sz="1400" dirty="0" err="1">
                <a:effectLst/>
              </a:rPr>
              <a:t>Public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Heal</a:t>
            </a:r>
            <a:r>
              <a:rPr lang="sk-SK" sz="1400" dirty="0">
                <a:effectLst/>
              </a:rPr>
              <a:t>. 2023;10. </a:t>
            </a:r>
          </a:p>
        </p:txBody>
      </p:sp>
    </p:spTree>
    <p:extLst>
      <p:ext uri="{BB962C8B-B14F-4D97-AF65-F5344CB8AC3E}">
        <p14:creationId xmlns:p14="http://schemas.microsoft.com/office/powerpoint/2010/main" val="260368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6AF9F-D445-40DE-32D1-9FD5F2CD0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158" y="298036"/>
            <a:ext cx="8607240" cy="1261440"/>
          </a:xfrm>
        </p:spPr>
        <p:txBody>
          <a:bodyPr/>
          <a:lstStyle/>
          <a:p>
            <a:r>
              <a:rPr lang="sk-SK" dirty="0"/>
              <a:t>Základné funkcie zdravia verejnosti (</a:t>
            </a:r>
            <a:r>
              <a:rPr lang="sk-SK" dirty="0" err="1"/>
              <a:t>EPHFs</a:t>
            </a:r>
            <a:r>
              <a:rPr lang="sk-SK" dirty="0"/>
              <a:t>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F33B036-8EBA-2D81-4971-EAD5417AF36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28646" y="1817649"/>
            <a:ext cx="8607240" cy="4850780"/>
          </a:xfrm>
        </p:spPr>
        <p:txBody>
          <a:bodyPr>
            <a:normAutofit fontScale="62500" lnSpcReduction="20000"/>
          </a:bodyPr>
          <a:lstStyle/>
          <a:p>
            <a:r>
              <a:rPr lang="sk-SK" cap="none" dirty="0">
                <a:solidFill>
                  <a:srgbClr val="FFC000"/>
                </a:solidFill>
              </a:rPr>
              <a:t>6. Prevencia ochorení a ich včasná detekcia</a:t>
            </a:r>
            <a:r>
              <a:rPr lang="sk-SK" cap="none" dirty="0"/>
              <a:t>: prevencia a včasná detekcia prenosných a neprenosných chorôb, vrátane stavov duševného zdravia a zranení</a:t>
            </a:r>
          </a:p>
          <a:p>
            <a:r>
              <a:rPr lang="sk-SK" cap="none" dirty="0">
                <a:solidFill>
                  <a:srgbClr val="FFC000"/>
                </a:solidFill>
              </a:rPr>
              <a:t>7. Podpora zdravia</a:t>
            </a:r>
            <a:r>
              <a:rPr lang="sk-SK" cap="none" dirty="0"/>
              <a:t>: podpora zdravia a pohody, ako aj opatrenia na riešenie širších determinantov zdravia a nerovností</a:t>
            </a:r>
          </a:p>
          <a:p>
            <a:r>
              <a:rPr lang="sk-SK" cap="none" dirty="0">
                <a:solidFill>
                  <a:srgbClr val="FFC000"/>
                </a:solidFill>
              </a:rPr>
              <a:t>8. Zapojenie komunity a sociálna účasť</a:t>
            </a:r>
            <a:r>
              <a:rPr lang="sk-SK" cap="none" dirty="0"/>
              <a:t>: posilňovanie zapojenia komunity, účasti a sociálnej mobilizácie pre zdravie a pohodu</a:t>
            </a:r>
          </a:p>
          <a:p>
            <a:r>
              <a:rPr lang="sk-SK" cap="none" dirty="0">
                <a:solidFill>
                  <a:srgbClr val="FFC000"/>
                </a:solidFill>
              </a:rPr>
              <a:t>9. Rozvoj pracovnej sily zdravia verejnosti </a:t>
            </a:r>
            <a:r>
              <a:rPr lang="sk-SK" cap="none" dirty="0"/>
              <a:t>: rozvoj a udržiavanie adekvátnej a kompetentnej pracovnej sily zdravia verejnosti</a:t>
            </a:r>
          </a:p>
          <a:p>
            <a:r>
              <a:rPr lang="sk-SK" cap="none" dirty="0">
                <a:solidFill>
                  <a:srgbClr val="FFC000"/>
                </a:solidFill>
              </a:rPr>
              <a:t>10. Kvalita a rovnosť zdravotných služieb</a:t>
            </a:r>
            <a:r>
              <a:rPr lang="sk-SK" cap="none" dirty="0"/>
              <a:t>: zlepšenie vhodnosti, kvality a rovnosti poskytovania a prístupu k zdravotným službám</a:t>
            </a:r>
          </a:p>
          <a:p>
            <a:r>
              <a:rPr lang="sk-SK" cap="none" dirty="0">
                <a:solidFill>
                  <a:srgbClr val="FFC000"/>
                </a:solidFill>
              </a:rPr>
              <a:t>11. Výskum, hodnotenie a poznatky zdravia verejnosti </a:t>
            </a:r>
            <a:r>
              <a:rPr lang="sk-SK" cap="none" dirty="0"/>
              <a:t>: rozvoj výskumu zdravia verejnosti a vedeckých poznatkov</a:t>
            </a:r>
          </a:p>
          <a:p>
            <a:r>
              <a:rPr lang="sk-SK" cap="none" dirty="0">
                <a:solidFill>
                  <a:srgbClr val="FFC000"/>
                </a:solidFill>
              </a:rPr>
              <a:t>12. Prístup k a využívanie zdravotných produktov, zásob, zariadení a technológií</a:t>
            </a:r>
            <a:r>
              <a:rPr lang="sk-SK" cap="none" dirty="0"/>
              <a:t>: podpora rovnakého prístupu k bezpečným, účinným a kvalitne zabezpečeným zdravotným produktom, zásobám, zariadeniam a technológiám.</a:t>
            </a:r>
          </a:p>
        </p:txBody>
      </p:sp>
    </p:spTree>
    <p:extLst>
      <p:ext uri="{BB962C8B-B14F-4D97-AF65-F5344CB8AC3E}">
        <p14:creationId xmlns:p14="http://schemas.microsoft.com/office/powerpoint/2010/main" val="3394328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030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77999" cy="755770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B890C5E-1911-7155-50E7-3A8DE8E36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18" y="6010252"/>
            <a:ext cx="9016561" cy="126807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 defTabSz="457200"/>
            <a:r>
              <a:rPr lang="sk-SK" sz="4800" dirty="0"/>
              <a:t>Funkcie orientované na služby ZV a umožňujúce ich poskytovať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F11D24-68E0-9F10-0CC0-4E80D647F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718" y="776206"/>
            <a:ext cx="8925516" cy="5065230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65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2054">
            <a:extLst>
              <a:ext uri="{FF2B5EF4-FFF2-40B4-BE49-F238E27FC236}">
                <a16:creationId xmlns:a16="http://schemas.microsoft.com/office/drawing/2014/main" id="{CBECFFDC-94DB-4DA3-94FE-22FEDDA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77999" cy="755770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024CD71-262B-348C-BF22-877339258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52" y="5002451"/>
            <a:ext cx="8373395" cy="10266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457200"/>
            <a:r>
              <a:rPr lang="en-US" sz="3800"/>
              <a:t>služby zdravia verejnosti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B1FF6E-ACF9-FEF0-F06B-87061BB9C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4623" y="6019751"/>
            <a:ext cx="7242824" cy="447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457200">
              <a:spcAft>
                <a:spcPts val="1000"/>
              </a:spcAft>
            </a:pPr>
            <a:endParaRPr lang="en-US" sz="1800"/>
          </a:p>
        </p:txBody>
      </p:sp>
      <p:pic>
        <p:nvPicPr>
          <p:cNvPr id="2050" name="Picture 2" descr="Healthcare and Public Health Sector | Cybersecurity and Infrastructure  Security Agency CISA">
            <a:extLst>
              <a:ext uri="{FF2B5EF4-FFF2-40B4-BE49-F238E27FC236}">
                <a16:creationId xmlns:a16="http://schemas.microsoft.com/office/drawing/2014/main" id="{89E27B0A-5C90-CDA8-5A51-9B0A23FBF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7" r="3468"/>
          <a:stretch/>
        </p:blipFill>
        <p:spPr bwMode="auto">
          <a:xfrm>
            <a:off x="763047" y="711562"/>
            <a:ext cx="8554530" cy="4120636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0155FDC-EC85-E84C-FB57-841332A1B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202" y="6471221"/>
            <a:ext cx="4046436" cy="4164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rusnakm@truni.sk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315C67E-2304-39A4-D6DE-F8B5E988A3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5643" y="6471221"/>
            <a:ext cx="1323082" cy="4164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A2A468C-E08A-934F-950A-A42160AFCA16}" type="datetime1">
              <a:rPr lang="en-US" sz="1000" smtClean="0"/>
              <a:pPr>
                <a:spcAft>
                  <a:spcPts val="600"/>
                </a:spcAft>
              </a:pPr>
              <a:t>2/16/24</a:t>
            </a:fld>
            <a:endParaRPr lang="en-US" sz="100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ECD833D-5CD4-5AFD-C49C-25483C08F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1729" y="6471221"/>
            <a:ext cx="455718" cy="4164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1000" smtClean="0"/>
              <a:pPr>
                <a:spcAft>
                  <a:spcPts val="600"/>
                </a:spcAft>
              </a:pPr>
              <a:t>7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765307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Obrázok 60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98429" y="1106069"/>
            <a:ext cx="4135988" cy="3700107"/>
          </a:xfrm>
          <a:prstGeom prst="rect">
            <a:avLst/>
          </a:prstGeom>
        </p:spPr>
      </p:pic>
      <p:sp>
        <p:nvSpPr>
          <p:cNvPr id="62" name="TextShape 1"/>
          <p:cNvSpPr txBox="1"/>
          <p:nvPr/>
        </p:nvSpPr>
        <p:spPr>
          <a:xfrm>
            <a:off x="-57960" y="2981160"/>
            <a:ext cx="2161080" cy="162828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endParaRPr lang="sk-SK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560B290D-717A-A159-DF8A-2BCD668AB5ED}"/>
              </a:ext>
            </a:extLst>
          </p:cNvPr>
          <p:cNvSpPr txBox="1"/>
          <p:nvPr/>
        </p:nvSpPr>
        <p:spPr>
          <a:xfrm>
            <a:off x="653462" y="6527362"/>
            <a:ext cx="5068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trike="noStrike" dirty="0">
                <a:hlinkClick r:id="rId4"/>
              </a:rPr>
              <a:t>https://www.cdc.gov/publichealthgateway/publichealthservices/pdf/essential-phs.pdf</a:t>
            </a:r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659DD213-5999-E8FE-5D8E-5A91561DE634}"/>
              </a:ext>
            </a:extLst>
          </p:cNvPr>
          <p:cNvSpPr txBox="1"/>
          <p:nvPr/>
        </p:nvSpPr>
        <p:spPr>
          <a:xfrm>
            <a:off x="5146210" y="917589"/>
            <a:ext cx="493441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dirty="0"/>
              <a:t>1. Monitorovať stav zdravia na identifikáciu a riešenie zdravotných problémov v komunite</a:t>
            </a:r>
          </a:p>
          <a:p>
            <a:r>
              <a:rPr lang="sk-SK" sz="1600" dirty="0"/>
              <a:t>2. Diagnostikovať a vyšetrovať zdravotné problémy a zdravotné riziká v komunite</a:t>
            </a:r>
          </a:p>
          <a:p>
            <a:r>
              <a:rPr lang="sk-SK" sz="1600" dirty="0"/>
              <a:t>3. Informovať, vzdelávať a posilňovať ľudí o zdravotných otázkach</a:t>
            </a:r>
          </a:p>
          <a:p>
            <a:r>
              <a:rPr lang="sk-SK" sz="1600" dirty="0"/>
              <a:t>4. Mobilizovať partnerské vzťahy v komunite na identifikáciu a riešenie zdravotných problémov</a:t>
            </a:r>
          </a:p>
          <a:p>
            <a:r>
              <a:rPr lang="sk-SK" sz="1600" dirty="0"/>
              <a:t>5. Rozvíjať politiky a plány, ktoré podporujú individuálne a komunitné úsilie o zdravie</a:t>
            </a:r>
          </a:p>
          <a:p>
            <a:r>
              <a:rPr lang="sk-SK" sz="1600" dirty="0"/>
              <a:t>6. Vynucovať zákony a predpisy, ktoré chránia zdravie a zabezpečujú bezpečnosť</a:t>
            </a:r>
          </a:p>
          <a:p>
            <a:r>
              <a:rPr lang="sk-SK" sz="1600" dirty="0"/>
              <a:t>7. Spájať ľudí s potrebnými osobnými zdravotnými službami a zabezpečovať poskytovanie zdravotnej starostlivosti, keď inak nie je dostupná</a:t>
            </a:r>
          </a:p>
          <a:p>
            <a:r>
              <a:rPr lang="sk-SK" sz="1600" dirty="0"/>
              <a:t>8. Zabezpečovať kompetentnú pracovnú silu v oblasti verejného a osobného zdravotníctva</a:t>
            </a:r>
          </a:p>
          <a:p>
            <a:r>
              <a:rPr lang="sk-SK" sz="1600" dirty="0"/>
              <a:t>9. Hodnotiť účinnosť, dostupnosť a kvalitu osobných a populáciou zameraných zdravotných služieb</a:t>
            </a:r>
          </a:p>
          <a:p>
            <a:r>
              <a:rPr lang="sk-SK" sz="1600" dirty="0"/>
              <a:t>10. Výskum pre nové poznatky a inovatívne riešenia zdravotných problémov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861DFD41-2B8B-B332-4595-5723ECD60285}"/>
              </a:ext>
            </a:extLst>
          </p:cNvPr>
          <p:cNvSpPr txBox="1"/>
          <p:nvPr/>
        </p:nvSpPr>
        <p:spPr>
          <a:xfrm>
            <a:off x="506678" y="5251270"/>
            <a:ext cx="47194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400" strike="noStrike" dirty="0"/>
              <a:t>10 základných služieb zdravia verejnosti</a:t>
            </a:r>
            <a:endParaRPr lang="sk-SK" sz="2400" dirty="0"/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9BA12177-B3E0-4C54-16E2-298FACF88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B939-8E7D-F248-B52C-F4269A678DCB}" type="datetime1">
              <a:rPr lang="sk-SK" smtClean="0"/>
              <a:t>16.2.2024</a:t>
            </a:fld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0145E4E-9E7C-D893-3B84-929C1EA05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rusnakm@truni.sk</a:t>
            </a:r>
            <a:endParaRPr lang="en-US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397537-1B84-A987-7FA1-C57197CE9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4102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77999" cy="755770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B394ECD-3550-4FBF-B2A8-3D05EB65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4224" y="704486"/>
            <a:ext cx="2771722" cy="41299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457200"/>
            <a:r>
              <a:rPr lang="en-US" sz="4100"/>
              <a:t>Operácie zdravia verejnosti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32FB22-CD09-BCDF-8F10-F90F73D18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1903" y="4834457"/>
            <a:ext cx="2764043" cy="20153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457200">
              <a:spcAft>
                <a:spcPts val="1000"/>
              </a:spcAft>
            </a:pPr>
            <a:endParaRPr lang="en-US" sz="1800"/>
          </a:p>
        </p:txBody>
      </p:sp>
      <p:pic>
        <p:nvPicPr>
          <p:cNvPr id="4098" name="Picture 2" descr="The Public Health Emergency Operations Centre (PHEOC) | OpenWHO">
            <a:extLst>
              <a:ext uri="{FF2B5EF4-FFF2-40B4-BE49-F238E27FC236}">
                <a16:creationId xmlns:a16="http://schemas.microsoft.com/office/drawing/2014/main" id="{5B08BDB0-AC48-299A-71C0-D7D99A194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741" y="1878434"/>
            <a:ext cx="5722742" cy="3808224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1D3428F-598A-2F22-4B5F-3C7F78DA4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5033" y="7045651"/>
            <a:ext cx="5591770" cy="4164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rusnakm@truni.sk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342F775-9C65-91B9-C007-0FEE5CA009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305" y="7045651"/>
            <a:ext cx="1323082" cy="4164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A2A468C-E08A-934F-950A-A42160AFCA16}" type="datetime1">
              <a:rPr lang="en-US" sz="1000" smtClean="0"/>
              <a:pPr>
                <a:spcAft>
                  <a:spcPts val="600"/>
                </a:spcAft>
              </a:pPr>
              <a:t>2/16/24</a:t>
            </a:fld>
            <a:endParaRPr lang="en-US" sz="100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0459C8A-08CB-B448-01A9-0AD47A431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4391" y="7045651"/>
            <a:ext cx="455717" cy="4164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1000" smtClean="0"/>
              <a:pPr>
                <a:spcAft>
                  <a:spcPts val="600"/>
                </a:spcAft>
              </a:pPr>
              <a:t>9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47703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ý">
  <a:themeElements>
    <a:clrScheme name="Nebeský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ský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ský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noFill/>
        <a:noFill/>
        <a:no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noFill/>
        <a:noFill/>
        <a:no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675</Words>
  <Application>Microsoft Macintosh PowerPoint</Application>
  <PresentationFormat>Vlastná</PresentationFormat>
  <Paragraphs>64</Paragraphs>
  <Slides>12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Nebeský</vt:lpstr>
      <vt:lpstr>Základné FUNKCIE A operácie zdravia verejnosti</vt:lpstr>
      <vt:lpstr>Štruktúra</vt:lpstr>
      <vt:lpstr>Funkcie zdravia verejnosti</vt:lpstr>
      <vt:lpstr>Základné funkcie zdravia verejnosti (EPHFs)</vt:lpstr>
      <vt:lpstr>Základné funkcie zdravia verejnosti (EPHFs)</vt:lpstr>
      <vt:lpstr>Funkcie orientované na služby ZV a umožňujúce ich poskytovať</vt:lpstr>
      <vt:lpstr>služby zdravia verejnosti</vt:lpstr>
      <vt:lpstr>Prezentácia programu PowerPoint</vt:lpstr>
      <vt:lpstr>Operácie zdravia verejnosti</vt:lpstr>
      <vt:lpstr>10 základných operácií zdravia verejnosti 10 EPHOS</vt:lpstr>
      <vt:lpstr>Prezentácia programu PowerPoint</vt:lpstr>
      <vt:lpstr>Zhrnutie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Základné FUNKCIE A operácie zdravia verejnosti</dc:title>
  <cp:lastModifiedBy>Rusnák Martin</cp:lastModifiedBy>
  <cp:revision>13</cp:revision>
  <dcterms:modified xsi:type="dcterms:W3CDTF">2024-02-16T09:27:44Z</dcterms:modified>
</cp:coreProperties>
</file>