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0075863" cy="7562850"/>
  <p:notesSz cx="7772400" cy="10058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6" y="-104"/>
      </p:cViewPr>
      <p:guideLst>
        <p:guide orient="horz" pos="2382"/>
        <p:guide pos="31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B7ECF40-7C57-4981-8371-B26FFECDC47E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120483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3200"/>
            <a:ext cx="5013360" cy="375623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13" name="Notes Placeholder 12"/>
          <p:cNvSpPr txBox="1">
            <a:spLocks noGrp="1"/>
          </p:cNvSpPr>
          <p:nvPr>
            <p:ph type="body" sz="quarter" idx="3"/>
          </p:nvPr>
        </p:nvSpPr>
        <p:spPr>
          <a:xfrm>
            <a:off x="777600" y="4776840"/>
            <a:ext cx="6202440" cy="45104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  <p:sp>
        <p:nvSpPr>
          <p:cNvPr id="14" name="Header Placeholder 13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3357720" cy="4878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>
            <a:lvl1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5" name="Date Placeholder 14"/>
          <p:cNvSpPr txBox="1">
            <a:spLocks noGrp="1"/>
          </p:cNvSpPr>
          <p:nvPr>
            <p:ph type="dt" idx="1"/>
          </p:nvPr>
        </p:nvSpPr>
        <p:spPr>
          <a:xfrm>
            <a:off x="4398479" y="0"/>
            <a:ext cx="3357720" cy="4878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>
            <a:lvl1pPr marL="0" marR="0" lvl="0" indent="0" algn="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6" name="Footer Placeholder 15"/>
          <p:cNvSpPr txBox="1">
            <a:spLocks noGrp="1"/>
          </p:cNvSpPr>
          <p:nvPr>
            <p:ph type="ftr" sz="quarter" idx="4"/>
          </p:nvPr>
        </p:nvSpPr>
        <p:spPr>
          <a:xfrm>
            <a:off x="-360" y="9554760"/>
            <a:ext cx="3357720" cy="4878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/>
          <a:lstStyle>
            <a:lvl1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7" name="Slide Number Placeholder 16"/>
          <p:cNvSpPr txBox="1">
            <a:spLocks noGrp="1"/>
          </p:cNvSpPr>
          <p:nvPr>
            <p:ph type="sldNum" sz="quarter" idx="5"/>
          </p:nvPr>
        </p:nvSpPr>
        <p:spPr>
          <a:xfrm>
            <a:off x="4398479" y="9554760"/>
            <a:ext cx="3357720" cy="4878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/>
          <a:lstStyle>
            <a:lvl1pPr marL="0" marR="0" lvl="0" indent="0" algn="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30F349EB-A2F1-48AD-9A2B-6CF7E503E60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10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599" y="763560"/>
            <a:ext cx="5014800" cy="3757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510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4563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3263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7DF51F1-4B40-7E4D-B3FA-6B94B3802030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E5EAE8-0188-4841-A230-466A4A69776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2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E211B52-33EA-1043-BD1E-FF9F58D4FD09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3D9849-EBBD-47D6-9E71-0DA8F59BF15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2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4563" y="301625"/>
            <a:ext cx="2262187" cy="6811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38925" cy="6811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90253D2-0A01-F24C-9B15-289F572DED71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620696-633D-4B41-8DDA-99904D1F23A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3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787F7DD-CBBE-C04C-B441-F7D767330434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9FE07F-B8B6-4A83-B50D-E533DD33A60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9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4562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4562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77B7305-5171-CD42-8230-944256DF1BCD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E9688E-98B8-4DA5-89BA-2432799FD0E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52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70063"/>
            <a:ext cx="4449762" cy="5343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70063"/>
            <a:ext cx="4451350" cy="5343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BAC527-FD73-DD4D-A03E-860BB14C7827}" type="datetime1">
              <a:rPr lang="sk-SK" smtClean="0"/>
              <a:t>24.8.2014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43B42A-6D46-4859-A5F7-6CE29E241A9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29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9387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100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100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448A301-E01B-F944-92A6-66A338709F46}" type="datetime1">
              <a:rPr lang="sk-SK" smtClean="0"/>
              <a:t>24.8.2014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D222FF-C456-4D5D-B426-A89C6513041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99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03B41EE-6E72-8B4E-ADB2-6204D2B7683A}" type="datetime1">
              <a:rPr lang="sk-SK" smtClean="0"/>
              <a:t>24.8.2014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F60D44-4595-4851-8301-7E98209F865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10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4DF787-D4D3-9A4F-9E23-CB5705B60B93}" type="datetime1">
              <a:rPr lang="sk-SK" smtClean="0"/>
              <a:t>24.8.2014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6C07AA-6E7B-4BFA-B37E-6BDA5333400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47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4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24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4700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9625056-F3B3-9745-9B44-6C7D0048A65F}" type="datetime1">
              <a:rPr lang="sk-SK" smtClean="0"/>
              <a:t>24.8.2014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67E528-FF29-43AD-9022-9CFBEC8F776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56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52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52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52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2FF2C4A-C1DA-BC47-96C9-A7DEADFD9CD0}" type="datetime1">
              <a:rPr lang="sk-SK" smtClean="0"/>
              <a:t>24.8.2014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C2A3BF-2EA9-472A-A407-493C5C72743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18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2920" y="301320"/>
            <a:ext cx="9053640" cy="12463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2920" y="1769760"/>
            <a:ext cx="9053640" cy="53438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280" y="6889680"/>
            <a:ext cx="2332080" cy="5050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>
            <a:lvl1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400" b="0" i="0" u="none" strike="noStrike" baseline="0">
                <a:solidFill>
                  <a:srgbClr val="FFFFFF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CF0468BB-0F15-4E48-9CCF-14B56AAD541E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6640" y="6889680"/>
            <a:ext cx="3178080" cy="5050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>
            <a:lvl1pPr marL="0" marR="0" lvl="0" indent="0" algn="ct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400" b="0" i="0" u="none" strike="noStrike" baseline="0">
                <a:solidFill>
                  <a:srgbClr val="FFFFFF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4840" y="6889680"/>
            <a:ext cx="2332080" cy="5050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>
            <a:lvl1pPr marL="0" marR="0" lvl="0" indent="0" algn="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400" b="0" i="0" u="none" strike="noStrike" baseline="0">
                <a:solidFill>
                  <a:srgbClr val="FFFFFF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F554CD26-DF82-4D19-B1B6-DB95819D8D00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4400" b="1" i="0" u="none" strike="noStrike" baseline="0">
          <a:ln>
            <a:noFill/>
          </a:ln>
          <a:solidFill>
            <a:srgbClr val="FFFF00"/>
          </a:solidFill>
          <a:latin typeface="Trebuchet MS" pitchFamily="34"/>
          <a:ea typeface="Arial Unicode MS" pitchFamily="2"/>
          <a:cs typeface="Arial Unicode MS" pitchFamily="2"/>
        </a:defRPr>
      </a:lvl1pPr>
    </p:titleStyle>
    <p:bodyStyle>
      <a:lvl1pPr marL="417240" marR="0" indent="0" algn="l" rtl="0" hangingPunct="0">
        <a:lnSpc>
          <a:spcPct val="100000"/>
        </a:lnSpc>
        <a:spcBef>
          <a:spcPts val="0"/>
        </a:spcBef>
        <a:spcAft>
          <a:spcPts val="1423"/>
        </a:spcAft>
        <a:tabLst>
          <a:tab pos="456840" algn="l"/>
          <a:tab pos="914040" algn="l"/>
          <a:tab pos="1371240" algn="l"/>
          <a:tab pos="1828440" algn="l"/>
          <a:tab pos="2285639" algn="l"/>
          <a:tab pos="2742840" algn="l"/>
          <a:tab pos="3200040" algn="l"/>
          <a:tab pos="3657240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en-US" sz="3200" b="0" i="0" u="none" strike="noStrike" baseline="0">
          <a:ln>
            <a:noFill/>
          </a:ln>
          <a:solidFill>
            <a:srgbClr val="FFFFFF"/>
          </a:solidFill>
          <a:latin typeface="Trebuchet MS" pitchFamily="34"/>
          <a:ea typeface="Arial Unicode MS" pitchFamily="2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rusnak.truni.sk/prednasky/historia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536C794-D535-4D46-8542-086E92EC9CDF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BDA05D-F00E-4AB6-ACC5-AF71B2665006}" type="slidenum">
              <a:t>1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40000" y="1540440"/>
            <a:ext cx="9055080" cy="115956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Úvod do verejného zdravotníctva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0000" y="3600000"/>
            <a:ext cx="9055080" cy="24332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 algn="ctr">
              <a:buNone/>
            </a:pPr>
            <a:r>
              <a:rPr lang="en-US" dirty="0"/>
              <a:t>Prof. </a:t>
            </a:r>
            <a:r>
              <a:rPr lang="en-US" dirty="0" err="1"/>
              <a:t>MUDr</a:t>
            </a:r>
            <a:r>
              <a:rPr lang="en-US" dirty="0"/>
              <a:t>. Martin </a:t>
            </a:r>
            <a:r>
              <a:rPr lang="en-US" dirty="0" err="1"/>
              <a:t>Rusnák</a:t>
            </a:r>
            <a:r>
              <a:rPr lang="en-US" dirty="0"/>
              <a:t>, </a:t>
            </a:r>
            <a:r>
              <a:rPr lang="en-US" dirty="0" err="1"/>
              <a:t>Csc</a:t>
            </a:r>
            <a:endParaRPr lang="en-US" dirty="0"/>
          </a:p>
          <a:p>
            <a:pPr lvl="0" algn="ctr">
              <a:buNone/>
            </a:pPr>
            <a:r>
              <a:rPr lang="en-US" dirty="0" err="1" smtClean="0"/>
              <a:t>FZaSP</a:t>
            </a:r>
            <a:r>
              <a:rPr lang="en-US" dirty="0" smtClean="0"/>
              <a:t> </a:t>
            </a:r>
            <a:r>
              <a:rPr lang="en-US" dirty="0" err="1"/>
              <a:t>Trnavskej</a:t>
            </a:r>
            <a:r>
              <a:rPr lang="en-US" dirty="0"/>
              <a:t> </a:t>
            </a:r>
            <a:r>
              <a:rPr lang="en-US" dirty="0" err="1"/>
              <a:t>univerzity</a:t>
            </a:r>
            <a:r>
              <a:rPr lang="en-US" dirty="0"/>
              <a:t> v </a:t>
            </a:r>
            <a:r>
              <a:rPr lang="en-US" dirty="0" err="1"/>
              <a:t>Trnave</a:t>
            </a:r>
            <a:endParaRPr lang="en-US" dirty="0"/>
          </a:p>
          <a:p>
            <a:pPr lvl="0" algn="ctr">
              <a:buNone/>
            </a:pPr>
            <a:r>
              <a:rPr lang="en-US" dirty="0"/>
              <a:t>rusnakm@truni.sk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5680DAC-6E00-2C42-9E4F-BFA4B01855E8}" type="datetime1">
              <a:rPr lang="sk-SK" smtClean="0"/>
              <a:t>24.8.2014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5385DA-9187-49EB-8202-F5627491E685}" type="slidenum">
              <a:t>10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86360" y="1092600"/>
            <a:ext cx="9053640" cy="520740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>Verejné zdravie a zdravotníctvo v slovenskej legislatíve: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355 ZÁKON z 21. júna 2007</a:t>
            </a:r>
            <a:br>
              <a:rPr lang="en-US"/>
            </a:br>
            <a:r>
              <a:rPr lang="en-US"/>
              <a:t>o ochrane, podpore a rozvoji verejného zdravia a o zmene a doplnení niektorých zákonov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03EA89B-B6E5-CD4D-AD54-6B4C39117523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722853-F097-45AE-851A-4FF6A0363CD1}" type="slidenum">
              <a:t>11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Verejné zdravotníctvo a zdravie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b="1">
                <a:solidFill>
                  <a:srgbClr val="FF3366"/>
                </a:solidFill>
              </a:rPr>
              <a:t>Verejné zdravotníctvo</a:t>
            </a:r>
            <a:r>
              <a:rPr lang="en-US"/>
              <a:t> je systém zameraný na ochranu, podporu a rozvoj verejného zdravia,</a:t>
            </a:r>
          </a:p>
          <a:p>
            <a:pPr lvl="0"/>
            <a:r>
              <a:rPr lang="en-US">
                <a:solidFill>
                  <a:srgbClr val="FF0000"/>
                </a:solidFill>
              </a:rPr>
              <a:t>Verejné zdravie</a:t>
            </a:r>
            <a:r>
              <a:rPr lang="en-US"/>
              <a:t> je úroveň zdravia spoločnosti, ktorá zodpovedá úrovni poskytovanej zdravotnej starostlivosti, ochrany a podpory zdravia a ekonomickej úrovni spoločnosti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6A1C337-815D-9441-9C99-9EE144687EE4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7DE4E0-3D04-4C1B-8143-AD4239A712C2}" type="slidenum">
              <a:t>12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Úlohy verejného zdravotníctva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86360" y="1440000"/>
            <a:ext cx="9053640" cy="551988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sz="2800"/>
              <a:t>Prevencia ochorení a iných porúch zdravia</a:t>
            </a:r>
          </a:p>
          <a:p>
            <a:pPr lvl="0"/>
            <a:r>
              <a:rPr lang="en-US" sz="2800"/>
              <a:t>Zdravé životné podmienky a zdravé pracovné podmienky</a:t>
            </a:r>
          </a:p>
          <a:p>
            <a:pPr lvl="0"/>
            <a:r>
              <a:rPr lang="en-US" sz="2800"/>
              <a:t>Ochrana zdravia pred hlukom, infrazvukom, vibráciami a elektromagnetickým žiarením v životnom prostredí</a:t>
            </a:r>
          </a:p>
          <a:p>
            <a:pPr lvl="0"/>
            <a:r>
              <a:rPr lang="en-US" sz="2800"/>
              <a:t>Ochrana zdravia pri práci</a:t>
            </a:r>
          </a:p>
          <a:p>
            <a:pPr lvl="0"/>
            <a:r>
              <a:rPr lang="en-US" sz="2800"/>
              <a:t>Radiačná ochrana</a:t>
            </a:r>
          </a:p>
          <a:p>
            <a:pPr lvl="0"/>
            <a:r>
              <a:rPr lang="en-US" sz="2800"/>
              <a:t>Mimoriadne udalosti</a:t>
            </a:r>
          </a:p>
          <a:p>
            <a:pPr lvl="0"/>
            <a:r>
              <a:rPr lang="en-US" sz="2800"/>
              <a:t>Štátny zdravotný dozor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B4E2133-8B94-CE40-9E3D-747D3F062ED9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D665A1-988F-4C01-9F12-E5E3F251BEBB}" type="slidenum">
              <a:t>13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273600"/>
            <a:ext cx="9053640" cy="13021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FUNKCIE VEREJNÉHO ZDRAVOTNÍCTVA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86360" y="1800000"/>
            <a:ext cx="9053640" cy="5469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ako ich definuje americká agentúra Centrum for Disease Control </a:t>
            </a:r>
            <a:r>
              <a:rPr lang="en-US" sz="2400"/>
              <a:t>(http://www.cdc.org/phfunctions/public.htm  )</a:t>
            </a:r>
          </a:p>
          <a:p>
            <a:pPr lvl="0"/>
            <a:r>
              <a:rPr lang="en-US">
                <a:solidFill>
                  <a:srgbClr val="FF3366"/>
                </a:solidFill>
              </a:rPr>
              <a:t>Vízia</a:t>
            </a:r>
            <a:r>
              <a:rPr lang="en-US"/>
              <a:t>: Healthy People in Healthy Communities Zdraví ľudia v zdravých komunitách</a:t>
            </a:r>
          </a:p>
          <a:p>
            <a:pPr lvl="0"/>
            <a:r>
              <a:rPr lang="en-US">
                <a:solidFill>
                  <a:srgbClr val="FF3366"/>
                </a:solidFill>
              </a:rPr>
              <a:t>Misia</a:t>
            </a:r>
            <a:r>
              <a:rPr lang="en-US"/>
              <a:t>: Promote Physical and Mental Health and Prevent Disease, Injury, and Disability Podporovať fyzické a duševné zdravie a predchádzať ochoreniam, zraneniam a obmedzeniam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0887980-AB41-F741-85D3-513F6715D4C0}" type="datetime1">
              <a:rPr lang="sk-SK" smtClean="0"/>
              <a:t>24.8.2014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3C0555-8686-403D-ABFF-EC9863C76D9E}" type="slidenum">
              <a:t>14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60000" y="180000"/>
            <a:ext cx="7560000" cy="68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CDE6629-50B8-2340-847C-EF3EDF880039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D9FBB5-D5E3-4FDB-AED8-9B7CF31C3AB7}" type="slidenum">
              <a:t>15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Verejné zdravie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33880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Predchádza epidémiam a šíreniu ochorení</a:t>
            </a:r>
          </a:p>
          <a:p>
            <a:pPr lvl="0"/>
            <a:r>
              <a:rPr lang="en-US"/>
              <a:t>Chráni pred rizikami zo životného prostredia</a:t>
            </a:r>
          </a:p>
          <a:p>
            <a:pPr lvl="0"/>
            <a:r>
              <a:rPr lang="en-US"/>
              <a:t>Predchádza úrazom</a:t>
            </a:r>
          </a:p>
          <a:p>
            <a:pPr lvl="0"/>
            <a:r>
              <a:rPr lang="en-US"/>
              <a:t>Rozvíja a podporuje zdravé správania</a:t>
            </a:r>
          </a:p>
          <a:p>
            <a:pPr lvl="0"/>
            <a:r>
              <a:rPr lang="en-US"/>
              <a:t>Odpovedá na nešťastia a pomáha komunitám pri odstraňovaní následkov</a:t>
            </a:r>
          </a:p>
          <a:p>
            <a:pPr lvl="0"/>
            <a:r>
              <a:rPr lang="en-US"/>
              <a:t>Zabezpečuje kvalitu a dostupnosť zdravotníckych služieb</a:t>
            </a:r>
          </a:p>
          <a:p>
            <a:pPr lvl="0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70E9CB8-A8BF-EC49-8073-0A0DF919A48F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303CEC-E10F-46FE-B197-86E8FAADBE57}" type="slidenum">
              <a:t>16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273600"/>
            <a:ext cx="9053640" cy="13021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Základné služby verejného zdravotníctva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478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sz="2400"/>
              <a:t>Monitoruje zdravotný stav s cieľom identifikovať problémy, ktoré má komunita v oblasti zdravia</a:t>
            </a:r>
          </a:p>
          <a:p>
            <a:pPr lvl="0"/>
            <a:r>
              <a:rPr lang="en-US" sz="2400"/>
              <a:t>Diagnostikovať a vyšetrovať problémy so zdravím a zdravotné riziká v komunite</a:t>
            </a:r>
          </a:p>
          <a:p>
            <a:pPr lvl="0"/>
            <a:r>
              <a:rPr lang="en-US" sz="2400"/>
              <a:t>Informovať, vyučovať a posilňovať ľudí v problematike zdravia</a:t>
            </a:r>
          </a:p>
          <a:p>
            <a:pPr lvl="0"/>
            <a:r>
              <a:rPr lang="en-US" sz="2400"/>
              <a:t>Mobilizovať komunitné partnerstvá s cieľom identifikovať a riešiť problémy so zdravím</a:t>
            </a:r>
          </a:p>
          <a:p>
            <a:pPr lvl="0"/>
            <a:r>
              <a:rPr lang="en-US" sz="2400"/>
              <a:t>Pripraviť stratégie a plány, ktoré podporujú snahy jednotlivca a komunity v oblasti zdravia</a:t>
            </a:r>
          </a:p>
          <a:p>
            <a:pPr lvl="0"/>
            <a:r>
              <a:rPr lang="en-US" sz="2400"/>
              <a:t>Presadzovať zákony a úpravy, ktoré ochraňujú zdravie a zaisťujú bezpečnosť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DEE23AD-05F3-EE43-8391-9DB4A66D9C1D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CC6D5E-F0F7-4BF2-96C6-DBD042476F26}" type="slidenum">
              <a:t>17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273600"/>
            <a:ext cx="9053640" cy="13021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Základné služby verejného zdravotníctva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sz="2800"/>
              <a:t>Orientovať ľudí na potrebné osobné zdravotné služby a zaistiť poskytovanie zdravotnej starostlivosti, keď nie je dostupná iným spôsobom</a:t>
            </a:r>
          </a:p>
          <a:p>
            <a:pPr lvl="0"/>
            <a:r>
              <a:rPr lang="en-US" sz="2800"/>
              <a:t>Zaistiť kompetentnú pracovnú silu vo verejnom zdraví a osobnej zdravotníckej starostlivosti</a:t>
            </a:r>
          </a:p>
          <a:p>
            <a:pPr lvl="0"/>
            <a:r>
              <a:rPr lang="en-US" sz="2800"/>
              <a:t>Vyhodnocovať účinnosť, dostupnosť a kvalitu zdravotných služieb orientovaných na osobu alebo na populáciu</a:t>
            </a:r>
          </a:p>
          <a:p>
            <a:pPr lvl="0"/>
            <a:r>
              <a:rPr lang="en-US" sz="2800"/>
              <a:t>Skúmať nové vzhľady a inovatívne riešenia zdravotných problémov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B05F1B0-0D8A-654A-B4D0-163012B47408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55A626-3D11-41C9-94BC-491507C4CBF9}" type="slidenum">
              <a:t>18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273600"/>
            <a:ext cx="9053640" cy="13021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Nové verejné zdravie</a:t>
            </a:r>
            <a:br>
              <a:rPr lang="en-US"/>
            </a:br>
            <a:r>
              <a:rPr lang="en-US"/>
              <a:t>Nové verejné zdravotníctvo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b="1"/>
              <a:t>Klasické VZ</a:t>
            </a:r>
          </a:p>
          <a:p>
            <a:pPr lvl="1"/>
            <a:r>
              <a:rPr lang="en-US"/>
              <a:t>predchádzanie ochoreniam, úrazom, invalidite a smrti</a:t>
            </a:r>
          </a:p>
          <a:p>
            <a:pPr lvl="1"/>
            <a:r>
              <a:rPr lang="en-US"/>
              <a:t>rozvoj a podpora zdravého životného prostredia a zdravých podmienok pre dnešnú a budúce generácie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F6139C6-3A8F-7E41-9121-A7D9B5B442C2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2D9557-6E52-4181-B073-DBDEFA1AC0F7}" type="slidenum">
              <a:t>19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Nové VZ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33916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sz="2800"/>
              <a:t>predchádzanie ochoreniam, úrazom, invalidite a smrti</a:t>
            </a:r>
          </a:p>
          <a:p>
            <a:pPr lvl="0"/>
            <a:r>
              <a:rPr lang="en-US" sz="2800"/>
              <a:t>rozvoj a podpora zdravého životného prostredia a zdravých podmienok pre dnešnú a budúce generácie</a:t>
            </a:r>
          </a:p>
          <a:p>
            <a:pPr lvl="0"/>
            <a:r>
              <a:rPr lang="en-US" sz="2800"/>
              <a:t>celková politika zdravia,</a:t>
            </a:r>
          </a:p>
          <a:p>
            <a:pPr lvl="0"/>
            <a:r>
              <a:rPr lang="en-US" sz="2800"/>
              <a:t>rozdelovanie zdrojov</a:t>
            </a:r>
          </a:p>
          <a:p>
            <a:pPr lvl="0"/>
            <a:r>
              <a:rPr lang="en-US" sz="2800"/>
              <a:t>organizácia, manažement a poskytovanie zdravotníckej starostlivosti</a:t>
            </a:r>
          </a:p>
          <a:p>
            <a:pPr lvl="0"/>
            <a:r>
              <a:rPr lang="en-US" sz="2800"/>
              <a:t>systémy zdravia a zdravotníctva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D33B1C5-902C-3840-878B-8ACA9A83E9F1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D2D047-661D-4B3F-B4E8-FBC448D19A36}" type="slidenum">
              <a:t>2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Ciele predmetu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Oboznámiť s rozsahom štúdia a jednotlivými predmetmi</a:t>
            </a:r>
          </a:p>
          <a:p>
            <a:pPr lvl="0"/>
            <a:r>
              <a:rPr lang="en-US"/>
              <a:t>Ozrejmiť postavenie verejného zdravotníka a možnosti pôsobenia</a:t>
            </a:r>
          </a:p>
          <a:p>
            <a:pPr lvl="0"/>
            <a:r>
              <a:rPr lang="en-US"/>
              <a:t>Definovať požiadavky na štúdium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62CC7B-CF7A-7740-B619-B60754E46F4B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7734E9-CF6A-43A4-A5B4-77D9B0FB709B}" type="slidenum">
              <a:t>20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Ciele výuky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Získať vedomosti</a:t>
            </a:r>
          </a:p>
          <a:p>
            <a:pPr lvl="0"/>
            <a:r>
              <a:rPr lang="en-US"/>
              <a:t>Upevniť schopnosti</a:t>
            </a:r>
          </a:p>
          <a:p>
            <a:pPr lvl="0"/>
            <a:r>
              <a:rPr lang="en-US"/>
              <a:t>Ozrejmiť a upevniť hodnoty a postoje</a:t>
            </a:r>
          </a:p>
          <a:p>
            <a:pPr lvl="0"/>
            <a:r>
              <a:rPr lang="en-US"/>
              <a:t>Získať zručnosti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406D3-30E8-EE42-96DC-F2F9ABB6588F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574DDD-A063-4D1B-B648-E3B4D55BC152}" type="slidenum">
              <a:t>21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Vedomosti o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spoločnosti a zdraví</a:t>
            </a:r>
          </a:p>
          <a:p>
            <a:pPr lvl="0"/>
            <a:r>
              <a:rPr lang="en-US"/>
              <a:t>teórii zdravia a choroby</a:t>
            </a:r>
          </a:p>
          <a:p>
            <a:pPr lvl="0"/>
            <a:r>
              <a:rPr lang="en-US"/>
              <a:t>systéme starostlivosti o zdravie a zdravotníctve</a:t>
            </a:r>
          </a:p>
          <a:p>
            <a:pPr lvl="0"/>
            <a:r>
              <a:rPr lang="en-US"/>
              <a:t>sústave zdravotníckej starostlivosti v SR, histórii, stave a perspektívach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BF212E6-2414-C24A-810A-7F90B7FCB462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6639CD-2DC5-4DCC-B214-8F8EA7D8AF7C}" type="slidenum">
              <a:t>22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Schopnosti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4500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základy merania zdravotného stavu a využitie výsledkov pre odhad potrieb starostlivosti</a:t>
            </a:r>
          </a:p>
          <a:p>
            <a:pPr lvl="0"/>
            <a:r>
              <a:rPr lang="en-US"/>
              <a:t>schopnosť kriticky posudzovať a interpretovať odbornú literatúru</a:t>
            </a:r>
          </a:p>
          <a:p>
            <a:pPr lvl="0"/>
            <a:r>
              <a:rPr lang="en-US"/>
              <a:t>pochopenie základných zdravotníckych programov</a:t>
            </a:r>
          </a:p>
          <a:p>
            <a:pPr lvl="0"/>
            <a:r>
              <a:rPr lang="en-US"/>
              <a:t>základné metódy manažmentu v zdravotníctve</a:t>
            </a:r>
          </a:p>
          <a:p>
            <a:pPr lvl="0"/>
            <a:r>
              <a:rPr lang="en-US"/>
              <a:t>princípy vedeckého myslenia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8D68322-48EA-4843-85CB-46182236E92B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1D9A86-0809-4DDB-A6F9-01F19AC69FFE}" type="slidenum">
              <a:t>23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40000" y="10368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Hodnoty a postoje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0000" y="1260000"/>
            <a:ext cx="9720000" cy="612000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Uplatniť kresťanské hodnoty v širokom koncepte humanitárneho prístupu a službe pre zdravých a chorých bez ohľadu na pohlavie, rasu, pôvod, majetok a iné možné charakteristiky</a:t>
            </a:r>
          </a:p>
          <a:p>
            <a:pPr lvl="0"/>
            <a:r>
              <a:rPr lang="en-US"/>
              <a:t>Chápať človeka i sociálne skupiny ako objekt i subjekt zdravotnej a zdravotníckej starostlivosti</a:t>
            </a:r>
          </a:p>
          <a:p>
            <a:pPr lvl="0"/>
            <a:r>
              <a:rPr lang="en-US"/>
              <a:t>Pochopiť široké humánne poňatie poslania verejného zdravotníka</a:t>
            </a:r>
          </a:p>
          <a:p>
            <a:pPr lvl="0"/>
            <a:r>
              <a:rPr lang="en-US"/>
              <a:t>Prevziať adekvátnu zodpovednosť za zdravie ľudí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5F6895-DEDF-6A40-9D58-DD69BD7AFEDC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DD9D0C-C5E3-4CB2-A11F-52F75ADF4C3F}" type="slidenum">
              <a:t>24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Technologické zručnosti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sz="2600"/>
              <a:t>Správne použiť a interpretovať štatistiku pre vedecké poznanie zdravia a zdravotníctva</a:t>
            </a:r>
          </a:p>
          <a:p>
            <a:pPr lvl="0"/>
            <a:r>
              <a:rPr lang="en-US" sz="2600"/>
              <a:t>Navrhnúť, uskutočniť a vyhodnotiť jednoduchú štúdiu zdravotného problému</a:t>
            </a:r>
          </a:p>
          <a:p>
            <a:pPr lvl="0"/>
            <a:r>
              <a:rPr lang="en-US" sz="2600"/>
              <a:t>Uplatniť postupy štátneho zdravotného dozoru, ochrany zdravia pri práci, predchádzaniu poškodeniam zo životného prostredia</a:t>
            </a:r>
          </a:p>
          <a:p>
            <a:pPr lvl="0"/>
            <a:r>
              <a:rPr lang="en-US" sz="2600"/>
              <a:t>Posúdiť priority zdravotníckej politiky</a:t>
            </a:r>
          </a:p>
          <a:p>
            <a:pPr lvl="0"/>
            <a:r>
              <a:rPr lang="en-US" sz="2600"/>
              <a:t>Orientovať sa v sústave zdravotníckych služieb</a:t>
            </a:r>
          </a:p>
          <a:p>
            <a:pPr lvl="0"/>
            <a:r>
              <a:rPr lang="en-US" sz="2600"/>
              <a:t>Použiť základné metódy zdrav. manažmentu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6082048-4C2C-B64C-B178-AFF5BD56A55B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EB52DC-80C3-4135-A6B6-131220F114E6}" type="slidenum">
              <a:t>25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Uplatnenie absolventov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69319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Štátna služba (úrady VZ-výkon štátneho zdravotného dozoru, ministerstvá, úrady životného prostredia, sociálna sféra)</a:t>
            </a:r>
          </a:p>
          <a:p>
            <a:pPr lvl="0"/>
            <a:r>
              <a:rPr lang="en-US"/>
              <a:t>Zdravotníctvo: poisťovne pri kontrole kvality, nemocnice (nemocničná hygiena, kontrola a zavádzanie systémov kvality), iné zdrav. Zariadenia</a:t>
            </a:r>
          </a:p>
          <a:p>
            <a:pPr lvl="0"/>
            <a:r>
              <a:rPr lang="en-US"/>
              <a:t>Súkromná sféra (ochrana zdravia pri práci, farmaceutické firmy, a mnoho iných)</a:t>
            </a:r>
          </a:p>
          <a:p>
            <a:pPr lvl="0"/>
            <a:r>
              <a:rPr lang="en-US"/>
              <a:t>Tretí sektor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254A0-2E87-5347-971E-B6CD57AD0ADC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417562-E7CC-45D8-9CB5-E6EAC4ACD7D2}" type="slidenum">
              <a:t>26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Spôsob štúdia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sk-SK" dirty="0" smtClean="0"/>
              <a:t>Prednášky, cvičenia</a:t>
            </a:r>
          </a:p>
          <a:p>
            <a:pPr lvl="0"/>
            <a:r>
              <a:rPr lang="sk-SK" dirty="0" err="1" smtClean="0"/>
              <a:t>Samoštúdium</a:t>
            </a:r>
            <a:r>
              <a:rPr lang="sk-SK" dirty="0" smtClean="0"/>
              <a:t>, písanie esejí</a:t>
            </a:r>
          </a:p>
          <a:p>
            <a:pPr lvl="0"/>
            <a:r>
              <a:rPr lang="sk-SK" dirty="0" smtClean="0"/>
              <a:t>Materiály: </a:t>
            </a:r>
            <a:r>
              <a:rPr lang="sk-SK" dirty="0">
                <a:hlinkClick r:id="rId3"/>
              </a:rPr>
              <a:t>http://rusnak.truni.sk/prednasky/historia/</a:t>
            </a:r>
            <a:r>
              <a:rPr lang="sk-SK" dirty="0" smtClean="0">
                <a:hlinkClick r:id="rId3"/>
              </a:rPr>
              <a:t>index.html</a:t>
            </a:r>
            <a:r>
              <a:rPr lang="sk-SK" dirty="0" smtClean="0"/>
              <a:t> , </a:t>
            </a:r>
            <a:r>
              <a:rPr lang="sk-SK" dirty="0" smtClean="0"/>
              <a:t>plus  zákony SR, internet</a:t>
            </a:r>
          </a:p>
          <a:p>
            <a:pPr lvl="0"/>
            <a:r>
              <a:rPr lang="sk-SK" dirty="0" smtClean="0"/>
              <a:t>Ukončenie: </a:t>
            </a:r>
            <a:r>
              <a:rPr lang="sk-SK" dirty="0" smtClean="0"/>
              <a:t>skúška testom, </a:t>
            </a:r>
            <a:r>
              <a:rPr lang="sk-SK" smtClean="0"/>
              <a:t>prípadne ústna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DC5DE25-5FBA-5A41-9D56-54F48AFBEF8F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4A9342-7F8A-4703-BF0A-768E8856422C}" type="slidenum">
              <a:t>3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Čo je verejné zdravotníctvo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b="1">
                <a:solidFill>
                  <a:srgbClr val="FF0000"/>
                </a:solidFill>
              </a:rPr>
              <a:t>Public Health</a:t>
            </a:r>
            <a:r>
              <a:rPr lang="en-US"/>
              <a:t> - zdravie verejnosti resp. verejné zdravie</a:t>
            </a:r>
          </a:p>
          <a:p>
            <a:pPr lvl="1"/>
            <a:r>
              <a:rPr lang="en-US"/>
              <a:t>synonymá: verejné zdravotníctvo - zaužívaný preklad, v slovenskom jazyku</a:t>
            </a:r>
          </a:p>
          <a:p>
            <a:pPr lvl="0"/>
            <a:r>
              <a:rPr lang="en-US"/>
              <a:t>komunálna hygiena - starší pojem</a:t>
            </a:r>
          </a:p>
          <a:p>
            <a:pPr lvl="0"/>
            <a:r>
              <a:rPr lang="en-US">
                <a:solidFill>
                  <a:srgbClr val="FF0000"/>
                </a:solidFill>
              </a:rPr>
              <a:t>Social Medicine</a:t>
            </a:r>
            <a:r>
              <a:rPr lang="en-US"/>
              <a:t> - sociálne lekárstvo, sociálna medicína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AAF4E3-DF6E-5E4F-A468-FAEC7E141FE8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8B7226-1242-44F2-874F-2B0484270E58}" type="slidenum">
              <a:t>4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European Public Health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Rozmer Európskej Únie vo verejnom zdraví</a:t>
            </a:r>
          </a:p>
          <a:p>
            <a:pPr lvl="0"/>
            <a:r>
              <a:rPr lang="en-US">
                <a:solidFill>
                  <a:srgbClr val="FF3366"/>
                </a:solidFill>
              </a:rPr>
              <a:t>New Public Health</a:t>
            </a:r>
            <a:r>
              <a:rPr lang="en-US"/>
              <a:t> - Nové verejné zdravie rozšírený koncept zdravia verejnosti, ktoré sa postupne presadzuje v EU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398E279-D7BF-BC4F-82D4-EC6F820A1E4F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52D3F4-3FBA-4E18-81EC-D526C8AF3CCF}" type="slidenum">
              <a:t>5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273600"/>
            <a:ext cx="9053640" cy="13021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ZÁKLADNÁ KLASIFIKÁCIA LEKÁRSKÝCH OBOROV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0000" y="2336400"/>
            <a:ext cx="9053640" cy="342360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Základné biomedicínske</a:t>
            </a:r>
          </a:p>
          <a:p>
            <a:pPr lvl="0"/>
            <a:r>
              <a:rPr lang="en-US"/>
              <a:t>Klinické biomedicínske</a:t>
            </a:r>
          </a:p>
          <a:p>
            <a:pPr lvl="0"/>
            <a:r>
              <a:rPr lang="en-US"/>
              <a:t>Verejno zdravotnícke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1E1AB0-B357-794D-BC03-358CFD0E0F67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3564AB-AF7D-47ED-82D1-08EC2493F2E7}" type="slidenum">
              <a:t>6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Základné biomedicínske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študujú zákonitosti živej hmoty na úrovni systémov, orgánov, ..., molekúl</a:t>
            </a:r>
          </a:p>
          <a:p>
            <a:pPr lvl="0"/>
            <a:r>
              <a:rPr lang="en-US"/>
              <a:t>Metóda : laboratórny experiment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982A335-10EE-DC4F-880E-2866AE202E27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BD51C8-229E-4129-AEEE-7E8525FB95B1}" type="slidenum">
              <a:t>7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Klinické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Stanovenie diagnózy a liečby</a:t>
            </a:r>
          </a:p>
          <a:p>
            <a:pPr lvl="0"/>
            <a:r>
              <a:rPr lang="en-US"/>
              <a:t>Metóda : pozorovanie, kazuistika, skúsenosť , lab. vyšetrenie a kontrolovaný pokus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D59FAF-F407-9046-BD48-D225615E1561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87BD43-A941-43ED-9D8B-C7DEDA970B04}" type="slidenum">
              <a:t>8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Verejno zdravotnícke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Základné zdravotné problémy humánnych skupín a postupy na ich zvládnutie</a:t>
            </a:r>
          </a:p>
          <a:p>
            <a:pPr lvl="0"/>
            <a:endParaRPr lang="en-US"/>
          </a:p>
          <a:p>
            <a:pPr lvl="0"/>
            <a:r>
              <a:rPr lang="en-US"/>
              <a:t>Metóda : demografická, epidemiologická, sociologická, ....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214727E-B974-154F-BC00-5F9DDD8AE4EF}" type="datetime1">
              <a:rPr lang="sk-SK" smtClean="0"/>
              <a:t>24.8.2014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D6E89A-6442-41BB-BEC4-7598DF6D0939}" type="slidenum">
              <a:t>9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Vývoj poznania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sz="2600"/>
              <a:t>Poruchu životného, sociálneho prostredia:starovek</a:t>
            </a:r>
          </a:p>
          <a:p>
            <a:pPr lvl="0"/>
            <a:r>
              <a:rPr lang="en-US" sz="2600"/>
              <a:t>Ochorenie človeka</a:t>
            </a:r>
          </a:p>
          <a:p>
            <a:pPr lvl="0"/>
            <a:r>
              <a:rPr lang="en-US" sz="2600"/>
              <a:t>Orgánové poškodenie: stredovek</a:t>
            </a:r>
          </a:p>
          <a:p>
            <a:pPr lvl="0"/>
            <a:r>
              <a:rPr lang="en-US" sz="2600"/>
              <a:t>Poškodenie tkáne</a:t>
            </a:r>
          </a:p>
          <a:p>
            <a:pPr lvl="0"/>
            <a:r>
              <a:rPr lang="en-US" sz="2600"/>
              <a:t>Poškodenie bunky: mikroskop</a:t>
            </a:r>
          </a:p>
          <a:p>
            <a:pPr lvl="0"/>
            <a:r>
              <a:rPr lang="en-US" sz="2600"/>
              <a:t>Poškodenie bunkovej štruktúry: elektrónový mikroskop</a:t>
            </a:r>
          </a:p>
          <a:p>
            <a:pPr lvl="0"/>
            <a:r>
              <a:rPr lang="en-US" sz="2600"/>
              <a:t>Poruchu molekúl: chémia</a:t>
            </a:r>
          </a:p>
          <a:p>
            <a:pPr lvl="0"/>
            <a:r>
              <a:rPr lang="en-US" sz="2600"/>
              <a:t>(Poruchu atómov): fyzika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rtin_VZ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../../../../../../MRusnak/AppData/Roaming/OpenOffice.org/3/user/template/Presentations/Martin_Katedra_VZ.otp</Template>
  <TotalTime>584</TotalTime>
  <Words>946</Words>
  <Application>Microsoft Macintosh PowerPoint</Application>
  <PresentationFormat>Custom</PresentationFormat>
  <Paragraphs>201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Martin_VZ</vt:lpstr>
      <vt:lpstr>Úvod do verejného zdravotníctva</vt:lpstr>
      <vt:lpstr>Ciele predmetu</vt:lpstr>
      <vt:lpstr>Čo je verejné zdravotníctvo</vt:lpstr>
      <vt:lpstr>European Public Health</vt:lpstr>
      <vt:lpstr>ZÁKLADNÁ KLASIFIKÁCIA LEKÁRSKÝCH OBOROV</vt:lpstr>
      <vt:lpstr>Základné biomedicínske</vt:lpstr>
      <vt:lpstr>Klinické</vt:lpstr>
      <vt:lpstr>Verejno zdravotnícke</vt:lpstr>
      <vt:lpstr>Vývoj poznania</vt:lpstr>
      <vt:lpstr> Verejné zdravie a zdravotníctvo v slovenskej legislatíve:  355 ZÁKON z 21. júna 2007 o ochrane, podpore a rozvoji verejného zdravia a o zmene a doplnení niektorých zákonov</vt:lpstr>
      <vt:lpstr>Verejné zdravotníctvo a zdravie</vt:lpstr>
      <vt:lpstr>Úlohy verejného zdravotníctva</vt:lpstr>
      <vt:lpstr>FUNKCIE VEREJNÉHO ZDRAVOTNÍCTVA</vt:lpstr>
      <vt:lpstr>PowerPoint Presentation</vt:lpstr>
      <vt:lpstr>Verejné zdravie</vt:lpstr>
      <vt:lpstr>Základné služby verejného zdravotníctva</vt:lpstr>
      <vt:lpstr>Základné služby verejného zdravotníctva</vt:lpstr>
      <vt:lpstr>Nové verejné zdravie Nové verejné zdravotníctvo</vt:lpstr>
      <vt:lpstr>Nové VZ</vt:lpstr>
      <vt:lpstr>Ciele výuky</vt:lpstr>
      <vt:lpstr>Vedomosti o</vt:lpstr>
      <vt:lpstr>Schopnosti</vt:lpstr>
      <vt:lpstr>Hodnoty a postoje</vt:lpstr>
      <vt:lpstr>Technologické zručnosti</vt:lpstr>
      <vt:lpstr>Uplatnenie absolventov</vt:lpstr>
      <vt:lpstr>Spôsob štúdia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Martin_Katedra_VZ</dc:title>
  <dc:creator>Martin Rusnak</dc:creator>
  <cp:lastModifiedBy>Martin Rusnák</cp:lastModifiedBy>
  <cp:revision>34</cp:revision>
  <dcterms:created xsi:type="dcterms:W3CDTF">2009-08-07T08:45:59Z</dcterms:created>
  <dcterms:modified xsi:type="dcterms:W3CDTF">2014-08-24T12:34:34Z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