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0075863" cy="7562850"/>
  <p:notesSz cx="7772400" cy="100584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936" y="-112"/>
      </p:cViewPr>
      <p:guideLst>
        <p:guide orient="horz" pos="2382"/>
        <p:guide pos="31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B7ECF40-7C57-4981-8371-B26FFECDC47E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1120483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7772400" cy="100584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lIns="90000" tIns="45000" rIns="90000" bIns="4500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0"/>
            <a:ext cx="7772400" cy="10058400"/>
          </a:xfrm>
          <a:custGeom>
            <a:avLst>
              <a:gd name="f0" fmla="val 4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MS Gothic" pitchFamily="2"/>
              <a:cs typeface="Tahoma" pitchFamily="2"/>
            </a:endParaRPr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371599" y="763200"/>
            <a:ext cx="5013360" cy="375623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13" name="Notes Placeholder 12"/>
          <p:cNvSpPr txBox="1">
            <a:spLocks noGrp="1"/>
          </p:cNvSpPr>
          <p:nvPr>
            <p:ph type="body" sz="quarter" idx="3"/>
          </p:nvPr>
        </p:nvSpPr>
        <p:spPr>
          <a:xfrm>
            <a:off x="777600" y="4776840"/>
            <a:ext cx="6202440" cy="45104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  <p:sp>
        <p:nvSpPr>
          <p:cNvPr id="14" name="Header Placeholder 13"/>
          <p:cNvSpPr txBox="1">
            <a:spLocks noGrp="1"/>
          </p:cNvSpPr>
          <p:nvPr>
            <p:ph type="hdr" sz="quarter"/>
          </p:nvPr>
        </p:nvSpPr>
        <p:spPr>
          <a:xfrm>
            <a:off x="-360" y="0"/>
            <a:ext cx="3357720" cy="4878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/>
          <a:lstStyle>
            <a:lvl1pPr marL="0" marR="0" lvl="0" indent="0" algn="l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4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15" name="Date Placeholder 14"/>
          <p:cNvSpPr txBox="1">
            <a:spLocks noGrp="1"/>
          </p:cNvSpPr>
          <p:nvPr>
            <p:ph type="dt" idx="1"/>
          </p:nvPr>
        </p:nvSpPr>
        <p:spPr>
          <a:xfrm>
            <a:off x="4398479" y="0"/>
            <a:ext cx="3357720" cy="4878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/>
          <a:lstStyle>
            <a:lvl1pPr marL="0" marR="0" lvl="0" indent="0" algn="r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4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16" name="Footer Placeholder 15"/>
          <p:cNvSpPr txBox="1">
            <a:spLocks noGrp="1"/>
          </p:cNvSpPr>
          <p:nvPr>
            <p:ph type="ftr" sz="quarter" idx="4"/>
          </p:nvPr>
        </p:nvSpPr>
        <p:spPr>
          <a:xfrm>
            <a:off x="-360" y="9554760"/>
            <a:ext cx="3357720" cy="4878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/>
          <a:lstStyle>
            <a:lvl1pPr marL="0" marR="0" lvl="0" indent="0" algn="l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4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en-GB"/>
          </a:p>
        </p:txBody>
      </p:sp>
      <p:sp>
        <p:nvSpPr>
          <p:cNvPr id="17" name="Slide Number Placeholder 16"/>
          <p:cNvSpPr txBox="1">
            <a:spLocks noGrp="1"/>
          </p:cNvSpPr>
          <p:nvPr>
            <p:ph type="sldNum" sz="quarter" idx="5"/>
          </p:nvPr>
        </p:nvSpPr>
        <p:spPr>
          <a:xfrm>
            <a:off x="4398479" y="9554760"/>
            <a:ext cx="3357720" cy="4878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/>
          <a:lstStyle>
            <a:lvl1pPr marL="0" marR="0" lvl="0" indent="0" algn="r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400" b="0" i="0" u="none" strike="noStrike" baseline="0">
                <a:solidFill>
                  <a:srgbClr val="000000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30F349EB-A2F1-48AD-9A2B-6CF7E503E60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310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457200" algn="l"/>
        <a:tab pos="914400" algn="l"/>
        <a:tab pos="1371599" algn="l"/>
        <a:tab pos="1828800" algn="l"/>
        <a:tab pos="2286000" algn="l"/>
        <a:tab pos="2743199" algn="l"/>
        <a:tab pos="3200400" algn="l"/>
        <a:tab pos="3657600" algn="l"/>
        <a:tab pos="4114800" algn="l"/>
        <a:tab pos="4572000" algn="l"/>
        <a:tab pos="5029200" algn="l"/>
        <a:tab pos="5486399" algn="l"/>
        <a:tab pos="5943600" algn="l"/>
        <a:tab pos="6400799" algn="l"/>
        <a:tab pos="6858000" algn="l"/>
        <a:tab pos="7315200" algn="l"/>
        <a:tab pos="7772400" algn="l"/>
        <a:tab pos="8229600" algn="l"/>
        <a:tab pos="8686800" algn="l"/>
        <a:tab pos="91440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Times New Roman" pitchFamily="18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599" y="763560"/>
            <a:ext cx="5014800" cy="37576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510800"/>
          </a:xfrm>
        </p:spPr>
        <p:txBody>
          <a:bodyPr>
            <a:spAutoFit/>
          </a:bodyPr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6363" y="763588"/>
            <a:ext cx="5003800" cy="3756025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77600" y="4776840"/>
            <a:ext cx="6202440" cy="4420440"/>
          </a:xfrm>
        </p:spPr>
        <p:txBody>
          <a:bodyPr/>
          <a:lstStyle>
            <a:defPPr lvl="0">
              <a:buClr>
                <a:srgbClr val="000000"/>
              </a:buClr>
              <a:buSzPct val="100000"/>
              <a:buFont typeface="Times New Roman" pitchFamily="18"/>
              <a:buNone/>
            </a:defPPr>
            <a:lvl1pPr lvl="0">
              <a:buClr>
                <a:srgbClr val="000000"/>
              </a:buClr>
              <a:buSzPct val="100000"/>
              <a:buFont typeface="Times New Roman" pitchFamily="18"/>
              <a:buChar char="•"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4563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1300" y="4286250"/>
            <a:ext cx="7053263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7DF51F1-4B40-7E4D-B3FA-6B94B3802030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E5EAE8-0188-4841-A230-466A4A69776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32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E211B52-33EA-1043-BD1E-FF9F58D4FD09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3D9849-EBBD-47D6-9E71-0DA8F59BF15E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24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4563" y="301625"/>
            <a:ext cx="2262187" cy="6811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38925" cy="6811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90253D2-0A01-F24C-9B15-289F572DED71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8620696-633D-4B41-8DDA-99904D1F23A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4737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787F7DD-CBBE-C04C-B441-F7D767330434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9FE07F-B8B6-4A83-B50D-E533DD33A604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95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859338"/>
            <a:ext cx="8564562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05163"/>
            <a:ext cx="8564562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77B7305-5171-CD42-8230-944256DF1BCD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DE9688E-98B8-4DA5-89BA-2432799FD0E3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523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70063"/>
            <a:ext cx="4449762" cy="5343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770063"/>
            <a:ext cx="4451350" cy="5343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3BAC527-FD73-DD4D-A03E-860BB14C7827}" type="datetime1">
              <a:rPr lang="sk-SK" smtClean="0"/>
              <a:t>25.10.14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43B42A-6D46-4859-A5F7-6CE29E241A9F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299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3213"/>
            <a:ext cx="9069387" cy="12604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692275"/>
            <a:ext cx="4452937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398713"/>
            <a:ext cx="4452937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100" y="1692275"/>
            <a:ext cx="4454525" cy="7064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100" y="2398713"/>
            <a:ext cx="4454525" cy="43576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448A301-E01B-F944-92A6-66A338709F46}" type="datetime1">
              <a:rPr lang="sk-SK" smtClean="0"/>
              <a:t>25.10.14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D222FF-C456-4D5D-B426-A89C65130410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991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03B41EE-6E72-8B4E-ADB2-6204D2B7683A}" type="datetime1">
              <a:rPr lang="sk-SK" smtClean="0"/>
              <a:t>25.10.14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4F60D44-4595-4851-8301-7E98209F865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10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84DF787-D4D3-9A4F-9E23-CB5705B60B93}" type="datetime1">
              <a:rPr lang="sk-SK" smtClean="0"/>
              <a:t>25.10.14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56C07AA-6E7B-4BFA-B37E-6BDA5333400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47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33147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0175" y="301625"/>
            <a:ext cx="5632450" cy="6454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582738"/>
            <a:ext cx="3314700" cy="51736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9625056-F3B3-9745-9B44-6C7D0048A65F}" type="datetime1">
              <a:rPr lang="sk-SK" smtClean="0"/>
              <a:t>25.10.14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67E528-FF29-43AD-9022-9CFBEC8F776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562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4850" y="5294313"/>
            <a:ext cx="6045200" cy="6238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4850" y="676275"/>
            <a:ext cx="6045200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4850" y="5918200"/>
            <a:ext cx="6045200" cy="889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F2FF2C4A-C1DA-BC47-96C9-A7DEADFD9CD0}" type="datetime1">
              <a:rPr lang="sk-SK" smtClean="0"/>
              <a:t>25.10.14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9C2A3BF-2EA9-472A-A407-493C5C72743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18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02920" y="301320"/>
            <a:ext cx="9053640" cy="124632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2920" y="1769760"/>
            <a:ext cx="9053640" cy="53438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280" y="6889680"/>
            <a:ext cx="2332080" cy="5050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/>
          <a:lstStyle>
            <a:lvl1pPr marL="0" marR="0" lvl="0" indent="0" algn="l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400" b="0" i="0" u="none" strike="noStrike" baseline="0">
                <a:solidFill>
                  <a:srgbClr val="FFFFFF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CF0468BB-0F15-4E48-9CCF-14B56AAD541E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6640" y="6889680"/>
            <a:ext cx="3178080" cy="5050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/>
          <a:lstStyle>
            <a:lvl1pPr marL="0" marR="0" lvl="0" indent="0" algn="ctr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400" b="0" i="0" u="none" strike="noStrike" baseline="0">
                <a:solidFill>
                  <a:srgbClr val="FFFFFF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4840" y="6889680"/>
            <a:ext cx="2332080" cy="50507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/>
          <a:lstStyle>
            <a:lvl1pPr marL="0" marR="0" lvl="0" indent="0" algn="r" rtl="0" hangingPunct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57200" algn="l"/>
                <a:tab pos="914400" algn="l"/>
                <a:tab pos="1371599" algn="l"/>
                <a:tab pos="1828800" algn="l"/>
                <a:tab pos="2286000" algn="l"/>
                <a:tab pos="2743199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399" algn="l"/>
                <a:tab pos="5943600" algn="l"/>
                <a:tab pos="6400799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lang="en-GB" sz="1400" b="0" i="0" u="none" strike="noStrike" baseline="0">
                <a:solidFill>
                  <a:srgbClr val="FFFFFF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F554CD26-DF82-4D19-B1B6-DB95819D8D00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hdr="0"/>
  <p:txStyles>
    <p:titleStyle>
      <a:lvl1pPr marL="0" marR="0" indent="0" algn="ctr" rtl="0" hangingPunct="0">
        <a:lnSpc>
          <a:spcPct val="100000"/>
        </a:lnSpc>
        <a:spcBef>
          <a:spcPts val="0"/>
        </a:spcBef>
        <a:spcAft>
          <a:spcPts val="0"/>
        </a:spcAft>
        <a:tabLst>
          <a:tab pos="0" algn="l"/>
          <a:tab pos="457200" algn="l"/>
          <a:tab pos="914400" algn="l"/>
          <a:tab pos="1371599" algn="l"/>
          <a:tab pos="1828800" algn="l"/>
          <a:tab pos="2286000" algn="l"/>
          <a:tab pos="2743199" algn="l"/>
          <a:tab pos="3200400" algn="l"/>
          <a:tab pos="3657600" algn="l"/>
          <a:tab pos="4114800" algn="l"/>
          <a:tab pos="4572000" algn="l"/>
          <a:tab pos="5029200" algn="l"/>
          <a:tab pos="5486399" algn="l"/>
          <a:tab pos="5943600" algn="l"/>
          <a:tab pos="6400799" algn="l"/>
          <a:tab pos="6858000" algn="l"/>
          <a:tab pos="7315200" algn="l"/>
          <a:tab pos="7772400" algn="l"/>
          <a:tab pos="8229600" algn="l"/>
          <a:tab pos="8686800" algn="l"/>
          <a:tab pos="9144000" algn="l"/>
        </a:tabLst>
        <a:defRPr lang="en-US" sz="4400" b="1" i="0" u="none" strike="noStrike" baseline="0">
          <a:ln>
            <a:noFill/>
          </a:ln>
          <a:solidFill>
            <a:srgbClr val="FFFF00"/>
          </a:solidFill>
          <a:latin typeface="Trebuchet MS" pitchFamily="34"/>
          <a:ea typeface="Arial Unicode MS" pitchFamily="2"/>
          <a:cs typeface="Arial Unicode MS" pitchFamily="2"/>
        </a:defRPr>
      </a:lvl1pPr>
    </p:titleStyle>
    <p:bodyStyle>
      <a:lvl1pPr marL="417240" marR="0" indent="0" algn="l" rtl="0" hangingPunct="0">
        <a:lnSpc>
          <a:spcPct val="100000"/>
        </a:lnSpc>
        <a:spcBef>
          <a:spcPts val="0"/>
        </a:spcBef>
        <a:spcAft>
          <a:spcPts val="1423"/>
        </a:spcAft>
        <a:tabLst>
          <a:tab pos="456840" algn="l"/>
          <a:tab pos="914040" algn="l"/>
          <a:tab pos="1371240" algn="l"/>
          <a:tab pos="1828440" algn="l"/>
          <a:tab pos="2285639" algn="l"/>
          <a:tab pos="2742840" algn="l"/>
          <a:tab pos="3200040" algn="l"/>
          <a:tab pos="3657240" algn="l"/>
          <a:tab pos="4114440" algn="l"/>
          <a:tab pos="4571639" algn="l"/>
          <a:tab pos="5028840" algn="l"/>
          <a:tab pos="5486040" algn="l"/>
          <a:tab pos="5943240" algn="l"/>
          <a:tab pos="6400440" algn="l"/>
          <a:tab pos="6857640" algn="l"/>
          <a:tab pos="7314840" algn="l"/>
          <a:tab pos="7772040" algn="l"/>
          <a:tab pos="8229240" algn="l"/>
          <a:tab pos="8686440" algn="l"/>
          <a:tab pos="9143640" algn="l"/>
        </a:tabLst>
        <a:defRPr lang="en-US" sz="3200" b="0" i="0" u="none" strike="noStrike" baseline="0">
          <a:ln>
            <a:noFill/>
          </a:ln>
          <a:solidFill>
            <a:srgbClr val="FFFFFF"/>
          </a:solidFill>
          <a:latin typeface="Trebuchet MS" pitchFamily="34"/>
          <a:ea typeface="Arial Unicode MS" pitchFamily="2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rusnak.truni.sk/prednasky/historia/index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536C794-D535-4D46-8542-086E92EC9CDF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5BDA05D-F00E-4AB6-ACC5-AF71B2665006}" type="slidenum">
              <a:t>1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40000" y="1540440"/>
            <a:ext cx="9055080" cy="115956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/>
              <a:t>U</a:t>
            </a:r>
            <a:r>
              <a:rPr lang="en-US" dirty="0" err="1" smtClean="0"/>
              <a:t>vod</a:t>
            </a:r>
            <a:r>
              <a:rPr lang="en-US" dirty="0" smtClean="0"/>
              <a:t> u </a:t>
            </a:r>
            <a:r>
              <a:rPr lang="en-US" dirty="0" err="1" smtClean="0"/>
              <a:t>javno</a:t>
            </a:r>
            <a:r>
              <a:rPr lang="en-US" dirty="0" smtClean="0"/>
              <a:t> </a:t>
            </a:r>
            <a:r>
              <a:rPr lang="en-US" dirty="0" err="1" smtClean="0"/>
              <a:t>zdravlje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0000" y="3600000"/>
            <a:ext cx="9055080" cy="24332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 algn="ctr">
              <a:buNone/>
            </a:pPr>
            <a:r>
              <a:rPr lang="en-US" dirty="0"/>
              <a:t>Prof. </a:t>
            </a:r>
            <a:r>
              <a:rPr lang="en-US" dirty="0" err="1"/>
              <a:t>MUDr</a:t>
            </a:r>
            <a:r>
              <a:rPr lang="en-US" dirty="0"/>
              <a:t>. Martin </a:t>
            </a:r>
            <a:r>
              <a:rPr lang="en-US" dirty="0" err="1"/>
              <a:t>Rusnák</a:t>
            </a:r>
            <a:r>
              <a:rPr lang="en-US" dirty="0"/>
              <a:t>, </a:t>
            </a:r>
            <a:r>
              <a:rPr lang="en-US" dirty="0" err="1"/>
              <a:t>Csc</a:t>
            </a:r>
            <a:endParaRPr lang="en-US" dirty="0"/>
          </a:p>
          <a:p>
            <a:pPr lvl="0" algn="ctr">
              <a:buNone/>
            </a:pPr>
            <a:r>
              <a:rPr lang="en-US" dirty="0" err="1" smtClean="0"/>
              <a:t>FZaSP</a:t>
            </a:r>
            <a:r>
              <a:rPr lang="en-US" dirty="0" smtClean="0"/>
              <a:t> </a:t>
            </a:r>
            <a:r>
              <a:rPr lang="en-US" dirty="0" err="1" smtClean="0"/>
              <a:t>Trnavsk</a:t>
            </a:r>
            <a:r>
              <a:rPr lang="x-none" dirty="0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univerzit</a:t>
            </a:r>
            <a:r>
              <a:rPr lang="x-none" dirty="0" smtClean="0"/>
              <a:t>et, Trnava, R.Slovačka</a:t>
            </a:r>
            <a:r>
              <a:rPr lang="en-US" dirty="0" smtClean="0"/>
              <a:t> </a:t>
            </a:r>
            <a:endParaRPr lang="en-US" dirty="0"/>
          </a:p>
          <a:p>
            <a:pPr lvl="0" algn="ctr">
              <a:buNone/>
            </a:pPr>
            <a:r>
              <a:rPr lang="en-US" dirty="0"/>
              <a:t>rusnakm@truni.sk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5680DAC-6E00-2C42-9E4F-BFA4B01855E8}" type="datetime1">
              <a:rPr lang="sk-SK" smtClean="0"/>
              <a:t>25.10.14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D5385DA-9187-49EB-8202-F5627491E685}" type="slidenum">
              <a:t>10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86360" y="253033"/>
            <a:ext cx="9053640" cy="6840759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x-none" dirty="0"/>
              <a:t>J</a:t>
            </a:r>
            <a:r>
              <a:rPr lang="x-none" dirty="0" smtClean="0"/>
              <a:t>avno</a:t>
            </a:r>
            <a:r>
              <a:rPr lang="en-US" dirty="0" smtClean="0"/>
              <a:t> </a:t>
            </a:r>
            <a:r>
              <a:rPr lang="en-US" dirty="0" err="1" smtClean="0"/>
              <a:t>zdrav</a:t>
            </a:r>
            <a:r>
              <a:rPr lang="x-none" dirty="0" smtClean="0"/>
              <a:t>lj</a:t>
            </a:r>
            <a:r>
              <a:rPr lang="en-US" dirty="0" smtClean="0"/>
              <a:t>e </a:t>
            </a:r>
            <a:r>
              <a:rPr lang="x-none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zdrav</a:t>
            </a:r>
            <a:r>
              <a:rPr lang="x-none" dirty="0" smtClean="0"/>
              <a:t>stvo</a:t>
            </a:r>
            <a:r>
              <a:rPr lang="en-US" dirty="0" smtClean="0"/>
              <a:t> </a:t>
            </a:r>
            <a:r>
              <a:rPr lang="x-none" dirty="0"/>
              <a:t>u</a:t>
            </a:r>
            <a:r>
              <a:rPr lang="en-US" dirty="0" smtClean="0"/>
              <a:t> </a:t>
            </a:r>
            <a:r>
              <a:rPr lang="x-none" dirty="0" smtClean="0"/>
              <a:t>zakonodavstvu Republike Slovačke</a:t>
            </a:r>
            <a:r>
              <a:rPr lang="en-US" dirty="0" smtClean="0"/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355 </a:t>
            </a:r>
            <a:r>
              <a:rPr lang="x-none" dirty="0" smtClean="0"/>
              <a:t>zakon i</a:t>
            </a:r>
            <a:r>
              <a:rPr lang="en-US" dirty="0" smtClean="0"/>
              <a:t>z </a:t>
            </a:r>
            <a:r>
              <a:rPr lang="en-US" dirty="0"/>
              <a:t>21. </a:t>
            </a:r>
            <a:r>
              <a:rPr lang="en-US" dirty="0" smtClean="0"/>
              <a:t>j</a:t>
            </a:r>
            <a:r>
              <a:rPr lang="x-none" dirty="0" smtClean="0"/>
              <a:t>u</a:t>
            </a:r>
            <a:r>
              <a:rPr lang="en-US" dirty="0" err="1" smtClean="0"/>
              <a:t>na</a:t>
            </a:r>
            <a:r>
              <a:rPr lang="en-US" dirty="0" smtClean="0"/>
              <a:t> 2007</a:t>
            </a:r>
            <a:r>
              <a:rPr lang="x-none" dirty="0" smtClean="0"/>
              <a:t>. </a:t>
            </a:r>
            <a:r>
              <a:rPr lang="en-US" dirty="0"/>
              <a:t/>
            </a:r>
            <a:br>
              <a:rPr lang="en-US" dirty="0"/>
            </a:br>
            <a:r>
              <a:rPr lang="x-none" dirty="0" smtClean="0"/>
              <a:t>o zaštiti, podršci i razvoju javnog zdravlja i izmeni i dopuni nekih zakona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03EA89B-B6E5-CD4D-AD54-6B4C39117523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722853-F097-45AE-851A-4FF6A0363CD1}" type="slidenum">
              <a:t>11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dirty="0" smtClean="0"/>
              <a:t>Javno </a:t>
            </a:r>
            <a:r>
              <a:rPr lang="en-US" dirty="0" err="1" smtClean="0"/>
              <a:t>zdrav</a:t>
            </a:r>
            <a:r>
              <a:rPr lang="x-none" dirty="0" smtClean="0"/>
              <a:t>s</a:t>
            </a:r>
            <a:r>
              <a:rPr lang="en-US" dirty="0" err="1" smtClean="0"/>
              <a:t>tvo</a:t>
            </a:r>
            <a:r>
              <a:rPr lang="en-US" dirty="0" smtClean="0"/>
              <a:t> </a:t>
            </a:r>
            <a:r>
              <a:rPr lang="x-none" dirty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zdrav</a:t>
            </a:r>
            <a:r>
              <a:rPr lang="x-none" dirty="0" smtClean="0"/>
              <a:t>lj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b="1" dirty="0" smtClean="0">
                <a:solidFill>
                  <a:srgbClr val="FF3366"/>
                </a:solidFill>
              </a:rPr>
              <a:t>Javno</a:t>
            </a:r>
            <a:r>
              <a:rPr lang="en-US" b="1" dirty="0" smtClean="0">
                <a:solidFill>
                  <a:srgbClr val="FF3366"/>
                </a:solidFill>
              </a:rPr>
              <a:t> </a:t>
            </a:r>
            <a:r>
              <a:rPr lang="en-US" b="1" dirty="0" err="1" smtClean="0">
                <a:solidFill>
                  <a:srgbClr val="FF3366"/>
                </a:solidFill>
              </a:rPr>
              <a:t>zdrav</a:t>
            </a:r>
            <a:r>
              <a:rPr lang="x-none" b="1" dirty="0" smtClean="0">
                <a:solidFill>
                  <a:srgbClr val="FF3366"/>
                </a:solidFill>
              </a:rPr>
              <a:t>s</a:t>
            </a:r>
            <a:r>
              <a:rPr lang="en-US" b="1" dirty="0" err="1" smtClean="0">
                <a:solidFill>
                  <a:srgbClr val="FF3366"/>
                </a:solidFill>
              </a:rPr>
              <a:t>tvo</a:t>
            </a:r>
            <a:r>
              <a:rPr lang="en-US" dirty="0" smtClean="0"/>
              <a:t> je s</a:t>
            </a:r>
            <a:r>
              <a:rPr lang="x-none" dirty="0" smtClean="0"/>
              <a:t>i</a:t>
            </a:r>
            <a:r>
              <a:rPr lang="en-US" dirty="0" err="1" smtClean="0"/>
              <a:t>st</a:t>
            </a:r>
            <a:r>
              <a:rPr lang="x-none" dirty="0" smtClean="0"/>
              <a:t>e</a:t>
            </a:r>
            <a:r>
              <a:rPr lang="en-US" dirty="0" smtClean="0"/>
              <a:t>m </a:t>
            </a:r>
            <a:r>
              <a:rPr lang="x-none" dirty="0" smtClean="0"/>
              <a:t>koji je usmeren na zaštitu, podršku i razvoj javnog zdravlja</a:t>
            </a:r>
          </a:p>
          <a:p>
            <a:pPr lvl="0"/>
            <a:r>
              <a:rPr lang="x-none" dirty="0" smtClean="0">
                <a:solidFill>
                  <a:srgbClr val="FF0000"/>
                </a:solidFill>
              </a:rPr>
              <a:t>Jav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x-none" dirty="0" smtClean="0">
                <a:solidFill>
                  <a:srgbClr val="FF0000"/>
                </a:solidFill>
              </a:rPr>
              <a:t>o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zdrav</a:t>
            </a:r>
            <a:r>
              <a:rPr lang="x-none" dirty="0" smtClean="0">
                <a:solidFill>
                  <a:srgbClr val="FF0000"/>
                </a:solidFill>
              </a:rPr>
              <a:t>lj</a:t>
            </a:r>
            <a:r>
              <a:rPr lang="en-US" dirty="0" smtClean="0">
                <a:solidFill>
                  <a:srgbClr val="FF0000"/>
                </a:solidFill>
              </a:rPr>
              <a:t>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x-none" dirty="0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zdrav</a:t>
            </a:r>
            <a:r>
              <a:rPr lang="x-none" dirty="0" smtClean="0"/>
              <a:t>lj</a:t>
            </a:r>
            <a:r>
              <a:rPr lang="en-US" dirty="0" smtClean="0"/>
              <a:t>a </a:t>
            </a:r>
            <a:r>
              <a:rPr lang="x-none" dirty="0" smtClean="0"/>
              <a:t>društva (zajednice)</a:t>
            </a:r>
            <a:r>
              <a:rPr lang="en-US" dirty="0" smtClean="0"/>
              <a:t>, </a:t>
            </a:r>
            <a:r>
              <a:rPr lang="x-none" dirty="0" smtClean="0"/>
              <a:t>koji odgovara nivou pružene zdravstvene nege</a:t>
            </a:r>
            <a:r>
              <a:rPr lang="en-US" dirty="0" smtClean="0"/>
              <a:t>, </a:t>
            </a:r>
            <a:r>
              <a:rPr lang="x-none" dirty="0" smtClean="0"/>
              <a:t>zaštite i podrške i ekonomskom nivou društva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6A1C337-815D-9441-9C99-9EE144687EE4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7DE4E0-3D04-4C1B-8143-AD4239A712C2}" type="slidenum">
              <a:t>12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dirty="0"/>
              <a:t>U</a:t>
            </a:r>
            <a:r>
              <a:rPr lang="en-US" dirty="0" smtClean="0"/>
              <a:t>lo</a:t>
            </a:r>
            <a:r>
              <a:rPr lang="x-none" dirty="0" smtClean="0"/>
              <a:t>ge</a:t>
            </a:r>
            <a:r>
              <a:rPr lang="en-US" dirty="0" smtClean="0"/>
              <a:t> </a:t>
            </a:r>
            <a:r>
              <a:rPr lang="x-none" dirty="0" smtClean="0"/>
              <a:t>javnog zdravstva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86360" y="1440000"/>
            <a:ext cx="9053640" cy="551988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 sz="2800" dirty="0" err="1" smtClean="0"/>
              <a:t>Prevenci</a:t>
            </a:r>
            <a:r>
              <a:rPr lang="x-none" sz="2800" dirty="0" smtClean="0"/>
              <a:t>j</a:t>
            </a:r>
            <a:r>
              <a:rPr lang="en-US" sz="2800" dirty="0" smtClean="0"/>
              <a:t>a </a:t>
            </a:r>
            <a:r>
              <a:rPr lang="x-none" sz="2800" dirty="0" smtClean="0"/>
              <a:t>bolesti i drugih poremećaja zdravlja</a:t>
            </a:r>
          </a:p>
          <a:p>
            <a:pPr lvl="0"/>
            <a:r>
              <a:rPr lang="en-US" sz="2800" dirty="0" err="1" smtClean="0"/>
              <a:t>Zdrav</a:t>
            </a:r>
            <a:r>
              <a:rPr lang="x-none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životn</a:t>
            </a:r>
            <a:r>
              <a:rPr lang="x-none" sz="2800" dirty="0" smtClean="0"/>
              <a:t>i uslovi i </a:t>
            </a:r>
            <a:r>
              <a:rPr lang="en-US" sz="2800" dirty="0" err="1" smtClean="0"/>
              <a:t>zdrav</a:t>
            </a:r>
            <a:r>
              <a:rPr lang="x-none" sz="2800" dirty="0" smtClean="0"/>
              <a:t>i</a:t>
            </a:r>
            <a:r>
              <a:rPr lang="en-US" sz="2800" dirty="0" smtClean="0"/>
              <a:t> </a:t>
            </a:r>
            <a:r>
              <a:rPr lang="x-none" sz="2800" dirty="0" smtClean="0"/>
              <a:t>radni uslovi</a:t>
            </a:r>
          </a:p>
          <a:p>
            <a:pPr lvl="0"/>
            <a:r>
              <a:rPr lang="x-none" sz="2800" dirty="0" smtClean="0"/>
              <a:t>Zaštita zdravlja od buke, infrazvuka, vibracija i elektromagnetnog zračenja u životnoj sredini</a:t>
            </a:r>
            <a:endParaRPr lang="en-US" sz="2800" dirty="0"/>
          </a:p>
          <a:p>
            <a:pPr lvl="0"/>
            <a:r>
              <a:rPr lang="x-none" sz="2800" dirty="0" smtClean="0"/>
              <a:t>Zaštita</a:t>
            </a:r>
            <a:r>
              <a:rPr lang="en-US" sz="2800" dirty="0" smtClean="0"/>
              <a:t> </a:t>
            </a:r>
            <a:r>
              <a:rPr lang="en-US" sz="2800" dirty="0" err="1" smtClean="0"/>
              <a:t>zdrav</a:t>
            </a:r>
            <a:r>
              <a:rPr lang="x-none" sz="2800" dirty="0" smtClean="0"/>
              <a:t>lj</a:t>
            </a:r>
            <a:r>
              <a:rPr lang="en-US" sz="2800" dirty="0" smtClean="0"/>
              <a:t>a </a:t>
            </a:r>
            <a:r>
              <a:rPr lang="x-none" sz="2800" dirty="0" smtClean="0"/>
              <a:t>na radu</a:t>
            </a:r>
          </a:p>
          <a:p>
            <a:pPr lvl="0"/>
            <a:r>
              <a:rPr lang="x-none" sz="2800" dirty="0" smtClean="0"/>
              <a:t>Zaštita od zračenja</a:t>
            </a:r>
            <a:endParaRPr lang="en-US" sz="2800" dirty="0"/>
          </a:p>
          <a:p>
            <a:pPr lvl="0"/>
            <a:r>
              <a:rPr lang="x-none" sz="2800" dirty="0" smtClean="0"/>
              <a:t>Vanredne situacije</a:t>
            </a:r>
            <a:endParaRPr lang="en-US" sz="2800" dirty="0"/>
          </a:p>
          <a:p>
            <a:pPr lvl="0"/>
            <a:r>
              <a:rPr lang="x-none" sz="2800" dirty="0" smtClean="0"/>
              <a:t>Državni zdravstveni nadzor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B4E2133-8B94-CE40-9E3D-747D3F062ED9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9D665A1-988F-4C01-9F12-E5E3F251BEBB}" type="slidenum">
              <a:t>13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273600"/>
            <a:ext cx="9053640" cy="13021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F</a:t>
            </a:r>
            <a:r>
              <a:rPr lang="x-none" dirty="0" smtClean="0"/>
              <a:t>unkcije</a:t>
            </a:r>
            <a:r>
              <a:rPr lang="en-US" dirty="0" smtClean="0"/>
              <a:t> </a:t>
            </a:r>
            <a:r>
              <a:rPr lang="x-none" dirty="0" smtClean="0"/>
              <a:t>Javnog zdravstva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86360" y="1477169"/>
            <a:ext cx="9053640" cy="5792671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dirty="0" smtClean="0"/>
              <a:t>Kako ih definiše američki</a:t>
            </a:r>
            <a:r>
              <a:rPr lang="x-none" dirty="0"/>
              <a:t> </a:t>
            </a:r>
            <a:r>
              <a:rPr lang="en-US" dirty="0" smtClean="0"/>
              <a:t>Cent</a:t>
            </a:r>
            <a:r>
              <a:rPr lang="x-none" dirty="0" smtClean="0"/>
              <a:t>er</a:t>
            </a:r>
            <a:r>
              <a:rPr lang="en-US" dirty="0" smtClean="0"/>
              <a:t> </a:t>
            </a:r>
            <a:r>
              <a:rPr lang="en-US" dirty="0"/>
              <a:t>for Disease Control </a:t>
            </a:r>
            <a:r>
              <a:rPr lang="x-none" dirty="0" smtClean="0"/>
              <a:t>and Prevention </a:t>
            </a:r>
            <a:r>
              <a:rPr lang="en-US" sz="2400" dirty="0" smtClean="0"/>
              <a:t>(http</a:t>
            </a:r>
            <a:r>
              <a:rPr lang="en-US" sz="2400" dirty="0"/>
              <a:t>://www.cdc.org/phfunctions/public.htm  )</a:t>
            </a:r>
          </a:p>
          <a:p>
            <a:pPr lvl="0"/>
            <a:r>
              <a:rPr lang="en-US" dirty="0" smtClean="0">
                <a:solidFill>
                  <a:srgbClr val="FF3366"/>
                </a:solidFill>
              </a:rPr>
              <a:t>V</a:t>
            </a:r>
            <a:r>
              <a:rPr lang="x-none" dirty="0" smtClean="0">
                <a:solidFill>
                  <a:srgbClr val="FF3366"/>
                </a:solidFill>
              </a:rPr>
              <a:t>i</a:t>
            </a:r>
            <a:r>
              <a:rPr lang="en-US" dirty="0" err="1" smtClean="0">
                <a:solidFill>
                  <a:srgbClr val="FF3366"/>
                </a:solidFill>
              </a:rPr>
              <a:t>zi</a:t>
            </a:r>
            <a:r>
              <a:rPr lang="x-none" dirty="0" smtClean="0">
                <a:solidFill>
                  <a:srgbClr val="FF3366"/>
                </a:solidFill>
              </a:rPr>
              <a:t>j</a:t>
            </a:r>
            <a:r>
              <a:rPr lang="en-US" dirty="0" smtClean="0">
                <a:solidFill>
                  <a:srgbClr val="FF3366"/>
                </a:solidFill>
              </a:rPr>
              <a:t>a</a:t>
            </a:r>
            <a:r>
              <a:rPr lang="en-US" dirty="0"/>
              <a:t>: Healthy People in Healthy Communities </a:t>
            </a:r>
            <a:r>
              <a:rPr lang="en-US" dirty="0" err="1" smtClean="0"/>
              <a:t>Zdrav</a:t>
            </a:r>
            <a:r>
              <a:rPr lang="x-none" dirty="0" smtClean="0"/>
              <a:t>i</a:t>
            </a:r>
            <a:r>
              <a:rPr lang="en-US" dirty="0" smtClean="0"/>
              <a:t> </a:t>
            </a:r>
            <a:r>
              <a:rPr lang="x-none" dirty="0" smtClean="0"/>
              <a:t>lj</a:t>
            </a:r>
            <a:r>
              <a:rPr lang="en-US" dirty="0" err="1" smtClean="0"/>
              <a:t>udi</a:t>
            </a:r>
            <a:r>
              <a:rPr lang="en-US" dirty="0" smtClean="0"/>
              <a:t> </a:t>
            </a:r>
            <a:r>
              <a:rPr lang="x-none" dirty="0" smtClean="0"/>
              <a:t>u zdravom društvu</a:t>
            </a:r>
          </a:p>
          <a:p>
            <a:pPr lvl="0"/>
            <a:r>
              <a:rPr lang="en-US" dirty="0" err="1" smtClean="0">
                <a:solidFill>
                  <a:srgbClr val="FF3366"/>
                </a:solidFill>
              </a:rPr>
              <a:t>Misi</a:t>
            </a:r>
            <a:r>
              <a:rPr lang="x-none" dirty="0" smtClean="0">
                <a:solidFill>
                  <a:srgbClr val="FF3366"/>
                </a:solidFill>
              </a:rPr>
              <a:t>j</a:t>
            </a:r>
            <a:r>
              <a:rPr lang="en-US" dirty="0" smtClean="0">
                <a:solidFill>
                  <a:srgbClr val="FF3366"/>
                </a:solidFill>
              </a:rPr>
              <a:t>a</a:t>
            </a:r>
            <a:r>
              <a:rPr lang="en-US" dirty="0"/>
              <a:t>: Promote Physical and Mental Health and Prevent Disease, Injury, and </a:t>
            </a:r>
            <a:r>
              <a:rPr lang="en-US" dirty="0" smtClean="0"/>
              <a:t>Disability</a:t>
            </a:r>
            <a:endParaRPr lang="x-none" dirty="0" smtClean="0"/>
          </a:p>
          <a:p>
            <a:pPr lvl="0"/>
            <a:r>
              <a:rPr lang="x-none" dirty="0" smtClean="0"/>
              <a:t>Promocija fizičkog i mentalnog zdravlja i prevencija bolesti, povreda i invaliditeta ( nesposobnositi)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0887980-AB41-F741-85D3-513F6715D4C0}" type="datetime1">
              <a:rPr lang="sk-SK" smtClean="0"/>
              <a:t>25.10.14</a:t>
            </a:fld>
            <a:endParaRPr lang="en-GB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E3C0555-8686-403D-ABFF-EC9863C76D9E}" type="slidenum">
              <a:t>14</a:t>
            </a:fld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1260000" y="180000"/>
            <a:ext cx="7560000" cy="68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CDE6629-50B8-2340-847C-EF3EDF880039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D9FBB5-D5E3-4FDB-AED8-9B7CF31C3AB7}" type="slidenum">
              <a:t>15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dirty="0" smtClean="0"/>
              <a:t>Javno</a:t>
            </a:r>
            <a:r>
              <a:rPr lang="x-none" dirty="0"/>
              <a:t> </a:t>
            </a:r>
            <a:r>
              <a:rPr lang="en-US" dirty="0" err="1" smtClean="0"/>
              <a:t>zdrav</a:t>
            </a:r>
            <a:r>
              <a:rPr lang="x-none" dirty="0" smtClean="0"/>
              <a:t>lj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33880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dirty="0" smtClean="0"/>
              <a:t>Sprečava</a:t>
            </a:r>
            <a:r>
              <a:rPr lang="en-US" dirty="0" smtClean="0"/>
              <a:t> </a:t>
            </a:r>
            <a:r>
              <a:rPr lang="en-US" dirty="0" err="1" smtClean="0"/>
              <a:t>epid</a:t>
            </a:r>
            <a:r>
              <a:rPr lang="x-none" dirty="0" smtClean="0"/>
              <a:t>e</a:t>
            </a:r>
            <a:r>
              <a:rPr lang="en-US" dirty="0" smtClean="0"/>
              <a:t>mi</a:t>
            </a:r>
            <a:r>
              <a:rPr lang="x-none" dirty="0" smtClean="0"/>
              <a:t>je i širenje bolesti</a:t>
            </a:r>
            <a:r>
              <a:rPr lang="en-US" dirty="0" smtClean="0"/>
              <a:t> </a:t>
            </a:r>
            <a:endParaRPr lang="x-none" dirty="0" smtClean="0"/>
          </a:p>
          <a:p>
            <a:pPr lvl="0"/>
            <a:r>
              <a:rPr lang="x-none" dirty="0" smtClean="0"/>
              <a:t>Štiti od rizika iz životne sredine</a:t>
            </a:r>
          </a:p>
          <a:p>
            <a:pPr lvl="0"/>
            <a:r>
              <a:rPr lang="x-none" dirty="0" smtClean="0"/>
              <a:t>Sprečava povrede</a:t>
            </a:r>
            <a:endParaRPr lang="en-US" dirty="0"/>
          </a:p>
          <a:p>
            <a:pPr lvl="0"/>
            <a:r>
              <a:rPr lang="en-US" dirty="0" smtClean="0"/>
              <a:t>R</a:t>
            </a:r>
            <a:r>
              <a:rPr lang="x-none" dirty="0" smtClean="0"/>
              <a:t>a</a:t>
            </a:r>
            <a:r>
              <a:rPr lang="en-US" dirty="0" err="1" smtClean="0"/>
              <a:t>zv</a:t>
            </a:r>
            <a:r>
              <a:rPr lang="x-none" dirty="0" smtClean="0"/>
              <a:t>i</a:t>
            </a:r>
            <a:r>
              <a:rPr lang="en-US" dirty="0" smtClean="0"/>
              <a:t>ja </a:t>
            </a:r>
            <a:r>
              <a:rPr lang="x-none" dirty="0" smtClean="0"/>
              <a:t>i </a:t>
            </a:r>
            <a:r>
              <a:rPr lang="en-US" dirty="0" err="1" smtClean="0"/>
              <a:t>podr</a:t>
            </a:r>
            <a:r>
              <a:rPr lang="x-none" dirty="0" smtClean="0"/>
              <a:t>žava</a:t>
            </a:r>
            <a:r>
              <a:rPr lang="en-US" dirty="0" smtClean="0"/>
              <a:t> </a:t>
            </a:r>
            <a:r>
              <a:rPr lang="en-US" dirty="0" err="1" smtClean="0"/>
              <a:t>zdrav</a:t>
            </a:r>
            <a:r>
              <a:rPr lang="x-none" dirty="0" smtClean="0"/>
              <a:t>o ponašanje (zdravi stilovi života)</a:t>
            </a:r>
            <a:endParaRPr lang="en-US" dirty="0"/>
          </a:p>
          <a:p>
            <a:pPr lvl="0"/>
            <a:r>
              <a:rPr lang="en-US" dirty="0" smtClean="0"/>
              <a:t>Od</a:t>
            </a:r>
            <a:r>
              <a:rPr lang="x-none" dirty="0" smtClean="0"/>
              <a:t>g</a:t>
            </a:r>
            <a:r>
              <a:rPr lang="en-US" dirty="0" smtClean="0"/>
              <a:t>o</a:t>
            </a:r>
            <a:r>
              <a:rPr lang="x-none" dirty="0" smtClean="0"/>
              <a:t>vara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x-none" dirty="0" smtClean="0"/>
              <a:t>katastrofe i pomaže zajednici u otklanjanju posledica</a:t>
            </a:r>
            <a:endParaRPr lang="en-US" dirty="0"/>
          </a:p>
          <a:p>
            <a:pPr lvl="0"/>
            <a:r>
              <a:rPr lang="x-none" dirty="0" smtClean="0"/>
              <a:t>Obezbeđuje kvalitet i dostupnost zdravstvenih usluga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70E9CB8-A8BF-EC49-8073-0A0DF919A48F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B303CEC-E10F-46FE-B197-86E8FAADBE57}" type="slidenum">
              <a:t>16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273600"/>
            <a:ext cx="9053640" cy="13021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dirty="0"/>
              <a:t>Osnovne usluge javnog zdravstva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478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sz="2400" dirty="0" smtClean="0"/>
              <a:t>Prati zdravstveno stanje sa ciljem identifikacije problema koje ima zajednica u oblasti zdravlja</a:t>
            </a:r>
            <a:endParaRPr lang="en-US" sz="2400" dirty="0"/>
          </a:p>
          <a:p>
            <a:pPr lvl="0"/>
            <a:r>
              <a:rPr lang="en-US" sz="2400" dirty="0" smtClean="0"/>
              <a:t>Di</a:t>
            </a:r>
            <a:r>
              <a:rPr lang="x-none" sz="2400" dirty="0" smtClean="0"/>
              <a:t>j</a:t>
            </a:r>
            <a:r>
              <a:rPr lang="en-US" sz="2400" dirty="0" err="1" smtClean="0"/>
              <a:t>agnostikova</a:t>
            </a:r>
            <a:r>
              <a:rPr lang="x-none" sz="2400" dirty="0" smtClean="0"/>
              <a:t>ti i istražiti zdravstvene probleme i zdravstvene rizike u zajednici</a:t>
            </a:r>
            <a:r>
              <a:rPr lang="en-US" sz="2400" dirty="0" smtClean="0"/>
              <a:t> </a:t>
            </a:r>
            <a:endParaRPr lang="x-none" sz="2400" dirty="0" smtClean="0"/>
          </a:p>
          <a:p>
            <a:pPr lvl="0"/>
            <a:r>
              <a:rPr lang="en-US" sz="2400" dirty="0" smtClean="0"/>
              <a:t>Inform</a:t>
            </a:r>
            <a:r>
              <a:rPr lang="x-none" sz="2400" dirty="0" smtClean="0"/>
              <a:t>isati, edukovati i jačati ljude u vezi problematike zdravlja</a:t>
            </a:r>
          </a:p>
          <a:p>
            <a:pPr lvl="0"/>
            <a:r>
              <a:rPr lang="x-none" sz="2400" dirty="0" smtClean="0"/>
              <a:t>Pokrenuti partnerstva u zajednici sa ciljem identifikacije i rešavanja problema u vezi sa zdravljem</a:t>
            </a:r>
          </a:p>
          <a:p>
            <a:pPr lvl="0"/>
            <a:r>
              <a:rPr lang="en-US" sz="2400" dirty="0" err="1" smtClean="0"/>
              <a:t>Pripr</a:t>
            </a:r>
            <a:r>
              <a:rPr lang="x-none" sz="2400" dirty="0" smtClean="0"/>
              <a:t>emiti</a:t>
            </a:r>
            <a:r>
              <a:rPr lang="en-US" sz="2400" dirty="0" smtClean="0"/>
              <a:t> </a:t>
            </a:r>
            <a:r>
              <a:rPr lang="en-US" sz="2400" dirty="0" err="1" smtClean="0"/>
              <a:t>strat</a:t>
            </a:r>
            <a:r>
              <a:rPr lang="x-none" sz="2400" dirty="0" smtClean="0"/>
              <a:t>e</a:t>
            </a:r>
            <a:r>
              <a:rPr lang="en-US" sz="2400" dirty="0" err="1" smtClean="0"/>
              <a:t>gi</a:t>
            </a:r>
            <a:r>
              <a:rPr lang="x-none" sz="2400" dirty="0" smtClean="0"/>
              <a:t>j</a:t>
            </a:r>
            <a:r>
              <a:rPr lang="en-US" sz="2400" dirty="0" smtClean="0"/>
              <a:t>e </a:t>
            </a:r>
            <a:r>
              <a:rPr lang="x-none" sz="2400" dirty="0" smtClean="0"/>
              <a:t>i planove, koji podržavaju nastojanja pojedinaca i zajednice u oblasti zdravlja</a:t>
            </a:r>
            <a:endParaRPr lang="en-US" sz="2400" dirty="0"/>
          </a:p>
          <a:p>
            <a:pPr lvl="0"/>
            <a:r>
              <a:rPr lang="en-US" sz="2400" dirty="0" err="1" smtClean="0"/>
              <a:t>Pr</a:t>
            </a:r>
            <a:r>
              <a:rPr lang="x-none" sz="2400" dirty="0" smtClean="0"/>
              <a:t>omeniti zakone i uredbe koji štite zdravlje i osguravaju bezbednost</a:t>
            </a:r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DEE23AD-05F3-EE43-8391-9DB4A66D9C1D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CC6D5E-F0F7-4BF2-96C6-DBD042476F26}" type="slidenum">
              <a:t>17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273600"/>
            <a:ext cx="9053640" cy="13021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dirty="0" smtClean="0"/>
              <a:t>Osnovne usluge javnog zdravstva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sz="2800" dirty="0" smtClean="0"/>
              <a:t>Upućivati ljude na potrebne lične zdravstvene usluge i obezbediti pružanje zdravstvene nege kada nije dostupna na drugi način</a:t>
            </a:r>
          </a:p>
          <a:p>
            <a:pPr lvl="0"/>
            <a:r>
              <a:rPr lang="x-none" sz="2800" dirty="0" smtClean="0"/>
              <a:t>Obezbediti kompetentnu radnu snagu u javnom zdravlju i ličnoj zdravstvenoj nezi</a:t>
            </a:r>
          </a:p>
          <a:p>
            <a:pPr lvl="0"/>
            <a:r>
              <a:rPr lang="x-none" sz="2800" dirty="0" smtClean="0"/>
              <a:t>Proceniti efikasnost, dostupnost i kvalitet zdravstvenih usluga orjentisanih na osobu ili na stanovništvo (populacija)</a:t>
            </a:r>
          </a:p>
          <a:p>
            <a:pPr lvl="0"/>
            <a:r>
              <a:rPr lang="en-US" sz="2800" dirty="0" smtClean="0"/>
              <a:t> </a:t>
            </a:r>
            <a:r>
              <a:rPr lang="x-none" sz="2800" dirty="0" smtClean="0"/>
              <a:t>Istražiti nove načine i inovativna rešenja zdravstvenih problema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B05F1B0-0D8A-654A-B4D0-163012B47408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55A626-3D11-41C9-94BC-491507C4CBF9}" type="slidenum">
              <a:t>18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273600"/>
            <a:ext cx="9053640" cy="13021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Nov</a:t>
            </a:r>
            <a:r>
              <a:rPr lang="x-none" dirty="0" smtClean="0"/>
              <a:t>o</a:t>
            </a:r>
            <a:r>
              <a:rPr lang="en-US" dirty="0" smtClean="0"/>
              <a:t> </a:t>
            </a:r>
            <a:r>
              <a:rPr lang="x-none" dirty="0" smtClean="0"/>
              <a:t>javno zdravlje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Nov</a:t>
            </a:r>
            <a:r>
              <a:rPr lang="x-none" dirty="0" smtClean="0"/>
              <a:t>o</a:t>
            </a:r>
            <a:r>
              <a:rPr lang="en-US" dirty="0" smtClean="0"/>
              <a:t> j</a:t>
            </a:r>
            <a:r>
              <a:rPr lang="x-none" dirty="0" smtClean="0"/>
              <a:t>av</a:t>
            </a:r>
            <a:r>
              <a:rPr lang="en-US" dirty="0" smtClean="0"/>
              <a:t>n</a:t>
            </a:r>
            <a:r>
              <a:rPr lang="x-none" dirty="0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zdrav</a:t>
            </a:r>
            <a:r>
              <a:rPr lang="x-none" dirty="0" smtClean="0"/>
              <a:t>s</a:t>
            </a:r>
            <a:r>
              <a:rPr lang="en-US" dirty="0" err="1" smtClean="0"/>
              <a:t>tvo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endParaRPr lang="x-none" b="1" dirty="0" smtClean="0"/>
          </a:p>
          <a:p>
            <a:pPr lvl="0"/>
            <a:r>
              <a:rPr lang="en-US" b="1" dirty="0" err="1" smtClean="0"/>
              <a:t>Klasi</a:t>
            </a:r>
            <a:r>
              <a:rPr lang="x-none" b="1" dirty="0" smtClean="0"/>
              <a:t>čno javno zdravlje</a:t>
            </a:r>
            <a:endParaRPr lang="en-US" b="1" dirty="0"/>
          </a:p>
          <a:p>
            <a:pPr lvl="1"/>
            <a:r>
              <a:rPr lang="x-none" dirty="0" smtClean="0"/>
              <a:t>Prevencija bolesti, povreda, invaliditeta i smrti</a:t>
            </a:r>
          </a:p>
          <a:p>
            <a:pPr lvl="1"/>
            <a:r>
              <a:rPr lang="x-none" dirty="0" smtClean="0"/>
              <a:t>R</a:t>
            </a:r>
            <a:r>
              <a:rPr lang="x-none" dirty="0"/>
              <a:t>a</a:t>
            </a:r>
            <a:r>
              <a:rPr lang="en-US" dirty="0" err="1" smtClean="0"/>
              <a:t>zvoj</a:t>
            </a:r>
            <a:r>
              <a:rPr lang="en-US" dirty="0" smtClean="0"/>
              <a:t> </a:t>
            </a:r>
            <a:r>
              <a:rPr lang="x-none" dirty="0"/>
              <a:t>i</a:t>
            </a:r>
            <a:r>
              <a:rPr lang="en-US" dirty="0" smtClean="0"/>
              <a:t> pod</a:t>
            </a:r>
            <a:r>
              <a:rPr lang="x-none" dirty="0" smtClean="0"/>
              <a:t>ršk</a:t>
            </a:r>
            <a:r>
              <a:rPr lang="en-US" dirty="0" smtClean="0"/>
              <a:t>a </a:t>
            </a:r>
            <a:r>
              <a:rPr lang="en-US" dirty="0" err="1" smtClean="0"/>
              <a:t>zdravo</a:t>
            </a:r>
            <a:r>
              <a:rPr lang="x-none" dirty="0" smtClean="0"/>
              <a:t>j</a:t>
            </a:r>
            <a:r>
              <a:rPr lang="en-US" dirty="0" smtClean="0"/>
              <a:t> </a:t>
            </a:r>
            <a:r>
              <a:rPr lang="en-US" dirty="0" err="1" smtClean="0"/>
              <a:t>životno</a:t>
            </a:r>
            <a:r>
              <a:rPr lang="x-none" dirty="0" smtClean="0"/>
              <a:t>j</a:t>
            </a:r>
            <a:r>
              <a:rPr lang="en-US" dirty="0" smtClean="0"/>
              <a:t> </a:t>
            </a:r>
            <a:r>
              <a:rPr lang="x-none" dirty="0" smtClean="0"/>
              <a:t>sredini i zdravim uslovima za današnju i buduće generacije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F6139C6-3A8F-7E41-9121-A7D9B5B442C2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2D9557-6E52-4181-B073-DBDEFA1AC0F7}" type="slidenum">
              <a:t>19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Nov</a:t>
            </a:r>
            <a:r>
              <a:rPr lang="x-none" dirty="0"/>
              <a:t>o</a:t>
            </a:r>
            <a:r>
              <a:rPr lang="en-US" dirty="0" smtClean="0"/>
              <a:t> </a:t>
            </a:r>
            <a:r>
              <a:rPr lang="x-none" dirty="0" smtClean="0"/>
              <a:t>JZ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33916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r>
              <a:rPr lang="x-none" sz="2800" dirty="0" smtClean="0"/>
              <a:t>Prevencija </a:t>
            </a:r>
            <a:r>
              <a:rPr lang="x-none" sz="2800" dirty="0"/>
              <a:t>bolesti, povreda, invaliditeta i </a:t>
            </a:r>
            <a:r>
              <a:rPr lang="x-none" sz="2800" dirty="0" smtClean="0"/>
              <a:t>smrti</a:t>
            </a:r>
          </a:p>
          <a:p>
            <a:r>
              <a:rPr lang="x-none" sz="2800" dirty="0" smtClean="0"/>
              <a:t>Ra</a:t>
            </a:r>
            <a:r>
              <a:rPr lang="en-US" sz="2800" dirty="0" err="1"/>
              <a:t>zvoj</a:t>
            </a:r>
            <a:r>
              <a:rPr lang="en-US" sz="2800" dirty="0"/>
              <a:t> </a:t>
            </a:r>
            <a:r>
              <a:rPr lang="x-none" sz="2800" dirty="0"/>
              <a:t>i</a:t>
            </a:r>
            <a:r>
              <a:rPr lang="en-US" sz="2800" dirty="0"/>
              <a:t> pod</a:t>
            </a:r>
            <a:r>
              <a:rPr lang="x-none" sz="2800" dirty="0"/>
              <a:t>ršk</a:t>
            </a:r>
            <a:r>
              <a:rPr lang="en-US" sz="2800" dirty="0"/>
              <a:t>a </a:t>
            </a:r>
            <a:r>
              <a:rPr lang="en-US" sz="2800" dirty="0" err="1"/>
              <a:t>zdravo</a:t>
            </a:r>
            <a:r>
              <a:rPr lang="x-none" sz="2800" dirty="0"/>
              <a:t>j</a:t>
            </a:r>
            <a:r>
              <a:rPr lang="en-US" sz="2800" dirty="0"/>
              <a:t> </a:t>
            </a:r>
            <a:r>
              <a:rPr lang="en-US" sz="2800" dirty="0" err="1"/>
              <a:t>životno</a:t>
            </a:r>
            <a:r>
              <a:rPr lang="x-none" sz="2800" dirty="0"/>
              <a:t>j</a:t>
            </a:r>
            <a:r>
              <a:rPr lang="en-US" sz="2800" dirty="0"/>
              <a:t> </a:t>
            </a:r>
            <a:r>
              <a:rPr lang="x-none" sz="2800" dirty="0"/>
              <a:t>sredini i zdravim uslovima za današnju i buduće generacije</a:t>
            </a:r>
            <a:endParaRPr lang="en-US" sz="2800" dirty="0"/>
          </a:p>
          <a:p>
            <a:pPr lvl="0"/>
            <a:r>
              <a:rPr lang="x-none" sz="2800" dirty="0" smtClean="0"/>
              <a:t>Ukupna</a:t>
            </a:r>
            <a:r>
              <a:rPr lang="x-none" sz="2800" dirty="0"/>
              <a:t> </a:t>
            </a:r>
            <a:r>
              <a:rPr lang="x-none" sz="2800" dirty="0" smtClean="0"/>
              <a:t>zdravstvena </a:t>
            </a:r>
            <a:r>
              <a:rPr lang="en-US" sz="2800" dirty="0" err="1" smtClean="0"/>
              <a:t>politika</a:t>
            </a:r>
            <a:endParaRPr lang="en-US" sz="2800" dirty="0"/>
          </a:p>
          <a:p>
            <a:pPr lvl="0"/>
            <a:r>
              <a:rPr lang="x-none" sz="2800" dirty="0" smtClean="0"/>
              <a:t>Podela resursa</a:t>
            </a:r>
            <a:endParaRPr lang="en-US" sz="2800" dirty="0"/>
          </a:p>
          <a:p>
            <a:pPr lvl="0"/>
            <a:r>
              <a:rPr lang="x-none" sz="2800" dirty="0"/>
              <a:t>O</a:t>
            </a:r>
            <a:r>
              <a:rPr lang="en-US" sz="2800" dirty="0" err="1" smtClean="0"/>
              <a:t>rganiz</a:t>
            </a:r>
            <a:r>
              <a:rPr lang="x-none" sz="2800" dirty="0" smtClean="0"/>
              <a:t>a</a:t>
            </a:r>
            <a:r>
              <a:rPr lang="en-US" sz="2800" dirty="0" smtClean="0"/>
              <a:t>ci</a:t>
            </a:r>
            <a:r>
              <a:rPr lang="x-none" sz="2800" dirty="0" smtClean="0"/>
              <a:t>j</a:t>
            </a:r>
            <a:r>
              <a:rPr lang="en-US" sz="2800" dirty="0" smtClean="0"/>
              <a:t>a</a:t>
            </a:r>
            <a:r>
              <a:rPr lang="en-US" sz="2800" dirty="0"/>
              <a:t>, </a:t>
            </a:r>
            <a:r>
              <a:rPr lang="en-US" sz="2800" dirty="0" smtClean="0"/>
              <a:t>m</a:t>
            </a:r>
            <a:r>
              <a:rPr lang="x-none" sz="2800" dirty="0" smtClean="0"/>
              <a:t>e</a:t>
            </a:r>
            <a:r>
              <a:rPr lang="en-US" sz="2800" dirty="0" err="1" smtClean="0"/>
              <a:t>na</a:t>
            </a:r>
            <a:r>
              <a:rPr lang="x-none" sz="2800" dirty="0" smtClean="0"/>
              <a:t>d</a:t>
            </a:r>
            <a:r>
              <a:rPr lang="en-US" sz="2800" dirty="0" err="1" smtClean="0"/>
              <a:t>žment</a:t>
            </a:r>
            <a:r>
              <a:rPr lang="en-US" sz="2800" dirty="0" smtClean="0"/>
              <a:t> </a:t>
            </a:r>
            <a:r>
              <a:rPr lang="x-none" sz="2800" dirty="0" smtClean="0"/>
              <a:t>i</a:t>
            </a:r>
            <a:r>
              <a:rPr lang="en-US" sz="2800" dirty="0" smtClean="0"/>
              <a:t> p</a:t>
            </a:r>
            <a:r>
              <a:rPr lang="x-none" sz="2800" dirty="0" smtClean="0"/>
              <a:t>ružanje</a:t>
            </a:r>
            <a:r>
              <a:rPr lang="en-US" sz="2800" dirty="0" smtClean="0"/>
              <a:t> </a:t>
            </a:r>
            <a:r>
              <a:rPr lang="en-US" sz="2800" dirty="0" err="1" smtClean="0"/>
              <a:t>zdrav</a:t>
            </a:r>
            <a:r>
              <a:rPr lang="x-none" sz="2800" dirty="0" smtClean="0"/>
              <a:t>stv</a:t>
            </a:r>
            <a:r>
              <a:rPr lang="en-US" sz="2800" dirty="0" smtClean="0"/>
              <a:t>e</a:t>
            </a:r>
            <a:r>
              <a:rPr lang="x-none" sz="2800" dirty="0" smtClean="0"/>
              <a:t>ne</a:t>
            </a:r>
            <a:r>
              <a:rPr lang="en-US" sz="2800" dirty="0" smtClean="0"/>
              <a:t> </a:t>
            </a:r>
            <a:r>
              <a:rPr lang="x-none" sz="2800" dirty="0" smtClean="0"/>
              <a:t>nege</a:t>
            </a:r>
            <a:endParaRPr lang="en-US" sz="2800" dirty="0"/>
          </a:p>
          <a:p>
            <a:pPr lvl="0"/>
            <a:r>
              <a:rPr lang="x-none" sz="2800" dirty="0" smtClean="0"/>
              <a:t>Si</a:t>
            </a:r>
            <a:r>
              <a:rPr lang="en-US" sz="2800" dirty="0" err="1" smtClean="0"/>
              <a:t>st</a:t>
            </a:r>
            <a:r>
              <a:rPr lang="x-none" sz="2800" dirty="0" smtClean="0"/>
              <a:t>e</a:t>
            </a:r>
            <a:r>
              <a:rPr lang="en-US" sz="2800" dirty="0" smtClean="0"/>
              <a:t>m</a:t>
            </a:r>
            <a:r>
              <a:rPr lang="x-none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zdrav</a:t>
            </a:r>
            <a:r>
              <a:rPr lang="x-none" sz="2800" dirty="0" smtClean="0"/>
              <a:t>lj</a:t>
            </a:r>
            <a:r>
              <a:rPr lang="en-US" sz="2800" dirty="0" smtClean="0"/>
              <a:t>a </a:t>
            </a:r>
            <a:r>
              <a:rPr lang="x-none" sz="2800" dirty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zdrav</a:t>
            </a:r>
            <a:r>
              <a:rPr lang="x-none" sz="2800" dirty="0" smtClean="0"/>
              <a:t>s</a:t>
            </a:r>
            <a:r>
              <a:rPr lang="en-US" sz="2800" dirty="0" err="1" smtClean="0"/>
              <a:t>tva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D33B1C5-902C-3840-878B-8ACA9A83E9F1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D2D047-661D-4B3F-B4E8-FBC448D19A36}" type="slidenum">
              <a:t>2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Ciljevi</a:t>
            </a:r>
            <a:r>
              <a:rPr lang="en-US" dirty="0" smtClean="0"/>
              <a:t> </a:t>
            </a:r>
            <a:r>
              <a:rPr lang="en-US" dirty="0" err="1" smtClean="0"/>
              <a:t>predmeta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 dirty="0" err="1" smtClean="0"/>
              <a:t>Upo</a:t>
            </a:r>
            <a:r>
              <a:rPr lang="x-none" dirty="0" smtClean="0"/>
              <a:t>znavanje sa obimom studija i pojedinim predmetima</a:t>
            </a:r>
            <a:endParaRPr lang="en-US" dirty="0"/>
          </a:p>
          <a:p>
            <a:pPr lvl="0"/>
            <a:r>
              <a:rPr lang="en-US" dirty="0" smtClean="0"/>
              <a:t>O</a:t>
            </a:r>
            <a:r>
              <a:rPr lang="x-none" dirty="0" smtClean="0"/>
              <a:t>bjasniti položaj zdravstvenog radnika u javnom zdravlju i mogućnosti delovanja</a:t>
            </a:r>
            <a:endParaRPr lang="en-US" dirty="0"/>
          </a:p>
          <a:p>
            <a:pPr lvl="0"/>
            <a:r>
              <a:rPr lang="en-US" dirty="0" err="1" smtClean="0"/>
              <a:t>Defin</a:t>
            </a:r>
            <a:r>
              <a:rPr lang="x-none" dirty="0" smtClean="0"/>
              <a:t>isati uslove za studije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562CC7B-CF7A-7740-B619-B60754E46F4B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C7734E9-CF6A-43A4-A5B4-77D9B0FB709B}" type="slidenum">
              <a:t>20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Ci</a:t>
            </a:r>
            <a:r>
              <a:rPr lang="x-none" dirty="0" smtClean="0"/>
              <a:t>lj</a:t>
            </a:r>
            <a:r>
              <a:rPr lang="en-US" dirty="0" smtClean="0"/>
              <a:t>e</a:t>
            </a:r>
            <a:r>
              <a:rPr lang="x-none" dirty="0" smtClean="0"/>
              <a:t>vi</a:t>
            </a:r>
            <a:r>
              <a:rPr lang="en-US" dirty="0" smtClean="0"/>
              <a:t> </a:t>
            </a:r>
            <a:r>
              <a:rPr lang="x-none" dirty="0" smtClean="0"/>
              <a:t>nastave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dirty="0" smtClean="0"/>
              <a:t>Steći znanja</a:t>
            </a:r>
            <a:endParaRPr lang="en-US" dirty="0"/>
          </a:p>
          <a:p>
            <a:pPr lvl="0"/>
            <a:r>
              <a:rPr lang="en-US" dirty="0" smtClean="0"/>
              <a:t>U</a:t>
            </a:r>
            <a:r>
              <a:rPr lang="x-none" dirty="0" smtClean="0"/>
              <a:t>čvrstiti sposob</a:t>
            </a:r>
            <a:r>
              <a:rPr lang="en-US" dirty="0" err="1" smtClean="0"/>
              <a:t>nosti</a:t>
            </a:r>
            <a:endParaRPr lang="en-US" dirty="0"/>
          </a:p>
          <a:p>
            <a:pPr lvl="0"/>
            <a:r>
              <a:rPr lang="x-none" dirty="0" smtClean="0"/>
              <a:t>Razjasniti i učvrstiti vrednosti i stavove</a:t>
            </a:r>
          </a:p>
          <a:p>
            <a:pPr lvl="0"/>
            <a:r>
              <a:rPr lang="x-none" dirty="0" smtClean="0"/>
              <a:t>Učvrstiti veštine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406D3-30E8-EE42-96DC-F2F9ABB6588F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574DDD-A063-4D1B-B648-E3B4D55BC152}" type="slidenum">
              <a:t>21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dirty="0" smtClean="0"/>
              <a:t>Znanja </a:t>
            </a:r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dirty="0" smtClean="0"/>
              <a:t>Društvu (zajednici) i zdravlju</a:t>
            </a:r>
          </a:p>
          <a:p>
            <a:pPr lvl="0"/>
            <a:r>
              <a:rPr lang="en-US" dirty="0" err="1" smtClean="0"/>
              <a:t>te</a:t>
            </a:r>
            <a:r>
              <a:rPr lang="x-none" dirty="0" smtClean="0"/>
              <a:t>o</a:t>
            </a:r>
            <a:r>
              <a:rPr lang="en-US" dirty="0" err="1" smtClean="0"/>
              <a:t>ri</a:t>
            </a:r>
            <a:r>
              <a:rPr lang="x-none" dirty="0" smtClean="0"/>
              <a:t>j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zdrav</a:t>
            </a:r>
            <a:r>
              <a:rPr lang="x-none" dirty="0" smtClean="0"/>
              <a:t>lj</a:t>
            </a:r>
            <a:r>
              <a:rPr lang="en-US" dirty="0" smtClean="0"/>
              <a:t>a </a:t>
            </a:r>
            <a:r>
              <a:rPr lang="x-none" dirty="0"/>
              <a:t>i</a:t>
            </a:r>
            <a:r>
              <a:rPr lang="en-US" dirty="0" smtClean="0"/>
              <a:t> </a:t>
            </a:r>
            <a:r>
              <a:rPr lang="x-none" dirty="0" smtClean="0"/>
              <a:t>bolesti</a:t>
            </a:r>
            <a:endParaRPr lang="en-US" dirty="0"/>
          </a:p>
          <a:p>
            <a:pPr lvl="0"/>
            <a:r>
              <a:rPr lang="en-US" dirty="0" smtClean="0"/>
              <a:t>S</a:t>
            </a:r>
            <a:r>
              <a:rPr lang="x-none" dirty="0" smtClean="0"/>
              <a:t>i</a:t>
            </a:r>
            <a:r>
              <a:rPr lang="en-US" dirty="0" err="1" smtClean="0"/>
              <a:t>st</a:t>
            </a:r>
            <a:r>
              <a:rPr lang="x-none" dirty="0" smtClean="0"/>
              <a:t>e</a:t>
            </a:r>
            <a:r>
              <a:rPr lang="en-US" dirty="0" smtClean="0"/>
              <a:t>m</a:t>
            </a:r>
            <a:r>
              <a:rPr lang="x-none" dirty="0" smtClean="0"/>
              <a:t>i zdravstvene nege i zdravstva</a:t>
            </a:r>
            <a:endParaRPr lang="en-US" dirty="0"/>
          </a:p>
          <a:p>
            <a:pPr lvl="0"/>
            <a:r>
              <a:rPr lang="en-US" dirty="0" smtClean="0"/>
              <a:t>s</a:t>
            </a:r>
            <a:r>
              <a:rPr lang="x-none" dirty="0"/>
              <a:t>i</a:t>
            </a:r>
            <a:r>
              <a:rPr lang="en-US" dirty="0" err="1" smtClean="0"/>
              <a:t>st</a:t>
            </a:r>
            <a:r>
              <a:rPr lang="x-none" dirty="0" smtClean="0"/>
              <a:t>emi</a:t>
            </a:r>
            <a:r>
              <a:rPr lang="en-US" dirty="0"/>
              <a:t> </a:t>
            </a:r>
            <a:r>
              <a:rPr lang="x-none" dirty="0" smtClean="0"/>
              <a:t>zdravstvene nege u</a:t>
            </a:r>
            <a:r>
              <a:rPr lang="en-US" dirty="0" smtClean="0"/>
              <a:t> </a:t>
            </a:r>
            <a:r>
              <a:rPr lang="x-none" dirty="0" smtClean="0"/>
              <a:t>R. Slovačkoj</a:t>
            </a:r>
            <a:r>
              <a:rPr lang="en-US" dirty="0" smtClean="0"/>
              <a:t>, </a:t>
            </a:r>
            <a:r>
              <a:rPr lang="x-none" dirty="0" smtClean="0"/>
              <a:t>u </a:t>
            </a:r>
            <a:r>
              <a:rPr lang="en-US" dirty="0" err="1" smtClean="0"/>
              <a:t>ist</a:t>
            </a:r>
            <a:r>
              <a:rPr lang="x-none" dirty="0" smtClean="0"/>
              <a:t>o</a:t>
            </a:r>
            <a:r>
              <a:rPr lang="en-US" dirty="0" err="1" smtClean="0"/>
              <a:t>ri</a:t>
            </a:r>
            <a:r>
              <a:rPr lang="x-none" dirty="0" smtClean="0"/>
              <a:t>j</a:t>
            </a:r>
            <a:r>
              <a:rPr lang="en-US" dirty="0" err="1" smtClean="0"/>
              <a:t>i</a:t>
            </a:r>
            <a:r>
              <a:rPr lang="en-US" dirty="0"/>
              <a:t>, </a:t>
            </a:r>
            <a:r>
              <a:rPr lang="x-none" dirty="0" smtClean="0"/>
              <a:t>stanje u perspektivi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BF212E6-2414-C24A-810A-7F90B7FCB462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6639CD-2DC5-4DCC-B214-8F8EA7D8AF7C}" type="slidenum">
              <a:t>22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dirty="0" smtClean="0"/>
              <a:t>Sposobnosti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4500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dirty="0"/>
              <a:t>O</a:t>
            </a:r>
            <a:r>
              <a:rPr lang="x-none" dirty="0" smtClean="0"/>
              <a:t>snove </a:t>
            </a:r>
            <a:r>
              <a:rPr lang="en-US" dirty="0" err="1" smtClean="0"/>
              <a:t>mer</a:t>
            </a:r>
            <a:r>
              <a:rPr lang="x-none" dirty="0" smtClean="0"/>
              <a:t>e</a:t>
            </a:r>
            <a:r>
              <a:rPr lang="en-US" dirty="0" smtClean="0"/>
              <a:t>n</a:t>
            </a:r>
            <a:r>
              <a:rPr lang="x-none" dirty="0" smtClean="0"/>
              <a:t>j</a:t>
            </a:r>
            <a:r>
              <a:rPr lang="en-US" dirty="0" smtClean="0"/>
              <a:t>a </a:t>
            </a:r>
            <a:r>
              <a:rPr lang="en-US" dirty="0" err="1" smtClean="0"/>
              <a:t>zdrav</a:t>
            </a:r>
            <a:r>
              <a:rPr lang="x-none" dirty="0" smtClean="0"/>
              <a:t>s</a:t>
            </a:r>
            <a:r>
              <a:rPr lang="en-US" dirty="0" smtClean="0"/>
              <a:t>t</a:t>
            </a:r>
            <a:r>
              <a:rPr lang="x-none" dirty="0" smtClean="0"/>
              <a:t>ve</a:t>
            </a:r>
            <a:r>
              <a:rPr lang="en-US" dirty="0" smtClean="0"/>
              <a:t>no</a:t>
            </a:r>
            <a:r>
              <a:rPr lang="x-none" dirty="0" smtClean="0"/>
              <a:t>g</a:t>
            </a:r>
            <a:r>
              <a:rPr lang="en-US" dirty="0" smtClean="0"/>
              <a:t> </a:t>
            </a:r>
            <a:r>
              <a:rPr lang="en-US" dirty="0" err="1" smtClean="0"/>
              <a:t>sta</a:t>
            </a:r>
            <a:r>
              <a:rPr lang="x-none" dirty="0" smtClean="0"/>
              <a:t>nja</a:t>
            </a:r>
            <a:r>
              <a:rPr lang="en-US" dirty="0" smtClean="0"/>
              <a:t> </a:t>
            </a:r>
            <a:r>
              <a:rPr lang="x-none" dirty="0" smtClean="0"/>
              <a:t>i </a:t>
            </a:r>
            <a:r>
              <a:rPr lang="en-US" dirty="0" smtClean="0"/>
              <a:t> </a:t>
            </a:r>
            <a:r>
              <a:rPr lang="x-none" dirty="0" smtClean="0"/>
              <a:t>korišćenje rezultata za procenu potreba zdravstvene nege</a:t>
            </a:r>
          </a:p>
          <a:p>
            <a:pPr lvl="0"/>
            <a:r>
              <a:rPr lang="x-none" dirty="0" smtClean="0"/>
              <a:t>Sposobnost k</a:t>
            </a:r>
            <a:r>
              <a:rPr lang="en-US" dirty="0" err="1" smtClean="0"/>
              <a:t>riti</a:t>
            </a:r>
            <a:r>
              <a:rPr lang="x-none" dirty="0" smtClean="0"/>
              <a:t>čkog procenjivanja i tumačenja stručne literature</a:t>
            </a:r>
            <a:endParaRPr lang="en-US" dirty="0"/>
          </a:p>
          <a:p>
            <a:pPr lvl="0"/>
            <a:r>
              <a:rPr lang="x-none" dirty="0" smtClean="0"/>
              <a:t>Razumevanje osnovnih zdravstvenih programa</a:t>
            </a:r>
          </a:p>
          <a:p>
            <a:pPr lvl="0"/>
            <a:r>
              <a:rPr lang="x-none" dirty="0" smtClean="0"/>
              <a:t>Osnovne</a:t>
            </a:r>
            <a:r>
              <a:rPr lang="en-US" dirty="0" smtClean="0"/>
              <a:t> met</a:t>
            </a:r>
            <a:r>
              <a:rPr lang="x-none" dirty="0" smtClean="0"/>
              <a:t>o</a:t>
            </a:r>
            <a:r>
              <a:rPr lang="en-US" dirty="0" smtClean="0"/>
              <a:t>d</a:t>
            </a:r>
            <a:r>
              <a:rPr lang="x-none" dirty="0" smtClean="0"/>
              <a:t>e</a:t>
            </a:r>
            <a:r>
              <a:rPr lang="en-US" dirty="0" smtClean="0"/>
              <a:t> m</a:t>
            </a:r>
            <a:r>
              <a:rPr lang="x-none" dirty="0" smtClean="0"/>
              <a:t>e</a:t>
            </a:r>
            <a:r>
              <a:rPr lang="en-US" dirty="0" err="1" smtClean="0"/>
              <a:t>na</a:t>
            </a:r>
            <a:r>
              <a:rPr lang="x-none" dirty="0" smtClean="0"/>
              <a:t>d</a:t>
            </a:r>
            <a:r>
              <a:rPr lang="en-US" dirty="0" err="1" smtClean="0"/>
              <a:t>žment</a:t>
            </a:r>
            <a:r>
              <a:rPr lang="x-none" dirty="0" smtClean="0"/>
              <a:t>a</a:t>
            </a:r>
            <a:r>
              <a:rPr lang="en-US" dirty="0" smtClean="0"/>
              <a:t> </a:t>
            </a:r>
            <a:r>
              <a:rPr lang="x-none" dirty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zdrav</a:t>
            </a:r>
            <a:r>
              <a:rPr lang="x-none" dirty="0" smtClean="0"/>
              <a:t>s</a:t>
            </a:r>
            <a:r>
              <a:rPr lang="en-US" dirty="0" err="1" smtClean="0"/>
              <a:t>tv</a:t>
            </a:r>
            <a:r>
              <a:rPr lang="x-none" dirty="0" smtClean="0"/>
              <a:t>u</a:t>
            </a:r>
            <a:endParaRPr lang="en-US" dirty="0"/>
          </a:p>
          <a:p>
            <a:pPr lvl="0"/>
            <a:r>
              <a:rPr lang="x-none" dirty="0"/>
              <a:t>P</a:t>
            </a:r>
            <a:r>
              <a:rPr lang="en-US" dirty="0" err="1" smtClean="0"/>
              <a:t>rinc</a:t>
            </a:r>
            <a:r>
              <a:rPr lang="x-none" dirty="0" smtClean="0"/>
              <a:t>i</a:t>
            </a:r>
            <a:r>
              <a:rPr lang="en-US" dirty="0" smtClean="0"/>
              <a:t>p</a:t>
            </a:r>
            <a:r>
              <a:rPr lang="x-none" dirty="0" smtClean="0"/>
              <a:t>i</a:t>
            </a:r>
            <a:r>
              <a:rPr lang="en-US" dirty="0" smtClean="0"/>
              <a:t> </a:t>
            </a:r>
            <a:r>
              <a:rPr lang="x-none" dirty="0" smtClean="0"/>
              <a:t>naučnog mišljenja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8D68322-48EA-4843-85CB-46182236E92B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B1D9A86-0809-4DDB-A6F9-01F19AC69FFE}" type="slidenum">
              <a:t>23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40000" y="10368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dirty="0" smtClean="0"/>
              <a:t>Vrednosti i stavovi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180000" y="1260000"/>
            <a:ext cx="9720000" cy="612000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dirty="0" smtClean="0"/>
              <a:t>Primeniti hrišćanske vrednosti u širem konceptu humanog pristupa i usluga zdravim i bolesnima bez obzira na pol, rasu, poreklo, imovinsko stanje i druge moguće karakteristike</a:t>
            </a:r>
          </a:p>
          <a:p>
            <a:pPr lvl="0"/>
            <a:r>
              <a:rPr lang="x-none" dirty="0" smtClean="0"/>
              <a:t>Razumeti</a:t>
            </a:r>
            <a:r>
              <a:rPr lang="x-none" dirty="0"/>
              <a:t> </a:t>
            </a:r>
            <a:r>
              <a:rPr lang="en-US" dirty="0" err="1" smtClean="0"/>
              <a:t>čoveka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x-none" dirty="0" smtClean="0"/>
              <a:t>društvo kao objekat i subjekat zdravlja i zdravstvene nege</a:t>
            </a:r>
            <a:endParaRPr lang="en-US" dirty="0"/>
          </a:p>
          <a:p>
            <a:pPr lvl="0"/>
            <a:r>
              <a:rPr lang="x-none" dirty="0" smtClean="0"/>
              <a:t>Razumeti</a:t>
            </a:r>
            <a:r>
              <a:rPr lang="en-US" dirty="0" smtClean="0"/>
              <a:t> </a:t>
            </a:r>
            <a:r>
              <a:rPr lang="en-US" dirty="0" err="1" smtClean="0"/>
              <a:t>širok</a:t>
            </a:r>
            <a:r>
              <a:rPr lang="x-none" dirty="0" smtClean="0"/>
              <a:t>a ljudska shvatanja delovanja zdravstvenih radnika u javnom zdravstvu</a:t>
            </a:r>
            <a:r>
              <a:rPr lang="en-US" dirty="0" smtClean="0"/>
              <a:t> </a:t>
            </a:r>
            <a:endParaRPr lang="x-none" dirty="0" smtClean="0"/>
          </a:p>
          <a:p>
            <a:pPr lvl="0"/>
            <a:r>
              <a:rPr lang="en-US" dirty="0" smtClean="0"/>
              <a:t>Pre</a:t>
            </a:r>
            <a:r>
              <a:rPr lang="x-none" dirty="0" smtClean="0"/>
              <a:t>u</a:t>
            </a:r>
            <a:r>
              <a:rPr lang="en-US" dirty="0" smtClean="0"/>
              <a:t>z</a:t>
            </a:r>
            <a:r>
              <a:rPr lang="x-none" dirty="0" smtClean="0"/>
              <a:t>eti </a:t>
            </a:r>
            <a:r>
              <a:rPr lang="en-US" dirty="0" err="1" smtClean="0"/>
              <a:t>adekv</a:t>
            </a:r>
            <a:r>
              <a:rPr lang="x-none" dirty="0" smtClean="0"/>
              <a:t>a</a:t>
            </a:r>
            <a:r>
              <a:rPr lang="en-US" dirty="0" err="1" smtClean="0"/>
              <a:t>tnu</a:t>
            </a:r>
            <a:r>
              <a:rPr lang="en-US" dirty="0" smtClean="0"/>
              <a:t> </a:t>
            </a:r>
            <a:r>
              <a:rPr lang="x-none" dirty="0" smtClean="0"/>
              <a:t>odgovornost za zdravlje ljudi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195F6895-DEDF-6A40-9D58-DD69BD7AFEDC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DD9D0C-C5E3-4CB2-A11F-52F75ADF4C3F}" type="slidenum">
              <a:t>24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Tehnolo</a:t>
            </a:r>
            <a:r>
              <a:rPr lang="x-none" dirty="0" smtClean="0"/>
              <a:t>š</a:t>
            </a:r>
            <a:r>
              <a:rPr lang="en-US" dirty="0" smtClean="0"/>
              <a:t>k</a:t>
            </a:r>
            <a:r>
              <a:rPr lang="x-none" dirty="0" smtClean="0"/>
              <a:t>e</a:t>
            </a:r>
            <a:r>
              <a:rPr lang="en-US" dirty="0" smtClean="0"/>
              <a:t> </a:t>
            </a:r>
            <a:r>
              <a:rPr lang="x-none" dirty="0" smtClean="0"/>
              <a:t>veštine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sz="2600" dirty="0"/>
              <a:t>P</a:t>
            </a:r>
            <a:r>
              <a:rPr lang="en-US" sz="2600" dirty="0" smtClean="0"/>
              <a:t>r</a:t>
            </a:r>
            <a:r>
              <a:rPr lang="x-none" sz="2600" dirty="0" smtClean="0"/>
              <a:t>a</a:t>
            </a:r>
            <a:r>
              <a:rPr lang="en-US" sz="2600" dirty="0" smtClean="0"/>
              <a:t>v</a:t>
            </a:r>
            <a:r>
              <a:rPr lang="x-none" sz="2600" dirty="0" smtClean="0"/>
              <a:t>il</a:t>
            </a:r>
            <a:r>
              <a:rPr lang="en-US" sz="2600" dirty="0" smtClean="0"/>
              <a:t>n</a:t>
            </a:r>
            <a:r>
              <a:rPr lang="x-none" sz="2600" dirty="0" smtClean="0"/>
              <a:t>o</a:t>
            </a:r>
            <a:r>
              <a:rPr lang="en-US" sz="2600" dirty="0" smtClean="0"/>
              <a:t> </a:t>
            </a:r>
            <a:r>
              <a:rPr lang="x-none" sz="2600" dirty="0" smtClean="0"/>
              <a:t>upotrebiti i tumačiti statistiku za naučna saznanja o zdravlju i zdravstvu</a:t>
            </a:r>
            <a:endParaRPr lang="en-US" sz="2600" dirty="0"/>
          </a:p>
          <a:p>
            <a:pPr lvl="0"/>
            <a:r>
              <a:rPr lang="x-none" sz="2600" dirty="0" smtClean="0"/>
              <a:t>Predlagati, sprovoditi, i koristiti jednostavnu studiju zdravstvenih problema</a:t>
            </a:r>
            <a:endParaRPr lang="en-US" sz="2600" dirty="0"/>
          </a:p>
          <a:p>
            <a:pPr lvl="0"/>
            <a:r>
              <a:rPr lang="en-US" sz="2600" dirty="0" err="1" smtClean="0"/>
              <a:t>Primeniti</a:t>
            </a:r>
            <a:r>
              <a:rPr lang="en-US" sz="2600" dirty="0" smtClean="0"/>
              <a:t> procedure </a:t>
            </a:r>
            <a:r>
              <a:rPr lang="en-US" sz="2600" dirty="0" err="1" smtClean="0"/>
              <a:t>dr</a:t>
            </a:r>
            <a:r>
              <a:rPr lang="x-none" sz="2600" dirty="0" smtClean="0"/>
              <a:t>žavnog zdravstvenog nadzora, zaštite zdravlja na radu, sprečavanju zagađenja životne sredine</a:t>
            </a:r>
          </a:p>
          <a:p>
            <a:pPr lvl="0"/>
            <a:r>
              <a:rPr lang="en-US" sz="2600" dirty="0" smtClean="0"/>
              <a:t>P</a:t>
            </a:r>
            <a:r>
              <a:rPr lang="x-none" sz="2600" dirty="0" smtClean="0"/>
              <a:t>roceniti</a:t>
            </a:r>
            <a:r>
              <a:rPr lang="en-US" sz="2600" dirty="0" smtClean="0"/>
              <a:t> </a:t>
            </a:r>
            <a:r>
              <a:rPr lang="en-US" sz="2600" dirty="0" err="1" smtClean="0"/>
              <a:t>priorit</a:t>
            </a:r>
            <a:r>
              <a:rPr lang="x-none" sz="2600" dirty="0" smtClean="0"/>
              <a:t>ete </a:t>
            </a:r>
            <a:r>
              <a:rPr lang="en-US" sz="2600" dirty="0" err="1" smtClean="0"/>
              <a:t>zdrav</a:t>
            </a:r>
            <a:r>
              <a:rPr lang="x-none" sz="2600" dirty="0" smtClean="0"/>
              <a:t>stvene</a:t>
            </a:r>
            <a:r>
              <a:rPr lang="en-US" sz="2600" dirty="0" smtClean="0"/>
              <a:t> </a:t>
            </a:r>
            <a:r>
              <a:rPr lang="en-US" sz="2600" dirty="0" err="1" smtClean="0"/>
              <a:t>politik</a:t>
            </a:r>
            <a:r>
              <a:rPr lang="x-none" sz="2600" dirty="0" smtClean="0"/>
              <a:t>e</a:t>
            </a:r>
            <a:endParaRPr lang="en-US" sz="2600" dirty="0"/>
          </a:p>
          <a:p>
            <a:pPr lvl="0"/>
            <a:r>
              <a:rPr lang="en-US" sz="2600" dirty="0" smtClean="0"/>
              <a:t>Or</a:t>
            </a:r>
            <a:r>
              <a:rPr lang="x-none" sz="2600" dirty="0" smtClean="0"/>
              <a:t>j</a:t>
            </a:r>
            <a:r>
              <a:rPr lang="en-US" sz="2600" dirty="0" err="1" smtClean="0"/>
              <a:t>ent</a:t>
            </a:r>
            <a:r>
              <a:rPr lang="x-none" sz="2600" dirty="0" smtClean="0"/>
              <a:t>isati se u sistemu zdravstvenih usluga</a:t>
            </a:r>
            <a:r>
              <a:rPr lang="en-US" sz="2600" dirty="0" smtClean="0"/>
              <a:t> </a:t>
            </a:r>
            <a:endParaRPr lang="x-none" sz="2600" dirty="0" smtClean="0"/>
          </a:p>
          <a:p>
            <a:pPr lvl="0"/>
            <a:r>
              <a:rPr lang="x-none" sz="2600" dirty="0" smtClean="0"/>
              <a:t>Upotrebiti osnovne metode zdravstvenog menadžmenta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26082048-4C2C-B64C-B178-AFF5BD56A55B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EB52DC-80C3-4135-A6B6-131220F114E6}" type="slidenum">
              <a:t>25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dirty="0" smtClean="0"/>
              <a:t>Mogućnosti zaposlenja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396041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dirty="0" smtClean="0"/>
              <a:t>Državna</a:t>
            </a:r>
            <a:r>
              <a:rPr lang="en-US" dirty="0" smtClean="0"/>
              <a:t> </a:t>
            </a:r>
            <a:r>
              <a:rPr lang="en-US" dirty="0" err="1"/>
              <a:t>služba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x-none" dirty="0" smtClean="0"/>
              <a:t>zavodi</a:t>
            </a:r>
            <a:r>
              <a:rPr lang="x-none" dirty="0"/>
              <a:t> </a:t>
            </a:r>
            <a:r>
              <a:rPr lang="x-none" dirty="0" smtClean="0"/>
              <a:t>za javno zdravlje</a:t>
            </a:r>
            <a:r>
              <a:rPr lang="en-US" dirty="0" smtClean="0"/>
              <a:t> –v</a:t>
            </a:r>
            <a:r>
              <a:rPr lang="x-none" dirty="0" smtClean="0"/>
              <a:t>ršenje državnog zdravstvenog nadzora</a:t>
            </a:r>
            <a:r>
              <a:rPr lang="en-US" dirty="0" smtClean="0"/>
              <a:t>, </a:t>
            </a:r>
            <a:r>
              <a:rPr lang="en-US" dirty="0" err="1" smtClean="0"/>
              <a:t>minist</a:t>
            </a:r>
            <a:r>
              <a:rPr lang="x-none" dirty="0" smtClean="0"/>
              <a:t>a</a:t>
            </a:r>
            <a:r>
              <a:rPr lang="en-US" dirty="0" err="1" smtClean="0"/>
              <a:t>rstv</a:t>
            </a:r>
            <a:r>
              <a:rPr lang="x-none" dirty="0" smtClean="0"/>
              <a:t>a</a:t>
            </a:r>
            <a:r>
              <a:rPr lang="en-US" dirty="0" smtClean="0"/>
              <a:t>, </a:t>
            </a:r>
            <a:r>
              <a:rPr lang="x-none" dirty="0" smtClean="0"/>
              <a:t>zavodi za zaštitu </a:t>
            </a:r>
            <a:r>
              <a:rPr lang="en-US" dirty="0" err="1" smtClean="0"/>
              <a:t>životn</a:t>
            </a:r>
            <a:r>
              <a:rPr lang="x-none" dirty="0" smtClean="0"/>
              <a:t>e sredine</a:t>
            </a:r>
            <a:r>
              <a:rPr lang="en-US" dirty="0" smtClean="0"/>
              <a:t>, </a:t>
            </a:r>
            <a:r>
              <a:rPr lang="en-US" dirty="0" err="1" smtClean="0"/>
              <a:t>soci</a:t>
            </a:r>
            <a:r>
              <a:rPr lang="x-none" dirty="0" smtClean="0"/>
              <a:t>ja</a:t>
            </a:r>
            <a:r>
              <a:rPr lang="en-US" dirty="0" err="1" smtClean="0"/>
              <a:t>lna</a:t>
            </a:r>
            <a:r>
              <a:rPr lang="en-US" dirty="0" smtClean="0"/>
              <a:t> sf</a:t>
            </a:r>
            <a:r>
              <a:rPr lang="x-none" dirty="0" smtClean="0"/>
              <a:t>e</a:t>
            </a:r>
            <a:r>
              <a:rPr lang="en-US" dirty="0" err="1" smtClean="0"/>
              <a:t>ra</a:t>
            </a:r>
            <a:r>
              <a:rPr lang="en-US" dirty="0"/>
              <a:t>)</a:t>
            </a:r>
          </a:p>
          <a:p>
            <a:pPr lvl="0"/>
            <a:r>
              <a:rPr lang="en-US" dirty="0" err="1" smtClean="0"/>
              <a:t>Zdrav</a:t>
            </a:r>
            <a:r>
              <a:rPr lang="x-none" dirty="0" smtClean="0"/>
              <a:t>s</a:t>
            </a:r>
            <a:r>
              <a:rPr lang="en-US" dirty="0" err="1" smtClean="0"/>
              <a:t>tvo</a:t>
            </a:r>
            <a:r>
              <a:rPr lang="en-US" dirty="0" smtClean="0"/>
              <a:t>:</a:t>
            </a:r>
            <a:r>
              <a:rPr lang="x-none" dirty="0" smtClean="0"/>
              <a:t> osiguranje kontrole kvaliteta</a:t>
            </a:r>
            <a:r>
              <a:rPr lang="en-US" dirty="0" smtClean="0"/>
              <a:t>, </a:t>
            </a:r>
            <a:r>
              <a:rPr lang="x-none" dirty="0" smtClean="0"/>
              <a:t>bol</a:t>
            </a:r>
            <a:r>
              <a:rPr lang="en-US" dirty="0" smtClean="0"/>
              <a:t>nice (</a:t>
            </a:r>
            <a:r>
              <a:rPr lang="x-none" dirty="0" smtClean="0"/>
              <a:t>bol</a:t>
            </a:r>
            <a:r>
              <a:rPr lang="en-US" dirty="0" err="1" smtClean="0"/>
              <a:t>nič</a:t>
            </a:r>
            <a:r>
              <a:rPr lang="x-none" dirty="0" smtClean="0"/>
              <a:t>ka</a:t>
            </a:r>
            <a:r>
              <a:rPr lang="en-US" dirty="0" smtClean="0"/>
              <a:t> h</a:t>
            </a:r>
            <a:r>
              <a:rPr lang="x-none" dirty="0" smtClean="0"/>
              <a:t>i</a:t>
            </a:r>
            <a:r>
              <a:rPr lang="en-US" dirty="0" err="1" smtClean="0"/>
              <a:t>gi</a:t>
            </a:r>
            <a:r>
              <a:rPr lang="x-none" dirty="0" smtClean="0"/>
              <a:t>j</a:t>
            </a:r>
            <a:r>
              <a:rPr lang="en-US" dirty="0" err="1" smtClean="0"/>
              <a:t>ena</a:t>
            </a:r>
            <a:r>
              <a:rPr lang="en-US" dirty="0"/>
              <a:t>, </a:t>
            </a:r>
            <a:r>
              <a:rPr lang="x-none" dirty="0" smtClean="0"/>
              <a:t>nadzor i uvođenje sistema</a:t>
            </a:r>
            <a:r>
              <a:rPr lang="en-US" dirty="0" smtClean="0"/>
              <a:t> </a:t>
            </a:r>
            <a:r>
              <a:rPr lang="en-US" dirty="0" err="1" smtClean="0"/>
              <a:t>kvalit</a:t>
            </a:r>
            <a:r>
              <a:rPr lang="x-none" dirty="0" smtClean="0"/>
              <a:t>eta</a:t>
            </a:r>
            <a:r>
              <a:rPr lang="en-US" dirty="0" smtClean="0"/>
              <a:t>), </a:t>
            </a:r>
            <a:r>
              <a:rPr lang="x-none" dirty="0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zdrav</a:t>
            </a:r>
            <a:r>
              <a:rPr lang="x-none" dirty="0" smtClean="0"/>
              <a:t>stvene opreme</a:t>
            </a:r>
            <a:endParaRPr lang="en-US" dirty="0"/>
          </a:p>
          <a:p>
            <a:pPr lvl="0"/>
            <a:r>
              <a:rPr lang="x-none" dirty="0" smtClean="0"/>
              <a:t>Privatni</a:t>
            </a:r>
            <a:r>
              <a:rPr lang="en-US" dirty="0" smtClean="0"/>
              <a:t> s</a:t>
            </a:r>
            <a:r>
              <a:rPr lang="x-none" dirty="0" smtClean="0"/>
              <a:t>ektor</a:t>
            </a:r>
            <a:r>
              <a:rPr lang="en-US" dirty="0" smtClean="0"/>
              <a:t> (</a:t>
            </a:r>
            <a:r>
              <a:rPr lang="x-none" dirty="0" smtClean="0"/>
              <a:t>zaštit</a:t>
            </a:r>
            <a:r>
              <a:rPr lang="en-US" dirty="0" smtClean="0"/>
              <a:t>a </a:t>
            </a:r>
            <a:r>
              <a:rPr lang="en-US" dirty="0" err="1" smtClean="0"/>
              <a:t>zdrav</a:t>
            </a:r>
            <a:r>
              <a:rPr lang="x-none" dirty="0" smtClean="0"/>
              <a:t>lj</a:t>
            </a:r>
            <a:r>
              <a:rPr lang="en-US" dirty="0" smtClean="0"/>
              <a:t>a</a:t>
            </a:r>
            <a:r>
              <a:rPr lang="x-none" dirty="0" smtClean="0"/>
              <a:t> na radu</a:t>
            </a:r>
            <a:r>
              <a:rPr lang="en-US" dirty="0" smtClean="0"/>
              <a:t>, </a:t>
            </a:r>
            <a:r>
              <a:rPr lang="en-US" dirty="0" err="1" smtClean="0"/>
              <a:t>farmaceut</a:t>
            </a:r>
            <a:r>
              <a:rPr lang="x-none" dirty="0" smtClean="0"/>
              <a:t>s</a:t>
            </a:r>
            <a:r>
              <a:rPr lang="en-US" dirty="0" smtClean="0"/>
              <a:t>k</a:t>
            </a:r>
            <a:r>
              <a:rPr lang="x-none" dirty="0" smtClean="0"/>
              <a:t>e</a:t>
            </a:r>
            <a:r>
              <a:rPr lang="en-US" dirty="0" smtClean="0"/>
              <a:t> firm</a:t>
            </a:r>
            <a:r>
              <a:rPr lang="x-none" dirty="0" smtClean="0"/>
              <a:t>e</a:t>
            </a:r>
            <a:r>
              <a:rPr lang="en-US" dirty="0" smtClean="0"/>
              <a:t>, </a:t>
            </a:r>
            <a:r>
              <a:rPr lang="x-none" dirty="0" smtClean="0"/>
              <a:t>k</a:t>
            </a:r>
            <a:r>
              <a:rPr lang="en-US" dirty="0" smtClean="0"/>
              <a:t>a</a:t>
            </a:r>
            <a:r>
              <a:rPr lang="x-none" dirty="0" smtClean="0"/>
              <a:t>o</a:t>
            </a:r>
            <a:r>
              <a:rPr lang="en-US" dirty="0" smtClean="0"/>
              <a:t> </a:t>
            </a:r>
            <a:r>
              <a:rPr lang="x-none" dirty="0" smtClean="0"/>
              <a:t>i </a:t>
            </a:r>
            <a:r>
              <a:rPr lang="en-US" dirty="0" err="1" smtClean="0"/>
              <a:t>mno</a:t>
            </a:r>
            <a:r>
              <a:rPr lang="x-none" dirty="0" smtClean="0"/>
              <a:t>g</a:t>
            </a:r>
            <a:r>
              <a:rPr lang="x-none" dirty="0"/>
              <a:t>i</a:t>
            </a:r>
            <a:r>
              <a:rPr lang="en-US" dirty="0" smtClean="0"/>
              <a:t> </a:t>
            </a:r>
            <a:r>
              <a:rPr lang="x-none" dirty="0" smtClean="0"/>
              <a:t>drug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  <a:endParaRPr lang="en-US" dirty="0"/>
          </a:p>
          <a:p>
            <a:pPr lvl="0"/>
            <a:r>
              <a:rPr lang="en-US" dirty="0" smtClean="0"/>
              <a:t>Tre</a:t>
            </a:r>
            <a:r>
              <a:rPr lang="x-none" dirty="0" smtClean="0"/>
              <a:t>ći</a:t>
            </a:r>
            <a:r>
              <a:rPr lang="en-US" dirty="0" smtClean="0"/>
              <a:t> </a:t>
            </a:r>
            <a:r>
              <a:rPr lang="en-US" dirty="0" err="1"/>
              <a:t>sektor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5A254A0-2E87-5347-971E-B6CD57AD0ADC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8417562-E7CC-45D8-9CB5-E6EAC4ACD7D2}" type="slidenum">
              <a:t>26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dirty="0" smtClean="0"/>
              <a:t>Način studiranja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sk-SK" dirty="0" smtClean="0"/>
              <a:t>Predavanja, vežbe</a:t>
            </a:r>
          </a:p>
          <a:p>
            <a:pPr lvl="0"/>
            <a:r>
              <a:rPr lang="sk-SK" dirty="0" smtClean="0"/>
              <a:t>Samostalno učenje, pisanje eseja</a:t>
            </a:r>
          </a:p>
          <a:p>
            <a:pPr lvl="0"/>
            <a:r>
              <a:rPr lang="sk-SK" dirty="0" smtClean="0"/>
              <a:t>Materiali: </a:t>
            </a:r>
            <a:r>
              <a:rPr lang="sk-SK" dirty="0">
                <a:hlinkClick r:id="rId3"/>
              </a:rPr>
              <a:t>http://rusnak.truni.sk/prednasky/historia/</a:t>
            </a:r>
            <a:r>
              <a:rPr lang="sk-SK" dirty="0" smtClean="0">
                <a:hlinkClick r:id="rId3"/>
              </a:rPr>
              <a:t>index.html</a:t>
            </a:r>
            <a:r>
              <a:rPr lang="sk-SK" dirty="0" smtClean="0"/>
              <a:t> , plus  zakoni R. Slovačke, internet</a:t>
            </a:r>
          </a:p>
          <a:p>
            <a:pPr lvl="0"/>
            <a:r>
              <a:rPr lang="sk-SK" dirty="0" smtClean="0"/>
              <a:t>Završetak: pismeni i usmeni ispit</a:t>
            </a:r>
            <a:endParaRPr lang="sk-SK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9DC5DE25-5FBA-5A41-9D56-54F48AFBEF8F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C4A9342-7F8A-4703-BF0A-768E8856422C}" type="slidenum">
              <a:t>3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dirty="0" smtClean="0"/>
              <a:t>Šta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smtClean="0"/>
              <a:t>j</a:t>
            </a:r>
            <a:r>
              <a:rPr lang="x-none" dirty="0" smtClean="0"/>
              <a:t>av</a:t>
            </a:r>
            <a:r>
              <a:rPr lang="en-US" dirty="0" smtClean="0"/>
              <a:t>n</a:t>
            </a:r>
            <a:r>
              <a:rPr lang="x-none" dirty="0" smtClean="0"/>
              <a:t>o</a:t>
            </a:r>
            <a:r>
              <a:rPr lang="en-US" dirty="0" smtClean="0"/>
              <a:t> </a:t>
            </a:r>
            <a:r>
              <a:rPr lang="en-US" dirty="0" err="1" smtClean="0"/>
              <a:t>zdrav</a:t>
            </a:r>
            <a:r>
              <a:rPr lang="x-none" dirty="0" smtClean="0"/>
              <a:t>lje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en-US" b="1" dirty="0">
                <a:solidFill>
                  <a:srgbClr val="FF0000"/>
                </a:solidFill>
              </a:rPr>
              <a:t>Public Health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x-none" dirty="0" smtClean="0"/>
              <a:t>javno zdravlje</a:t>
            </a:r>
          </a:p>
          <a:p>
            <a:pPr lvl="0"/>
            <a:r>
              <a:rPr lang="x-none" dirty="0" err="1"/>
              <a:t>K</a:t>
            </a:r>
            <a:r>
              <a:rPr lang="en-US" dirty="0" err="1" smtClean="0"/>
              <a:t>omun</a:t>
            </a:r>
            <a:r>
              <a:rPr lang="x-none" dirty="0" smtClean="0"/>
              <a:t>a</a:t>
            </a:r>
            <a:r>
              <a:rPr lang="en-US" dirty="0" err="1" smtClean="0"/>
              <a:t>lna</a:t>
            </a:r>
            <a:r>
              <a:rPr lang="en-US" dirty="0" smtClean="0"/>
              <a:t> h</a:t>
            </a:r>
            <a:r>
              <a:rPr lang="x-none" dirty="0" smtClean="0"/>
              <a:t>i</a:t>
            </a:r>
            <a:r>
              <a:rPr lang="en-US" dirty="0" err="1" smtClean="0"/>
              <a:t>gi</a:t>
            </a:r>
            <a:r>
              <a:rPr lang="x-none" dirty="0" smtClean="0"/>
              <a:t>j</a:t>
            </a:r>
            <a:r>
              <a:rPr lang="en-US" dirty="0" err="1" smtClean="0"/>
              <a:t>ena</a:t>
            </a:r>
            <a:r>
              <a:rPr lang="en-US" dirty="0" smtClean="0"/>
              <a:t> – star</a:t>
            </a:r>
            <a:r>
              <a:rPr lang="x-none" dirty="0" smtClean="0"/>
              <a:t>iji</a:t>
            </a:r>
            <a:r>
              <a:rPr lang="en-US" dirty="0" smtClean="0"/>
              <a:t> </a:t>
            </a:r>
            <a:r>
              <a:rPr lang="en-US" dirty="0" err="1" smtClean="0"/>
              <a:t>poj</a:t>
            </a:r>
            <a:r>
              <a:rPr lang="x-none" dirty="0" smtClean="0"/>
              <a:t>a</a:t>
            </a:r>
            <a:r>
              <a:rPr lang="en-US" dirty="0" smtClean="0"/>
              <a:t>m</a:t>
            </a:r>
            <a:endParaRPr lang="en-US" dirty="0"/>
          </a:p>
          <a:p>
            <a:pPr lvl="0"/>
            <a:r>
              <a:rPr lang="en-US" dirty="0">
                <a:solidFill>
                  <a:srgbClr val="FF0000"/>
                </a:solidFill>
              </a:rPr>
              <a:t>Social Medicine</a:t>
            </a:r>
            <a:r>
              <a:rPr lang="en-US" dirty="0"/>
              <a:t> - </a:t>
            </a:r>
            <a:r>
              <a:rPr lang="en-US" dirty="0" err="1" smtClean="0"/>
              <a:t>soci</a:t>
            </a:r>
            <a:r>
              <a:rPr lang="x-none" dirty="0" smtClean="0"/>
              <a:t>ja</a:t>
            </a:r>
            <a:r>
              <a:rPr lang="en-US" dirty="0" err="1" smtClean="0"/>
              <a:t>lna</a:t>
            </a:r>
            <a:r>
              <a:rPr lang="en-US" dirty="0" smtClean="0"/>
              <a:t> medic</a:t>
            </a:r>
            <a:r>
              <a:rPr lang="x-none" dirty="0" smtClean="0"/>
              <a:t>i</a:t>
            </a:r>
            <a:r>
              <a:rPr lang="en-US" dirty="0" err="1" smtClean="0"/>
              <a:t>na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AAAF4E3-DF6E-5E4F-A468-FAEC7E141FE8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48B7226-1242-44F2-874F-2B0484270E58}" type="slidenum">
              <a:t>4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/>
              <a:t>European Public Health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dirty="0" smtClean="0"/>
              <a:t>Dimenzije javnog zdravlja u Evropskoj uniji</a:t>
            </a:r>
            <a:endParaRPr lang="en-US" dirty="0"/>
          </a:p>
          <a:p>
            <a:pPr lvl="0"/>
            <a:r>
              <a:rPr lang="en-US" dirty="0">
                <a:solidFill>
                  <a:srgbClr val="FF3366"/>
                </a:solidFill>
              </a:rPr>
              <a:t>New Public Health</a:t>
            </a:r>
            <a:r>
              <a:rPr lang="en-US" dirty="0"/>
              <a:t> - </a:t>
            </a:r>
            <a:r>
              <a:rPr lang="en-US" dirty="0" smtClean="0"/>
              <a:t>Nov</a:t>
            </a:r>
            <a:r>
              <a:rPr lang="x-none" dirty="0" smtClean="0"/>
              <a:t>o</a:t>
            </a:r>
            <a:r>
              <a:rPr lang="en-US" dirty="0" smtClean="0"/>
              <a:t> </a:t>
            </a:r>
            <a:r>
              <a:rPr lang="x-none" dirty="0" smtClean="0"/>
              <a:t>javno </a:t>
            </a:r>
            <a:r>
              <a:rPr lang="en-US" dirty="0" err="1" smtClean="0"/>
              <a:t>zdrav</a:t>
            </a:r>
            <a:r>
              <a:rPr lang="x-none" dirty="0" smtClean="0"/>
              <a:t>lj</a:t>
            </a:r>
            <a:r>
              <a:rPr lang="en-US" dirty="0" smtClean="0"/>
              <a:t>e</a:t>
            </a:r>
            <a:r>
              <a:rPr lang="x-none" dirty="0" smtClean="0"/>
              <a:t>, prošireni koncept javnog zdravlja, koji se postepeno usvaja u </a:t>
            </a:r>
            <a:r>
              <a:rPr lang="en-US" dirty="0" smtClean="0"/>
              <a:t>EU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398E279-D7BF-BC4F-82D4-EC6F820A1E4F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C52D3F4-3FBA-4E18-81EC-D526C8AF3CCF}" type="slidenum">
              <a:t>5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273600"/>
            <a:ext cx="9053640" cy="13021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dirty="0" smtClean="0"/>
              <a:t>OSNOVNA PODELA ZDRAVSTVENIH OBLASTI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0000" y="2336400"/>
            <a:ext cx="9053640" cy="342360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dirty="0" smtClean="0"/>
              <a:t>Osnovne </a:t>
            </a:r>
            <a:r>
              <a:rPr lang="en-US" dirty="0" err="1" smtClean="0"/>
              <a:t>biomedic</a:t>
            </a:r>
            <a:r>
              <a:rPr lang="x-none" dirty="0"/>
              <a:t>i</a:t>
            </a:r>
            <a:r>
              <a:rPr lang="en-US" dirty="0" err="1" smtClean="0"/>
              <a:t>nske</a:t>
            </a:r>
            <a:endParaRPr lang="en-US" dirty="0"/>
          </a:p>
          <a:p>
            <a:pPr lvl="0"/>
            <a:r>
              <a:rPr lang="en-US" dirty="0" err="1" smtClean="0"/>
              <a:t>Klini</a:t>
            </a:r>
            <a:r>
              <a:rPr lang="x-none" dirty="0" smtClean="0"/>
              <a:t>č</a:t>
            </a:r>
            <a:r>
              <a:rPr lang="en-US" dirty="0" smtClean="0"/>
              <a:t>k</a:t>
            </a:r>
            <a:r>
              <a:rPr lang="x-none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biomedic</a:t>
            </a:r>
            <a:r>
              <a:rPr lang="x-none" dirty="0" smtClean="0"/>
              <a:t>i</a:t>
            </a:r>
            <a:r>
              <a:rPr lang="en-US" dirty="0" err="1" smtClean="0"/>
              <a:t>nske</a:t>
            </a:r>
          </a:p>
          <a:p>
            <a:pPr lvl="0"/>
            <a:r>
              <a:rPr lang="x-none" dirty="0"/>
              <a:t>J</a:t>
            </a:r>
            <a:r>
              <a:rPr lang="en-US" dirty="0" err="1" smtClean="0"/>
              <a:t>av</a:t>
            </a:r>
            <a:r>
              <a:rPr lang="x-none" dirty="0" smtClean="0"/>
              <a:t>n</a:t>
            </a:r>
            <a:r>
              <a:rPr lang="en-US" dirty="0" smtClean="0"/>
              <a:t>o</a:t>
            </a:r>
            <a:r>
              <a:rPr lang="x-none" dirty="0" smtClean="0"/>
              <a:t> - zdravstvene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361E1AB0-B357-794D-BC03-358CFD0E0F67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93564AB-AF7D-47ED-82D1-08EC2493F2E7}" type="slidenum">
              <a:t>6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dirty="0" smtClean="0"/>
              <a:t>Osnovne </a:t>
            </a:r>
            <a:r>
              <a:rPr lang="en-US" dirty="0" err="1" smtClean="0"/>
              <a:t>biomedic</a:t>
            </a:r>
            <a:r>
              <a:rPr lang="x-none" dirty="0" smtClean="0"/>
              <a:t>i</a:t>
            </a:r>
            <a:r>
              <a:rPr lang="en-US" dirty="0" err="1" smtClean="0"/>
              <a:t>nske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dirty="0" smtClean="0"/>
              <a:t>Proučavaju zakonitosti živih materija na nivou sistema, organa,</a:t>
            </a:r>
            <a:r>
              <a:rPr lang="en-US" dirty="0" smtClean="0"/>
              <a:t> ... </a:t>
            </a:r>
            <a:r>
              <a:rPr lang="en-US" dirty="0" err="1" smtClean="0"/>
              <a:t>molek</a:t>
            </a:r>
            <a:r>
              <a:rPr lang="x-none" dirty="0" smtClean="0"/>
              <a:t>u</a:t>
            </a:r>
            <a:r>
              <a:rPr lang="en-US" dirty="0" smtClean="0"/>
              <a:t>l</a:t>
            </a:r>
            <a:r>
              <a:rPr lang="x-none" dirty="0" smtClean="0"/>
              <a:t>a</a:t>
            </a:r>
            <a:endParaRPr lang="en-US" dirty="0" smtClean="0"/>
          </a:p>
          <a:p>
            <a:pPr lvl="0"/>
            <a:r>
              <a:rPr lang="en-US" dirty="0" smtClean="0"/>
              <a:t>Met</a:t>
            </a:r>
            <a:r>
              <a:rPr lang="x-none" dirty="0" smtClean="0"/>
              <a:t>o</a:t>
            </a:r>
            <a:r>
              <a:rPr lang="en-US" dirty="0" smtClean="0"/>
              <a:t>da </a:t>
            </a:r>
            <a:r>
              <a:rPr lang="en-US" dirty="0"/>
              <a:t>: </a:t>
            </a:r>
            <a:r>
              <a:rPr lang="en-US" dirty="0" err="1" smtClean="0"/>
              <a:t>laborat</a:t>
            </a:r>
            <a:r>
              <a:rPr lang="x-none" dirty="0" smtClean="0"/>
              <a:t>o</a:t>
            </a:r>
            <a:r>
              <a:rPr lang="en-US" dirty="0" smtClean="0"/>
              <a:t>r</a:t>
            </a:r>
            <a:r>
              <a:rPr lang="x-none" dirty="0" smtClean="0"/>
              <a:t>ijski</a:t>
            </a:r>
            <a:r>
              <a:rPr lang="en-US" dirty="0" smtClean="0"/>
              <a:t> e</a:t>
            </a:r>
            <a:r>
              <a:rPr lang="x-none" dirty="0" smtClean="0"/>
              <a:t>ks</a:t>
            </a:r>
            <a:r>
              <a:rPr lang="en-US" dirty="0" err="1" smtClean="0"/>
              <a:t>periment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0982A335-10EE-DC4F-880E-2866AE202E27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BD51C8-229E-4129-AEEE-7E8525FB95B1}" type="slidenum">
              <a:t>7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err="1" smtClean="0"/>
              <a:t>Klini</a:t>
            </a:r>
            <a:r>
              <a:rPr lang="x-none" dirty="0" smtClean="0"/>
              <a:t>č</a:t>
            </a:r>
            <a:r>
              <a:rPr lang="en-US" dirty="0" smtClean="0"/>
              <a:t>k</a:t>
            </a:r>
            <a:r>
              <a:rPr lang="x-none" dirty="0" smtClean="0"/>
              <a:t>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dirty="0" smtClean="0"/>
              <a:t>Postavljanje</a:t>
            </a:r>
            <a:r>
              <a:rPr lang="en-US" dirty="0" smtClean="0"/>
              <a:t> di</a:t>
            </a:r>
            <a:r>
              <a:rPr lang="x-none" dirty="0" smtClean="0"/>
              <a:t>j</a:t>
            </a:r>
            <a:r>
              <a:rPr lang="en-US" dirty="0" err="1" smtClean="0"/>
              <a:t>agn</a:t>
            </a:r>
            <a:r>
              <a:rPr lang="x-none" dirty="0" smtClean="0"/>
              <a:t>o</a:t>
            </a:r>
            <a:r>
              <a:rPr lang="en-US" dirty="0" smtClean="0"/>
              <a:t>z</a:t>
            </a:r>
            <a:r>
              <a:rPr lang="x-none" dirty="0" smtClean="0"/>
              <a:t>e</a:t>
            </a:r>
            <a:r>
              <a:rPr lang="en-US" dirty="0" smtClean="0"/>
              <a:t> </a:t>
            </a:r>
            <a:r>
              <a:rPr lang="x-none" dirty="0"/>
              <a:t>i</a:t>
            </a:r>
            <a:r>
              <a:rPr lang="en-US" dirty="0" smtClean="0"/>
              <a:t> l</a:t>
            </a:r>
            <a:r>
              <a:rPr lang="x-none" dirty="0" smtClean="0"/>
              <a:t>ečenje</a:t>
            </a:r>
            <a:endParaRPr lang="en-US" dirty="0"/>
          </a:p>
          <a:p>
            <a:pPr lvl="0"/>
            <a:r>
              <a:rPr lang="en-US" dirty="0" smtClean="0"/>
              <a:t>Met</a:t>
            </a:r>
            <a:r>
              <a:rPr lang="x-none" dirty="0" smtClean="0"/>
              <a:t>o</a:t>
            </a:r>
            <a:r>
              <a:rPr lang="en-US" dirty="0" smtClean="0"/>
              <a:t>da :</a:t>
            </a:r>
            <a:r>
              <a:rPr lang="x-none" dirty="0" smtClean="0"/>
              <a:t> posmatranje, studija slučaja, iskustvo, laboratorijsko ispitivanje i kontrolisani eksperiment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BD59FAF-F407-9046-BD48-D225615E1561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87BD43-A941-43ED-9D8B-C7DEDA970B04}" type="slidenum">
              <a:t>8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dirty="0" smtClean="0"/>
              <a:t>Javno - zdravstvene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dirty="0" smtClean="0"/>
              <a:t>Osnovni zdravstveni problemi zajednice i postupci za njihovo savladavanje</a:t>
            </a:r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 smtClean="0"/>
              <a:t>Met</a:t>
            </a:r>
            <a:r>
              <a:rPr lang="x-none" dirty="0" smtClean="0"/>
              <a:t>o</a:t>
            </a:r>
            <a:r>
              <a:rPr lang="en-US" dirty="0" smtClean="0"/>
              <a:t>da </a:t>
            </a:r>
            <a:r>
              <a:rPr lang="en-US" dirty="0"/>
              <a:t>: </a:t>
            </a:r>
            <a:r>
              <a:rPr lang="en-US" dirty="0" err="1" smtClean="0"/>
              <a:t>demograf</a:t>
            </a:r>
            <a:r>
              <a:rPr lang="x-none" dirty="0" smtClean="0"/>
              <a:t>s</a:t>
            </a:r>
            <a:r>
              <a:rPr lang="en-US" dirty="0" smtClean="0"/>
              <a:t>k</a:t>
            </a:r>
            <a:r>
              <a:rPr lang="x-none" dirty="0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epidemiolo</a:t>
            </a:r>
            <a:r>
              <a:rPr lang="x-none" dirty="0" smtClean="0"/>
              <a:t>š</a:t>
            </a:r>
            <a:r>
              <a:rPr lang="en-US" dirty="0" smtClean="0"/>
              <a:t>k</a:t>
            </a:r>
            <a:r>
              <a:rPr lang="x-none" dirty="0" smtClean="0"/>
              <a:t>a</a:t>
            </a:r>
            <a:r>
              <a:rPr lang="en-US" dirty="0" smtClean="0"/>
              <a:t>, </a:t>
            </a:r>
            <a:r>
              <a:rPr lang="en-US" dirty="0" err="1" smtClean="0"/>
              <a:t>sociolo</a:t>
            </a:r>
            <a:r>
              <a:rPr lang="x-none" dirty="0" smtClean="0"/>
              <a:t>š</a:t>
            </a:r>
            <a:r>
              <a:rPr lang="en-US" dirty="0" smtClean="0"/>
              <a:t>k</a:t>
            </a:r>
            <a:r>
              <a:rPr lang="x-none" dirty="0" smtClean="0"/>
              <a:t>a</a:t>
            </a:r>
            <a:r>
              <a:rPr lang="en-US" dirty="0" smtClean="0"/>
              <a:t>, </a:t>
            </a:r>
            <a:r>
              <a:rPr lang="en-US" dirty="0"/>
              <a:t>....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4214727E-B974-154F-BC00-5F9DDD8AE4EF}" type="datetime1">
              <a:rPr lang="sk-SK" smtClean="0"/>
              <a:t>25.10.14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0D6E89A-6442-41BB-BEC4-7598DF6D0939}" type="slidenum">
              <a:t>9</a:t>
            </a:fld>
            <a:endParaRPr lang="en-GB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502920" y="346320"/>
            <a:ext cx="9053640" cy="1156320"/>
          </a:xfrm>
        </p:spPr>
        <p:txBody>
          <a:bodyPr/>
          <a:lstStyle>
            <a:defPPr lvl="0">
              <a:buClr>
                <a:srgbClr val="FFFFFF"/>
              </a:buClr>
              <a:buSzPct val="45000"/>
              <a:buFont typeface="Wingdings" pitchFamily="2"/>
              <a:buNone/>
            </a:defPPr>
            <a:lvl1pPr lvl="0">
              <a:buClr>
                <a:srgbClr val="FFFFFF"/>
              </a:buClr>
              <a:buSzPct val="45000"/>
              <a:buFont typeface="Wingdings" pitchFamily="2"/>
              <a:buChar char="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x-none" dirty="0" smtClean="0"/>
              <a:t>Razvoj saznanja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2920" y="1769760"/>
            <a:ext cx="9053640" cy="5253840"/>
          </a:xfrm>
        </p:spPr>
        <p:txBody>
          <a:bodyPr/>
          <a:lstStyle>
            <a:def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None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defPPr>
            <a:lvl1pPr marL="417240" marR="0" lvl="0" indent="-312480" algn="l" rtl="0" hangingPunct="0">
              <a:lnSpc>
                <a:spcPct val="100000"/>
              </a:lnSpc>
              <a:spcBef>
                <a:spcPts val="0"/>
              </a:spcBef>
              <a:spcAft>
                <a:spcPts val="1423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456840" algn="l"/>
                <a:tab pos="914040" algn="l"/>
                <a:tab pos="1371240" algn="l"/>
                <a:tab pos="1828440" algn="l"/>
                <a:tab pos="2285639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</a:tabLst>
              <a:defRPr lang="en-US" sz="32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1pPr>
            <a:lvl2pPr marL="849240" marR="0" lvl="1" indent="-282600" algn="l" rtl="0" hangingPunct="0">
              <a:lnSpc>
                <a:spcPct val="100000"/>
              </a:lnSpc>
              <a:spcBef>
                <a:spcPts val="0"/>
              </a:spcBef>
              <a:spcAft>
                <a:spcPts val="1137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914039" algn="l"/>
                <a:tab pos="1371239" algn="l"/>
                <a:tab pos="1828439" algn="l"/>
                <a:tab pos="2285639" algn="l"/>
                <a:tab pos="2742839" algn="l"/>
                <a:tab pos="3200039" algn="l"/>
                <a:tab pos="3657239" algn="l"/>
                <a:tab pos="4114439" algn="l"/>
                <a:tab pos="4571639" algn="l"/>
                <a:tab pos="5028839" algn="l"/>
                <a:tab pos="5486039" algn="l"/>
                <a:tab pos="5943239" algn="l"/>
                <a:tab pos="6400439" algn="l"/>
                <a:tab pos="6857639" algn="l"/>
                <a:tab pos="7314838" algn="l"/>
                <a:tab pos="7772039" algn="l"/>
                <a:tab pos="8229239" algn="l"/>
                <a:tab pos="8686439" algn="l"/>
                <a:tab pos="9143639" algn="l"/>
                <a:tab pos="9600839" algn="l"/>
              </a:tabLst>
              <a:defRPr lang="en-US" sz="28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2pPr>
            <a:lvl3pPr marL="1280880" marR="0" lvl="2" indent="-212760" algn="l" rtl="0" hangingPunct="0">
              <a:lnSpc>
                <a:spcPct val="100000"/>
              </a:lnSpc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1371240" algn="l"/>
                <a:tab pos="1828440" algn="l"/>
                <a:tab pos="2285640" algn="l"/>
                <a:tab pos="2742840" algn="l"/>
                <a:tab pos="3200040" algn="l"/>
                <a:tab pos="3657240" algn="l"/>
                <a:tab pos="4114440" algn="l"/>
                <a:tab pos="4571639" algn="l"/>
                <a:tab pos="5028840" algn="l"/>
                <a:tab pos="5486040" algn="l"/>
                <a:tab pos="5943240" algn="l"/>
                <a:tab pos="6400439" algn="l"/>
                <a:tab pos="6857640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</a:tabLst>
              <a:defRPr lang="en-US" sz="24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3pPr>
            <a:lvl4pPr marL="1712879" marR="0" lvl="3" indent="-201600" algn="l" rtl="0" hangingPunct="0">
              <a:lnSpc>
                <a:spcPct val="100000"/>
              </a:lnSpc>
              <a:spcBef>
                <a:spcPts val="0"/>
              </a:spcBef>
              <a:spcAft>
                <a:spcPts val="573"/>
              </a:spcAft>
              <a:buClr>
                <a:srgbClr val="FFFFFF"/>
              </a:buClr>
              <a:buSzPct val="75000"/>
              <a:buFont typeface="Symbol" pitchFamily="2"/>
              <a:buChar char=""/>
              <a:tabLst>
                <a:tab pos="1828440" algn="l"/>
                <a:tab pos="2285640" algn="l"/>
                <a:tab pos="2742839" algn="l"/>
                <a:tab pos="3200040" algn="l"/>
                <a:tab pos="3657240" algn="l"/>
                <a:tab pos="4114440" algn="l"/>
                <a:tab pos="4571640" algn="l"/>
                <a:tab pos="5028839" algn="l"/>
                <a:tab pos="5486040" algn="l"/>
                <a:tab pos="5943240" algn="l"/>
                <a:tab pos="6400440" algn="l"/>
                <a:tab pos="6857639" algn="l"/>
                <a:tab pos="7314840" algn="l"/>
                <a:tab pos="7772040" algn="l"/>
                <a:tab pos="8229240" algn="l"/>
                <a:tab pos="8686440" algn="l"/>
                <a:tab pos="9143640" algn="l"/>
                <a:tab pos="9600840" algn="l"/>
                <a:tab pos="10058040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4pPr>
            <a:lvl5pPr marL="2144520" marR="0" lvl="4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5pPr>
            <a:lvl6pPr marL="2144520" marR="0" lvl="5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6pPr>
            <a:lvl7pPr marL="2144520" marR="0" lvl="6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7pPr>
            <a:lvl8pPr marL="2144520" marR="0" lvl="7" indent="-20304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Clr>
                <a:srgbClr val="FFFFFF"/>
              </a:buClr>
              <a:buSzPct val="45000"/>
              <a:buFont typeface="Wingdings" pitchFamily="2"/>
              <a:buChar char="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8pPr>
            <a:lvl9pPr marL="1944000" marR="0" lvl="8" indent="-216000" algn="l" rtl="0" hangingPunct="0">
              <a:lnSpc>
                <a:spcPct val="100000"/>
              </a:lnSpc>
              <a:spcBef>
                <a:spcPts val="0"/>
              </a:spcBef>
              <a:spcAft>
                <a:spcPts val="286"/>
              </a:spcAft>
              <a:buSzPct val="45000"/>
              <a:buFont typeface="StarSymbol"/>
              <a:buChar char="●"/>
              <a:tabLst>
                <a:tab pos="2285640" algn="l"/>
                <a:tab pos="2742840" algn="l"/>
                <a:tab pos="3200039" algn="l"/>
                <a:tab pos="3657240" algn="l"/>
                <a:tab pos="4114440" algn="l"/>
                <a:tab pos="4571640" algn="l"/>
                <a:tab pos="5028840" algn="l"/>
                <a:tab pos="5486040" algn="l"/>
                <a:tab pos="5943240" algn="l"/>
                <a:tab pos="6400440" algn="l"/>
                <a:tab pos="6857640" algn="l"/>
                <a:tab pos="7314840" algn="l"/>
                <a:tab pos="7772040" algn="l"/>
                <a:tab pos="8229239" algn="l"/>
                <a:tab pos="8686440" algn="l"/>
                <a:tab pos="9143639" algn="l"/>
                <a:tab pos="9600840" algn="l"/>
                <a:tab pos="10058039" algn="l"/>
                <a:tab pos="10515240" algn="l"/>
              </a:tabLst>
              <a:defRPr lang="en-US" sz="2000" b="0" i="0" u="none" strike="noStrike" baseline="0">
                <a:ln>
                  <a:noFill/>
                </a:ln>
                <a:solidFill>
                  <a:srgbClr val="FFFFFF"/>
                </a:solidFill>
                <a:latin typeface="Trebuchet MS" pitchFamily="34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x-none" sz="2600" dirty="0" smtClean="0"/>
              <a:t>Poremećaj životne i socijalne sredine</a:t>
            </a:r>
            <a:r>
              <a:rPr lang="en-US" sz="2600" dirty="0" smtClean="0"/>
              <a:t>:</a:t>
            </a:r>
            <a:r>
              <a:rPr lang="x-none" sz="2600" dirty="0" smtClean="0"/>
              <a:t> </a:t>
            </a:r>
            <a:r>
              <a:rPr lang="en-US" sz="2600" dirty="0" smtClean="0"/>
              <a:t>star</a:t>
            </a:r>
            <a:r>
              <a:rPr lang="x-none" sz="2600" dirty="0" smtClean="0"/>
              <a:t>i </a:t>
            </a:r>
            <a:r>
              <a:rPr lang="en-US" sz="2600" dirty="0" err="1" smtClean="0"/>
              <a:t>vek</a:t>
            </a:r>
            <a:endParaRPr lang="en-US" sz="2600" dirty="0"/>
          </a:p>
          <a:p>
            <a:pPr lvl="0"/>
            <a:r>
              <a:rPr lang="en-US" sz="2600" dirty="0" smtClean="0"/>
              <a:t>O</a:t>
            </a:r>
            <a:r>
              <a:rPr lang="x-none" sz="2600" dirty="0" smtClean="0"/>
              <a:t>boljenja</a:t>
            </a:r>
            <a:r>
              <a:rPr lang="en-US" sz="2600" dirty="0" smtClean="0"/>
              <a:t> </a:t>
            </a:r>
            <a:r>
              <a:rPr lang="en-US" sz="2600" dirty="0" err="1" smtClean="0"/>
              <a:t>čoveka</a:t>
            </a:r>
            <a:endParaRPr lang="en-US" sz="2600" dirty="0"/>
          </a:p>
          <a:p>
            <a:pPr lvl="0"/>
            <a:r>
              <a:rPr lang="en-US" sz="2600" dirty="0" smtClean="0"/>
              <a:t>O</a:t>
            </a:r>
            <a:r>
              <a:rPr lang="x-none" sz="2600" dirty="0" smtClean="0"/>
              <a:t>štećenja organa</a:t>
            </a:r>
            <a:r>
              <a:rPr lang="en-US" sz="2600" dirty="0" smtClean="0"/>
              <a:t>: </a:t>
            </a:r>
            <a:r>
              <a:rPr lang="en-US" sz="2600" dirty="0" err="1" smtClean="0"/>
              <a:t>sred</a:t>
            </a:r>
            <a:r>
              <a:rPr lang="x-none" sz="2600" dirty="0" smtClean="0"/>
              <a:t>nji </a:t>
            </a:r>
            <a:r>
              <a:rPr lang="en-US" sz="2600" dirty="0" err="1" smtClean="0"/>
              <a:t>vek</a:t>
            </a:r>
            <a:endParaRPr lang="en-US" sz="2600" dirty="0"/>
          </a:p>
          <a:p>
            <a:pPr lvl="0"/>
            <a:r>
              <a:rPr lang="x-none" sz="2600" dirty="0" smtClean="0"/>
              <a:t>Oštećenja </a:t>
            </a:r>
            <a:r>
              <a:rPr lang="en-US" sz="2600" dirty="0" smtClean="0"/>
              <a:t>t</a:t>
            </a:r>
            <a:r>
              <a:rPr lang="x-none" sz="2600" dirty="0"/>
              <a:t>k</a:t>
            </a:r>
            <a:r>
              <a:rPr lang="x-none" sz="2600" dirty="0" smtClean="0"/>
              <a:t>iva</a:t>
            </a:r>
            <a:endParaRPr lang="en-US" sz="2600" dirty="0"/>
          </a:p>
          <a:p>
            <a:pPr lvl="0"/>
            <a:r>
              <a:rPr lang="x-none" sz="2600" dirty="0" smtClean="0"/>
              <a:t>Oštećenja</a:t>
            </a:r>
            <a:r>
              <a:rPr lang="x-none" sz="2600" dirty="0"/>
              <a:t> </a:t>
            </a:r>
            <a:r>
              <a:rPr lang="x-none" sz="2600" dirty="0" smtClean="0"/>
              <a:t>ćelija</a:t>
            </a:r>
            <a:r>
              <a:rPr lang="en-US" sz="2600" dirty="0" smtClean="0"/>
              <a:t>: </a:t>
            </a:r>
            <a:r>
              <a:rPr lang="en-US" sz="2600" dirty="0" err="1"/>
              <a:t>mikroskop</a:t>
            </a:r>
            <a:endParaRPr lang="en-US" sz="2600" dirty="0"/>
          </a:p>
          <a:p>
            <a:pPr lvl="0"/>
            <a:r>
              <a:rPr lang="x-none" sz="2600" dirty="0" smtClean="0"/>
              <a:t>Oštećenja ćelijskih struktura</a:t>
            </a:r>
            <a:r>
              <a:rPr lang="en-US" sz="2600" dirty="0" smtClean="0"/>
              <a:t>: </a:t>
            </a:r>
            <a:r>
              <a:rPr lang="en-US" sz="2600" dirty="0" err="1" smtClean="0"/>
              <a:t>elektr</a:t>
            </a:r>
            <a:r>
              <a:rPr lang="x-none" sz="2600" dirty="0"/>
              <a:t>o</a:t>
            </a:r>
            <a:r>
              <a:rPr lang="en-US" sz="2600" dirty="0" smtClean="0"/>
              <a:t>n</a:t>
            </a:r>
            <a:r>
              <a:rPr lang="x-none" sz="2600" dirty="0" smtClean="0"/>
              <a:t>ski</a:t>
            </a:r>
            <a:r>
              <a:rPr lang="en-US" sz="2600" dirty="0" smtClean="0"/>
              <a:t> </a:t>
            </a:r>
            <a:r>
              <a:rPr lang="en-US" sz="2600" dirty="0" err="1"/>
              <a:t>mikroskop</a:t>
            </a:r>
            <a:endParaRPr lang="en-US" sz="2600" dirty="0"/>
          </a:p>
          <a:p>
            <a:pPr lvl="0"/>
            <a:r>
              <a:rPr lang="x-none" sz="2600" dirty="0" smtClean="0"/>
              <a:t>Oštećenja </a:t>
            </a:r>
            <a:r>
              <a:rPr lang="en-US" sz="2600" dirty="0" err="1" smtClean="0"/>
              <a:t>molek</a:t>
            </a:r>
            <a:r>
              <a:rPr lang="x-none" sz="2600" dirty="0"/>
              <a:t>u</a:t>
            </a:r>
            <a:r>
              <a:rPr lang="en-US" sz="2600" dirty="0" smtClean="0"/>
              <a:t>l</a:t>
            </a:r>
            <a:r>
              <a:rPr lang="x-none" sz="2600" dirty="0" smtClean="0"/>
              <a:t>a</a:t>
            </a:r>
            <a:r>
              <a:rPr lang="en-US" sz="2600" dirty="0" smtClean="0"/>
              <a:t>: h</a:t>
            </a:r>
            <a:r>
              <a:rPr lang="x-none" sz="2600" dirty="0" smtClean="0"/>
              <a:t>e</a:t>
            </a:r>
            <a:r>
              <a:rPr lang="en-US" sz="2600" dirty="0" smtClean="0"/>
              <a:t>mi</a:t>
            </a:r>
            <a:r>
              <a:rPr lang="x-none" sz="2600" dirty="0" smtClean="0"/>
              <a:t>j</a:t>
            </a:r>
            <a:r>
              <a:rPr lang="en-US" sz="2600" dirty="0" smtClean="0"/>
              <a:t>a</a:t>
            </a:r>
            <a:endParaRPr lang="en-US" sz="2600" dirty="0"/>
          </a:p>
          <a:p>
            <a:pPr lvl="0"/>
            <a:r>
              <a:rPr lang="en-US" sz="2600" dirty="0" smtClean="0"/>
              <a:t>(</a:t>
            </a:r>
            <a:r>
              <a:rPr lang="x-none" sz="2600" dirty="0" smtClean="0"/>
              <a:t>Oštećenja</a:t>
            </a:r>
            <a:r>
              <a:rPr lang="en-US" sz="2600" dirty="0" smtClean="0"/>
              <a:t> at</a:t>
            </a:r>
            <a:r>
              <a:rPr lang="x-none" sz="2600" dirty="0" smtClean="0"/>
              <a:t>o</a:t>
            </a:r>
            <a:r>
              <a:rPr lang="en-US" sz="2600" dirty="0" smtClean="0"/>
              <a:t>m</a:t>
            </a:r>
            <a:r>
              <a:rPr lang="x-none" sz="2600" dirty="0" smtClean="0"/>
              <a:t>a</a:t>
            </a:r>
            <a:r>
              <a:rPr lang="en-US" sz="2600" dirty="0" smtClean="0"/>
              <a:t>): f</a:t>
            </a:r>
            <a:r>
              <a:rPr lang="x-none" sz="2600" dirty="0" smtClean="0"/>
              <a:t>i</a:t>
            </a:r>
            <a:r>
              <a:rPr lang="en-US" sz="2600" dirty="0" err="1" smtClean="0"/>
              <a:t>zika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Martin_VZ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../../../../../../MRusnak/AppData/Roaming/OpenOffice.org/3/user/template/Presentations/Martin_Katedra_VZ.otp</Template>
  <TotalTime>835</TotalTime>
  <Words>986</Words>
  <Application>Microsoft Macintosh PowerPoint</Application>
  <PresentationFormat>Custom</PresentationFormat>
  <Paragraphs>202</Paragraphs>
  <Slides>26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Martin_VZ</vt:lpstr>
      <vt:lpstr>Uvod u javno zdravlje</vt:lpstr>
      <vt:lpstr>Ciljevi predmeta</vt:lpstr>
      <vt:lpstr>Šta je javno zdravlje</vt:lpstr>
      <vt:lpstr>European Public Health</vt:lpstr>
      <vt:lpstr>OSNOVNA PODELA ZDRAVSTVENIH OBLASTI</vt:lpstr>
      <vt:lpstr>Osnovne biomedicinske</vt:lpstr>
      <vt:lpstr>Kliničke</vt:lpstr>
      <vt:lpstr>Javno - zdravstvene</vt:lpstr>
      <vt:lpstr>Razvoj saznanja</vt:lpstr>
      <vt:lpstr> Javno zdravlje i zdravstvo u zakonodavstvu Republike Slovačke:  355 zakon iz 21. juna 2007.  o zaštiti, podršci i razvoju javnog zdravlja i izmeni i dopuni nekih zakona</vt:lpstr>
      <vt:lpstr>Javno zdravstvo i zdravlje</vt:lpstr>
      <vt:lpstr>Uloge javnog zdravstva</vt:lpstr>
      <vt:lpstr>Funkcije Javnog zdravstva</vt:lpstr>
      <vt:lpstr>PowerPoint Presentation</vt:lpstr>
      <vt:lpstr>Javno zdravlje</vt:lpstr>
      <vt:lpstr>Osnovne usluge javnog zdravstva</vt:lpstr>
      <vt:lpstr>Osnovne usluge javnog zdravstva</vt:lpstr>
      <vt:lpstr>Novo javno zdravlje Novo javno zdravstvo</vt:lpstr>
      <vt:lpstr>Novo JZ</vt:lpstr>
      <vt:lpstr>Ciljevi nastave</vt:lpstr>
      <vt:lpstr>Znanja o</vt:lpstr>
      <vt:lpstr>Sposobnosti</vt:lpstr>
      <vt:lpstr>Vrednosti i stavovi</vt:lpstr>
      <vt:lpstr>Tehnološke veštine</vt:lpstr>
      <vt:lpstr>Mogućnosti zaposlenja</vt:lpstr>
      <vt:lpstr>Način studiranja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Martin_Katedra_VZ</dc:title>
  <dc:subject/>
  <dc:creator>Martin Rusnak</dc:creator>
  <cp:keywords/>
  <dc:description/>
  <cp:lastModifiedBy>Martin Rusnák</cp:lastModifiedBy>
  <cp:revision>53</cp:revision>
  <dcterms:created xsi:type="dcterms:W3CDTF">2009-08-07T08:45:59Z</dcterms:created>
  <dcterms:modified xsi:type="dcterms:W3CDTF">2014-10-25T15:58:48Z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