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75863" cy="7562850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872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B5DE-5E74-334B-B813-A42C60CD2685}" type="datetimeFigureOut">
              <a:rPr lang="en-US" smtClean="0"/>
              <a:t>4.3.15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901EE-C74B-374F-B685-89F90C83C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0750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06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7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48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48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486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48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A8509AD-CD7D-49D3-9CE4-29FC6B3ED9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5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763588"/>
            <a:ext cx="4987925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8509AD-CD7D-49D3-9CE4-29FC6B3ED94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1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D22F76-8F62-46D3-AE0E-D2B322878503}" type="slidenum">
              <a:rPr lang="en-GB"/>
              <a:pPr/>
              <a:t>10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8563" cy="3751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A217C1-D283-4702-B939-D124506DE22B}" type="slidenum">
              <a:rPr lang="en-GB"/>
              <a:pPr/>
              <a:t>11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5388" cy="3748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BCFF96-88EA-43B6-94B3-46CD36C88CE3}" type="slidenum">
              <a:rPr lang="en-GB"/>
              <a:pPr/>
              <a:t>12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5388" cy="3748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583D06-F976-48A8-9425-58B772A7AF9A}" type="slidenum">
              <a:rPr lang="en-GB"/>
              <a:pPr/>
              <a:t>13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5388" cy="3748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BB62C3-4CCD-4659-9326-94BDDC8CE0AF}" type="slidenum">
              <a:rPr lang="en-GB"/>
              <a:pPr/>
              <a:t>14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5388" cy="3748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B12466-3B79-4862-94BA-42C34775C8BA}" type="slidenum">
              <a:rPr lang="en-GB"/>
              <a:pPr/>
              <a:t>15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2D548E-3304-4A8C-B7E7-5EA258811660}" type="slidenum">
              <a:rPr lang="en-GB"/>
              <a:pPr/>
              <a:t>16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3A1F52-262D-4AEF-8DE3-32B07812CFDA}" type="slidenum">
              <a:rPr lang="en-GB"/>
              <a:pPr/>
              <a:t>17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6975" cy="3749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8FD4CB-CFD6-4F53-B474-37BCCFDE6936}" type="slidenum">
              <a:rPr lang="en-GB"/>
              <a:pPr/>
              <a:t>18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0150" cy="3752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DDAFB8-CD6F-43FE-884E-89B548FD12AD}" type="slidenum">
              <a:rPr lang="en-GB"/>
              <a:pPr/>
              <a:t>19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67AA4-997C-4568-8E71-7D80457A062B}" type="slidenum">
              <a:rPr lang="en-GB"/>
              <a:pPr/>
              <a:t>2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04F28A-7071-461E-976A-9B0B76268B51}" type="slidenum">
              <a:rPr lang="en-GB"/>
              <a:pPr/>
              <a:t>20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3A962A-A084-4350-B99C-4FA0DC4F8E18}" type="slidenum">
              <a:rPr lang="en-GB"/>
              <a:pPr/>
              <a:t>21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13F7AD-CEA4-4240-A55B-E6987E362406}" type="slidenum">
              <a:rPr lang="en-GB"/>
              <a:pPr/>
              <a:t>22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A82AF1-A9DF-4602-8A7B-AB61D01AF919}" type="slidenum">
              <a:rPr lang="en-GB"/>
              <a:pPr/>
              <a:t>23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3C098B-B8ED-4E82-948B-E73D38F87600}" type="slidenum">
              <a:rPr lang="en-GB"/>
              <a:pPr/>
              <a:t>24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F51EAC-6B58-4B51-B9A6-A2C7FAD55C31}" type="slidenum">
              <a:rPr lang="en-GB"/>
              <a:pPr/>
              <a:t>25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AED701-BA48-4A32-BC74-59B66CF1D09E}" type="slidenum">
              <a:rPr lang="en-GB"/>
              <a:pPr/>
              <a:t>26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363E19-64BF-4A78-A971-58CF8812DC7F}" type="slidenum">
              <a:rPr lang="en-GB"/>
              <a:pPr/>
              <a:t>27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38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AAD148-B6C5-43CC-AB47-E537F0E648E7}" type="slidenum">
              <a:rPr lang="en-GB"/>
              <a:pPr/>
              <a:t>3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3325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AD1CE1-9E88-4BF0-AB71-7D16DE1E2E3F}" type="slidenum">
              <a:rPr lang="en-GB"/>
              <a:pPr/>
              <a:t>4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3325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D3DF4-051D-42B0-9D6B-42755697C3D3}" type="slidenum">
              <a:rPr lang="en-GB"/>
              <a:pPr/>
              <a:t>5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3325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65CC78-8810-4EE6-9720-51EECE55673A}" type="slidenum">
              <a:rPr lang="en-GB"/>
              <a:pPr/>
              <a:t>6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3325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7BA7DA-337F-4608-AD9C-47DC9F0190D4}" type="slidenum">
              <a:rPr lang="en-GB"/>
              <a:pPr/>
              <a:t>7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3325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C9034-51D0-48ED-893B-A53D5DE98903}" type="slidenum">
              <a:rPr lang="en-GB"/>
              <a:pPr/>
              <a:t>8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544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701924-6716-4FA7-92C6-301BFCF064F3}" type="slidenum">
              <a:rPr lang="en-GB"/>
              <a:pPr/>
              <a:t>9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544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03238" y="6889750"/>
            <a:ext cx="862285" cy="492125"/>
          </a:xfrm>
        </p:spPr>
        <p:txBody>
          <a:bodyPr/>
          <a:lstStyle>
            <a:lvl1pPr>
              <a:defRPr/>
            </a:lvl1pPr>
          </a:lstStyle>
          <a:p>
            <a:fld id="{39112C80-DF33-2C40-A173-3F0145959876}" type="datetime1">
              <a:rPr lang="sk-SK" smtClean="0"/>
              <a:t>4.3.15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589659" y="7021785"/>
            <a:ext cx="5263876" cy="276101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9214395" y="6889750"/>
            <a:ext cx="329655" cy="492125"/>
          </a:xfrm>
        </p:spPr>
        <p:txBody>
          <a:bodyPr/>
          <a:lstStyle>
            <a:lvl1pPr>
              <a:defRPr/>
            </a:lvl1pPr>
          </a:lstStyle>
          <a:p>
            <a:fld id="{E64998CC-F359-469D-8FFC-C607B19181B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1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CA84489-E540-B041-A279-C6ABBCC2D1CA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84BBB9-D3BA-48D2-B0F5-5881692DBE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038" y="301625"/>
            <a:ext cx="2259012" cy="679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9400" cy="679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1E372B-34C7-0D46-9ED8-2999323FF95C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D3F5E6-B753-4EDA-8A27-09916B2A20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D4E12EF-9F51-4C4E-A621-BC27040B1048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63CC79-9147-4720-AC4F-543EE65591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2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33DF3B6-BA70-104C-ADF0-29D71A2A65A7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94F94C-387E-494A-8AC2-FA479993C5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43412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050" y="1770063"/>
            <a:ext cx="444500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1DF9871-0F8F-4E4E-A48E-327B13513D78}" type="datetime1">
              <a:rPr lang="sk-SK" smtClean="0"/>
              <a:t>4.3.15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DDB848-14A9-4F2C-80CC-D1E8CFC0C3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5C0FE54-2D22-0946-9A2B-AEB7F0A606F3}" type="datetime1">
              <a:rPr lang="sk-SK" smtClean="0"/>
              <a:t>4.3.15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6DE63F-0B99-4EE6-9072-BE104831B7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9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BAB5598-684E-C84E-B856-508151E0984E}" type="datetime1">
              <a:rPr lang="sk-SK" smtClean="0"/>
              <a:t>4.3.15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41A163-D7D4-43AC-902E-D70F2D8757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8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BABB8C-F47F-F04E-BA1A-A434685F343F}" type="datetime1">
              <a:rPr lang="sk-SK" smtClean="0"/>
              <a:t>4.3.15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482075-7C0E-4B8D-AEE9-48B5DD82F9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0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C8E2555-A62A-9D4F-A9E6-CF799DBFAD2D}" type="datetime1">
              <a:rPr lang="sk-SK" smtClean="0"/>
              <a:t>4.3.15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5BE069-CEFB-4F2E-A7AE-4443B68260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0CF9F4-F9C7-F745-8D04-F8B51C22353C}" type="datetime1">
              <a:rPr lang="sk-SK" smtClean="0"/>
              <a:t>4.3.15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395C2E-01E1-484F-8C1B-A7C1D18D23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3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0812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40812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1427" y="7237809"/>
            <a:ext cx="862285" cy="2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3A0BB647-B5F2-1346-B0D1-6C7469ACB013}" type="datetime1">
              <a:rPr lang="sk-SK" smtClean="0"/>
              <a:t>4.3.15</a:t>
            </a:fld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029819" y="7165801"/>
            <a:ext cx="1944216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r>
              <a:rPr lang="en-GB" smtClean="0"/>
              <a:t>http://rusnak.truni.sk/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7165801"/>
            <a:ext cx="2319337" cy="2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6CCC082A-9C49-483C-BBC1-9010873ECF3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2pPr>
      <a:lvl3pPr marL="1143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3pPr>
      <a:lvl4pPr marL="1600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4pPr>
      <a:lvl5pPr marL="20574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75" y="541065"/>
            <a:ext cx="8564563" cy="1620838"/>
          </a:xfrm>
        </p:spPr>
        <p:txBody>
          <a:bodyPr/>
          <a:lstStyle/>
          <a:p>
            <a:r>
              <a:rPr lang="sk-SK" sz="7200" dirty="0" smtClean="0"/>
              <a:t>Zdravie a choroba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531" y="5149577"/>
            <a:ext cx="7053263" cy="1931988"/>
          </a:xfrm>
        </p:spPr>
        <p:txBody>
          <a:bodyPr/>
          <a:lstStyle/>
          <a:p>
            <a:r>
              <a:rPr lang="sk-SK" dirty="0" smtClean="0"/>
              <a:t>Prof. MUDr. Martin Rusnák,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Katedra verejného zdravotníctva </a:t>
            </a:r>
            <a:r>
              <a:rPr lang="sk-SK" dirty="0" err="1" smtClean="0"/>
              <a:t>FZaSP</a:t>
            </a:r>
            <a:r>
              <a:rPr lang="sk-SK" dirty="0" smtClean="0"/>
              <a:t>, Trnavská univerzita v Trnave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47" y="2341265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563" y="1909217"/>
            <a:ext cx="2594978" cy="32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D65D59-CE2E-2F46-9DC7-079346F0B514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55F393-0702-4D6F-AD62-AC69C412A646}" type="slidenum">
              <a:rPr lang="en-GB"/>
              <a:pPr/>
              <a:t>10</a:t>
            </a:fld>
            <a:endParaRPr lang="en-GB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48750" cy="11509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Priebeh infekčných ochorení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8750" cy="6334125"/>
          </a:xfrm>
          <a:ln/>
        </p:spPr>
        <p:txBody>
          <a:bodyPr/>
          <a:lstStyle/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>
                <a:solidFill>
                  <a:srgbClr val="FFFF00"/>
                </a:solidFill>
              </a:rPr>
              <a:t>inkubačná doba</a:t>
            </a:r>
            <a:r>
              <a:rPr lang="en-US"/>
              <a:t> – čas, ktorý uplynie od vstupu choroboplodných zárodkov do tela jedinca po objavenie sa prvých príznakov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/>
              <a:t>štádium prvých neurčitých príznakov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/>
              <a:t>štádium typických príznakov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/>
              <a:t>priebeh ochorenia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/>
              <a:t>rekondícia – obnovenie výkonnosti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US"/>
              <a:t>rekonvalescencia – zotavovanie sa po chorobe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A27FC8-2C18-6847-885B-C1557EB3D499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D55C3E-F0D8-4B88-B3F3-9688017DCF50}" type="slidenum">
              <a:rPr lang="en-GB"/>
              <a:pPr/>
              <a:t>11</a:t>
            </a:fld>
            <a:endParaRPr lang="en-GB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477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Prenos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5575" cy="5246687"/>
          </a:xfrm>
          <a:ln/>
        </p:spPr>
        <p:txBody>
          <a:bodyPr/>
          <a:lstStyle/>
          <a:p>
            <a:pPr marL="338138" indent="-338138">
              <a:lnSpc>
                <a:spcPct val="100000"/>
              </a:lnSpc>
              <a:buFont typeface="Times New Roman" pitchFamily="1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800"/>
              <a:t>Šírené spoločným prostriedkom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600"/>
              <a:t>prehltnutím vody, potraviny: salmonelóza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600"/>
              <a:t>Vdýchnutím kontaminovaného vzduchu: legionárska choroba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600"/>
              <a:t>inokuláciou (vnútrožilovou alebo podkožnou): žltačka B</a:t>
            </a:r>
          </a:p>
          <a:p>
            <a:pPr marL="338138" indent="-338138">
              <a:lnSpc>
                <a:spcPct val="100000"/>
              </a:lnSpc>
              <a:buFont typeface="Times New Roman" pitchFamily="1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800"/>
              <a:t>Prenosom z hostiteľa na hostiteľa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600"/>
              <a:t>Dýchaním: kiahne, chrípka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600"/>
              <a:t>Análno-orálny: shigelózy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600"/>
              <a:t>Pohlavným stykom: AIDS, syfilis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9DBA16-BD10-CD45-98F8-D7A1B6778880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2140029-4422-4910-BADA-0128B105D05A}" type="slidenum">
              <a:rPr lang="en-GB"/>
              <a:pPr/>
              <a:t>12</a:t>
            </a:fld>
            <a:endParaRPr lang="en-GB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3838"/>
            <a:ext cx="9045575" cy="1393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Vstupná brána u človeka ako hostiteľa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5575" cy="5246687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Horný dýchací trakt: záškrt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Dolný dýchací trakt: tuberkulóza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Tráviaci trakt: týfus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Močovo-pohlavný: kvapavka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Očná spojivka: trachóm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Kožou: leptospiróza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Kožou vpichom: žltá zimnica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FC97FB8-482E-A94C-9378-BFA5A3691AE0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73CF846-AEA1-40CB-A6ED-0B49BFC23375}" type="slidenum">
              <a:rPr lang="en-GB"/>
              <a:pPr/>
              <a:t>13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477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Hlavný zdroj infekcie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5575" cy="5246687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Človek: hepatitis A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Iné stavovce (zoonózy): Tularemia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/>
              <a:t>Samostatne žijúci agens (?): Histoplazmóza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058B97-1488-9F4C-9BEB-A72578EC8BA9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1D3089-5785-44B8-9444-769D40944C2A}" type="slidenum">
              <a:rPr lang="en-GB"/>
              <a:pPr/>
              <a:t>14</a:t>
            </a:fld>
            <a:endParaRPr lang="en-GB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3838"/>
            <a:ext cx="9045575" cy="1393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Cyklus infekčného agens v prírode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5575" cy="5246687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Človek-človek: chrípka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Človek-hmyz-človek: malária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Stavovec-stavovec-(človek): psitakoza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Stavovec-hmyz-stavovec (človek): zápal mozgových blán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CE15F07-DC62-8E44-A998-9023A127BBCC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A8EA72A-FC25-44B4-8827-062856AD3B10}" type="slidenum">
              <a:rPr lang="en-GB"/>
              <a:pPr/>
              <a:t>15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43987" cy="1146175"/>
          </a:xfrm>
          <a:ln/>
        </p:spPr>
        <p:txBody>
          <a:bodyPr/>
          <a:lstStyle/>
          <a:p>
            <a:endParaRPr lang="sk-S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266700"/>
            <a:ext cx="10075863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2A65C0-7E1B-4B41-BD83-F2B1D3FE3885}" type="datetime1">
              <a:rPr lang="sk-SK" smtClean="0"/>
              <a:t>4.3.15</a:t>
            </a:fld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92B72E-BDB2-4E89-8CE5-BB04DF98C54C}" type="slidenum">
              <a:rPr lang="en-GB"/>
              <a:pPr/>
              <a:t>16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Priebeh ochorenia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20725" y="2339975"/>
            <a:ext cx="8820150" cy="3060700"/>
          </a:xfrm>
          <a:prstGeom prst="roundRect">
            <a:avLst>
              <a:gd name="adj" fmla="val 51"/>
            </a:avLst>
          </a:prstGeom>
          <a:solidFill>
            <a:srgbClr val="2323DC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911225" y="3987800"/>
            <a:ext cx="8435975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1225" y="2398713"/>
            <a:ext cx="172561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Expozícia etiologickému faktoru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05188" y="2811463"/>
            <a:ext cx="172561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Patologické zmeny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897563" y="4222750"/>
            <a:ext cx="26844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Klinické ochorenie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77988" y="4241800"/>
            <a:ext cx="24923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Subklinické prejavy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582025" y="2339975"/>
            <a:ext cx="7667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Smrť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472238" y="2574925"/>
            <a:ext cx="17256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Zvyčajný čas diagnózy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129213" y="2339975"/>
            <a:ext cx="15335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Symptómy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1103313" y="4222750"/>
            <a:ext cx="4602162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103313" y="3749675"/>
            <a:ext cx="1587" cy="11826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5705475" y="2808288"/>
            <a:ext cx="1588" cy="2124075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5705475" y="4222750"/>
            <a:ext cx="3259138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7046913" y="3513138"/>
            <a:ext cx="1587" cy="47783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1103313" y="3749675"/>
            <a:ext cx="1587" cy="11826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8964613" y="2808288"/>
            <a:ext cx="1587" cy="1889125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3979863" y="3513138"/>
            <a:ext cx="1587" cy="47783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A0EC46-FB2D-344F-AFD9-A92D21D0C1D3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EC1D38-9EED-420F-B36E-D7A403E7A069}" type="slidenum">
              <a:rPr lang="en-GB"/>
              <a:pPr/>
              <a:t>17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9047162" cy="1393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Formy výskytu infekčných ochorení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7162" cy="5246687"/>
          </a:xfrm>
          <a:ln/>
        </p:spPr>
        <p:txBody>
          <a:bodyPr/>
          <a:lstStyle/>
          <a:p>
            <a:pPr marL="679450" indent="-679450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>
                <a:solidFill>
                  <a:srgbClr val="FFFF00"/>
                </a:solidFill>
              </a:rPr>
              <a:t>Sporadický výskyt</a:t>
            </a:r>
            <a:r>
              <a:rPr lang="en-US"/>
              <a:t> – ojedinelé prípady bez vzájomnej súvislosti a tendencie šíriť sa ďalej</a:t>
            </a:r>
          </a:p>
          <a:p>
            <a:pPr marL="679450" indent="-679450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>
                <a:solidFill>
                  <a:srgbClr val="FFFF00"/>
                </a:solidFill>
              </a:rPr>
              <a:t>Epidémia</a:t>
            </a:r>
            <a:r>
              <a:rPr lang="en-US"/>
              <a:t> – hromadný výskyt ochorenia lokalizovaný v určitej oblasti</a:t>
            </a:r>
          </a:p>
          <a:p>
            <a:pPr marL="679450" indent="-679450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>
                <a:solidFill>
                  <a:srgbClr val="FFFF00"/>
                </a:solidFill>
              </a:rPr>
              <a:t>Pandémia</a:t>
            </a:r>
            <a:r>
              <a:rPr lang="en-US"/>
              <a:t> – epidémia prekračujúca hranice štátov alebo kontinentov</a:t>
            </a:r>
          </a:p>
          <a:p>
            <a:pPr marL="679450" indent="-679450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>
                <a:solidFill>
                  <a:srgbClr val="FFFF00"/>
                </a:solidFill>
              </a:rPr>
              <a:t>Endémia</a:t>
            </a:r>
            <a:r>
              <a:rPr lang="en-US"/>
              <a:t> – opakovaný výskyt epidémie na určitom území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C5E83F-FEE7-D449-83AD-2427BA0F493A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F4DD89B-6FD1-4E1A-9DB4-C9E38F19329D}" type="slidenum">
              <a:rPr lang="en-GB"/>
              <a:pPr/>
              <a:t>18</a:t>
            </a:fld>
            <a:endParaRPr lang="en-GB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0337" cy="11541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Neinfekčné-neprenosné ochorenia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0337" cy="5672137"/>
          </a:xfrm>
          <a:ln/>
        </p:spPr>
        <p:txBody>
          <a:bodyPr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Začiatok? Súčasť príznakov stárnutia.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Bezpríznakové obdobie. Skryté príznaky.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Príznaky. 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Liečba.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Remisie.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Smrť.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/>
              <a:t>Vyliečenie zriedkavé.Ukončenie: často smrťou.Príčina? Mnohopríčinnosť</a:t>
            </a:r>
          </a:p>
          <a:p>
            <a:pPr marL="676275" indent="-676275">
              <a:buClrTx/>
              <a:buSzTx/>
              <a:buFontTx/>
              <a:buNone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D6E1BF-FA15-6C42-8D91-B44F011C58FF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1517F6D-67B3-4E1C-8541-82A9565FA50A}" type="slidenum">
              <a:rPr lang="en-GB"/>
              <a:pPr/>
              <a:t>19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Vývoj ochorenia dýchacích ciest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1584325"/>
            <a:ext cx="864076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6F89FE-6259-E945-B5B6-D78CF8111117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B4B221-50A6-4002-B354-430AA294058D}" type="slidenum">
              <a:rPr lang="en-GB"/>
              <a:pPr/>
              <a:t>2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55100" cy="11588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/>
              <a:t>Obsah</a:t>
            </a:r>
            <a:endParaRPr lang="sk-SK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5100" cy="5068887"/>
          </a:xfrm>
          <a:ln/>
        </p:spPr>
        <p:txBody>
          <a:bodyPr/>
          <a:lstStyle/>
          <a:p>
            <a:pPr marL="822325" indent="-61595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8223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</a:pPr>
            <a:r>
              <a:rPr lang="sk-SK" dirty="0"/>
              <a:t>Definícia zdravia a choroby</a:t>
            </a:r>
          </a:p>
          <a:p>
            <a:pPr marL="822325" indent="-61595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8223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</a:pPr>
            <a:r>
              <a:rPr lang="sk-SK" dirty="0"/>
              <a:t>Začiatok a koniec ochorenia</a:t>
            </a:r>
          </a:p>
          <a:p>
            <a:pPr marL="822325" indent="-61595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8223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</a:pPr>
            <a:r>
              <a:rPr lang="sk-SK" dirty="0"/>
              <a:t>Riziko ochorieť</a:t>
            </a:r>
          </a:p>
          <a:p>
            <a:pPr marL="822325" indent="-61595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8223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</a:pPr>
            <a:r>
              <a:rPr lang="en-US" dirty="0" err="1" smtClean="0"/>
              <a:t>Prevencia</a:t>
            </a:r>
            <a:endParaRPr lang="en-US" dirty="0" smtClean="0"/>
          </a:p>
          <a:p>
            <a:pPr marL="822325" indent="-61595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8223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</a:pPr>
            <a:r>
              <a:rPr lang="en-US" dirty="0" smtClean="0"/>
              <a:t>S</a:t>
            </a:r>
            <a:r>
              <a:rPr lang="sk-SK" dirty="0" smtClean="0"/>
              <a:t>ú</a:t>
            </a:r>
            <a:r>
              <a:rPr lang="en-US" dirty="0" err="1" smtClean="0"/>
              <a:t>hrn</a:t>
            </a:r>
            <a:endParaRPr lang="sk-SK" dirty="0"/>
          </a:p>
          <a:p>
            <a:pPr marL="822325" indent="-615950">
              <a:buClrTx/>
              <a:buSzTx/>
              <a:buFontTx/>
              <a:buNone/>
              <a:tabLst>
                <a:tab pos="8223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</a:pPr>
            <a:endParaRPr lang="sk-S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859" y="3205361"/>
            <a:ext cx="5466728" cy="36463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F46F74-D179-7145-B264-7ED99D30200B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54B0FEE-4E7C-4BA0-91F2-FE6F246F4404}" type="slidenum">
              <a:rPr lang="en-GB"/>
              <a:pPr/>
              <a:t>20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Ochorenie ciev srdca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245100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Riziká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Bez príznakové obdobie: od mladosti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Prvé príznaky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Angina pectoris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Infarkt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Prežitie / Rehabilitácia / Invalidita /Smrť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17ABAE-CF37-D84B-AF39-3E2B7DDF7830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26F43A-582D-405F-B56A-69A94B635677}" type="slidenum">
              <a:rPr lang="en-GB"/>
              <a:pPr/>
              <a:t>21</a:t>
            </a:fld>
            <a:endParaRPr lang="en-GB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Úraz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465762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Príčiny / Riziká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Ohrozená populácia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Obtiažnosť úrazu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Miesto úrazu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Reťaz starostlivosti: prvá laická pomoc, prvá odborná pomoc, prevoz a prednemocničná starostlivosť, liečba, rehabilitácia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Výsledok: vyliečenie, čiastočné vyliečenie, invalidita, smrť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57CE31-6E74-F944-A1B7-8EC93338788C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0D0C22-E5DB-4754-BAAB-335805B36F9C}" type="slidenum">
              <a:rPr lang="en-GB"/>
              <a:pPr/>
              <a:t>22</a:t>
            </a:fld>
            <a:endParaRPr lang="en-GB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Podpora zdravia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39863"/>
            <a:ext cx="9043988" cy="6970712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/>
              <a:t>Upevňovanie národných, komunitných a individuálnych znalostí, prístupov, praxí, stratégií a štandardov, ktoré vedú k dobrému zdraviu;</a:t>
            </a:r>
          </a:p>
          <a:p>
            <a:pPr marL="339725" indent="-339725">
              <a:lnSpc>
                <a:spcPct val="10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/>
              <a:t>Podpora legislatívnych, sociálnych alebo iných podmienok a tiež starostlivosť o seba, ktoré znižujú riziko jednotlivca a komunity ochorieť a vytvárajú zdravé prostredie;</a:t>
            </a:r>
          </a:p>
          <a:p>
            <a:pPr marL="339725" indent="-339725">
              <a:lnSpc>
                <a:spcPct val="10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/>
              <a:t>Je zamerané na činnosti súvisiace s determinantami zdravia</a:t>
            </a:r>
          </a:p>
          <a:p>
            <a:pPr marL="339725" indent="-339725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/>
          </a:p>
          <a:p>
            <a:pPr marL="339725" indent="-339725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E4CE68-0A44-6441-ACC1-A91968388EC4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0A4EA2-0180-4020-9781-00897D1A1EEF}" type="slidenum">
              <a:rPr lang="en-GB"/>
              <a:pPr/>
              <a:t>23</a:t>
            </a:fld>
            <a:endParaRPr lang="en-GB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Prevencia podľa zákona 355/2007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245100"/>
          </a:xfrm>
          <a:ln/>
        </p:spPr>
        <p:txBody>
          <a:bodyPr/>
          <a:lstStyle/>
          <a:p>
            <a:pPr marL="339725" indent="-339725"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/>
              <a:t>prevencia ochorení a iných porúch zdravia je systém opatrení zameraných na vylúčenie, prípadne zníženie rizika výskytu ochorení a iných porúch zdravia, na ktoré v rozhodujúcej miere vplývajú životné, pracovné a sociálno-ekonomické podmienky a spôsob života, a opatrení zameraných na ochranu, podporu a rozvoj verejného zdravia.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F376E04-5059-DF47-9F28-A6F7B6EA9CBA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E803DE-3C33-4E68-89E6-1049A466E6F2}" type="slidenum">
              <a:rPr lang="en-GB"/>
              <a:pPr/>
              <a:t>24</a:t>
            </a:fld>
            <a:endParaRPr lang="en-GB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Primárna prevencia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245100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Predchádzanie prejaveniu sa ochorenia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E604F3-5BA9-6141-AD06-378B036A9878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F62B7-C83A-47C7-BCA4-4E1AB000E960}" type="slidenum">
              <a:rPr lang="en-GB"/>
              <a:pPr/>
              <a:t>25</a:t>
            </a:fld>
            <a:endParaRPr lang="en-GB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Sekundárna prevencia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245100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Skorá diagnóza a poskytnutie rýchlej a účinnej liečby, ktorá zastaví progres ochorenia alebo skráti jeho trvanie alebo predíde komplikáciam už jestvujúceho procesu ochorenia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D4EDD4-7FC2-FC45-97B7-C7FFF8525FD3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1617324-7991-4A14-9B36-48676A7377C8}" type="slidenum">
              <a:rPr lang="en-GB"/>
              <a:pPr/>
              <a:t>26</a:t>
            </a:fld>
            <a:endParaRPr lang="en-GB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Terciálna prevencia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245100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Predchádza dlhodobým poruchám funkcie alebo invalidity, ktoré vznikajú ako následok ochorenia;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Znovu navrátenie a udržanie optimálnej funkcie po stabilizácii ochorenia, napr. Podporu funkčnej rehabilitácie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D5AE03-7142-584E-AC41-8E83EB8BA4F1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7EAD7E9-838D-44A5-8C4F-1181F02AF825}" type="slidenum">
              <a:rPr lang="en-GB"/>
              <a:pPr/>
              <a:t>27</a:t>
            </a:fld>
            <a:endParaRPr lang="en-GB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461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Zhrnutie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245100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Definícia zdravia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Hosť-agent-prostredie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Ochorenia podľa príčin : infekčné / neinfekčné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Začiatok ochorenia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/>
              <a:t>Prevencia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2C8AA8-7A4A-3A4F-BEA9-DBD8F4050EA2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AE0ACB-2C91-48FB-AC96-0925B3ACCF3C}" type="slidenum">
              <a:rPr lang="en-GB"/>
              <a:pPr/>
              <a:t>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3512" cy="11557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/>
              <a:t>Definícia zdravia podľa WHO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3512" cy="6116637"/>
          </a:xfrm>
          <a:ln/>
        </p:spPr>
        <p:txBody>
          <a:bodyPr/>
          <a:lstStyle/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800" dirty="0">
                <a:solidFill>
                  <a:srgbClr val="FFFF00"/>
                </a:solidFill>
              </a:rPr>
              <a:t>Zdravie je stav úplnej telesnej, duševnej a sociálnej pohody pri zachovaní funkcií všetkých telesných orgánov, významných spoločenských funkcií človeka a zachovaní schopnosti organizmu prispôsobiť sa meniacim sa podmienkam prostredia</a:t>
            </a:r>
            <a:r>
              <a:rPr lang="sk-SK" dirty="0"/>
              <a:t>.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 dirty="0"/>
              <a:t>Problémy tvorí </a:t>
            </a:r>
          </a:p>
          <a:p>
            <a:pPr marL="836613" lvl="1" indent="-274638">
              <a:buClr>
                <a:srgbClr val="FFFFFF"/>
              </a:buClr>
              <a:buSzPct val="75000"/>
              <a:buFont typeface="Symbol" charset="2"/>
              <a:buChar char="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000" dirty="0"/>
              <a:t>definícia spokojnosti</a:t>
            </a:r>
          </a:p>
          <a:p>
            <a:pPr marL="836613" lvl="1" indent="-274638">
              <a:buClr>
                <a:srgbClr val="FFFFFF"/>
              </a:buClr>
              <a:buSzPct val="75000"/>
              <a:buFont typeface="Symbol" charset="2"/>
              <a:buChar char="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000" dirty="0"/>
              <a:t>začiatok ochorenia bez príznakov</a:t>
            </a:r>
          </a:p>
          <a:p>
            <a:pPr marL="836613" lvl="1" indent="-274638">
              <a:buClr>
                <a:srgbClr val="FFFFFF"/>
              </a:buClr>
              <a:buSzPct val="75000"/>
              <a:buFont typeface="Symbol" charset="2"/>
              <a:buChar char="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000" dirty="0"/>
              <a:t>čo je sociálna spokojnosť</a:t>
            </a:r>
          </a:p>
          <a:p>
            <a:pPr marL="836613" lvl="1" indent="-274638">
              <a:buClr>
                <a:srgbClr val="FFFFFF"/>
              </a:buClr>
              <a:buSzPct val="75000"/>
              <a:buFont typeface="Symbol" charset="2"/>
              <a:buChar char="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000" dirty="0"/>
              <a:t>ako konať na základe tejto definície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0857A0-F820-924D-89C4-6A110DA3B073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972F4F-3363-45B4-947B-FAEA3B63C24B}" type="slidenum">
              <a:rPr lang="en-GB"/>
              <a:pPr/>
              <a:t>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3512" cy="11557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/>
              <a:t>Iné definície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3512" cy="5430837"/>
          </a:xfrm>
          <a:ln/>
        </p:spPr>
        <p:txBody>
          <a:bodyPr/>
          <a:lstStyle/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Stav rovnováhy s biologickým, fyzikálnym a sociálnym prostredím s cieľom maximálnych funkčných schopností.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Zdravie charakterizuje anatomická, fyziologická a psychologická integrita v zmysle najlepších funkčných schopností v rodine, práci a v spoločnosti.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Zahŕňa aj vyrovnanie sa so stresom: pocit pohody, neprítomnosť rizík ochorenia a predčasná smrť.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19F89B-88AF-544C-87D3-C0BE47F4DF7D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F6691C4-50D3-4658-83B7-596832510515}" type="slidenum">
              <a:rPr lang="en-GB"/>
              <a:pPr/>
              <a:t>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7013"/>
            <a:ext cx="9053512" cy="1393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/>
              <a:t>Epidemiologická revolúcia 1960-80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3512" cy="5254625"/>
          </a:xfrm>
          <a:ln/>
        </p:spPr>
        <p:txBody>
          <a:bodyPr/>
          <a:lstStyle/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Spoznanie rizikových faktorov chronických ochorení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Koncepcia poľa zdravia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Zdravie pre všetkých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Pokles úmrtí na porážku, kardiovaskulárne ochorenia a úrazy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Pokroky v liekoch a diagnostike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Kontrola infekčných ochorení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Rýchly nárast ceny za starostlivosť – reformy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Ciele pre zdravie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 sz="2400"/>
              <a:t>Nerovnosti v zdraví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DC040A-CC9F-AC42-9EBF-5F83831536E6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181395-75C5-4922-8B51-0A2EDA9C4269}" type="slidenum">
              <a:rPr lang="en-GB"/>
              <a:pPr/>
              <a:t>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3512" cy="11557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/>
              <a:t>Verejné zdravie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3512" cy="5254625"/>
          </a:xfrm>
          <a:ln/>
        </p:spPr>
        <p:txBody>
          <a:bodyPr/>
          <a:lstStyle/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Podľa zákona 355/2007 o ochrane, podpore a rozvoji verejného zdravia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verejné zdravie je úroveň zdravia spoločnosti, ktorá zodpovedá úrovni poskytovanej zdravotnej starostlivosti, ochrany a podpory zdravia a ekonomickej úrovni spoločnosti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14F9A-0177-C54A-993E-25F51EC6C508}" type="datetime1">
              <a:rPr lang="sk-SK" smtClean="0"/>
              <a:t>4.3.15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483EEC-DED1-484A-8059-D63C6F2737C4}" type="slidenum">
              <a:rPr lang="en-GB"/>
              <a:pPr/>
              <a:t>7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3512" cy="11557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/>
              <a:t>Determinanty zdravia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53512" cy="5254625"/>
          </a:xfrm>
          <a:ln/>
        </p:spPr>
        <p:txBody>
          <a:bodyPr/>
          <a:lstStyle/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Podľa zákona 355/2007 o ochrane, podpore a rozvoji verejného zdravia </a:t>
            </a:r>
          </a:p>
          <a:p>
            <a:pPr marL="404813" indent="-3000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04813" algn="l"/>
                <a:tab pos="5095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</a:tabLst>
            </a:pPr>
            <a:r>
              <a:rPr lang="sk-SK"/>
              <a:t>sú to faktory určujúce zdravie, ktorými sú životné prostredie, pracovné prostredie, genetické faktory, zdravotná starostlivosť, ochrana a podpora zdravia a spôsob života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26B8FB-57CF-A542-A9CC-29ADAD12550F}" type="datetime1">
              <a:rPr lang="sk-SK" smtClean="0"/>
              <a:t>4.3.15</a:t>
            </a:fld>
            <a:endParaRPr lang="en-GB"/>
          </a:p>
        </p:txBody>
      </p:sp>
      <p:sp>
        <p:nvSpPr>
          <p:cNvPr id="2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5553D5A-1D0E-4078-826D-0B0FB4A5CFD9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619250" y="1784350"/>
            <a:ext cx="10795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Trebuchet MS" pitchFamily="32" charset="0"/>
              </a:rPr>
              <a:t>Hostiteľ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11300" y="3124200"/>
            <a:ext cx="12604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Trebuchet MS" pitchFamily="32" charset="0"/>
              </a:rPr>
              <a:t>Prenášač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9475" y="4140200"/>
            <a:ext cx="10795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Trebuchet MS" pitchFamily="32" charset="0"/>
              </a:rPr>
              <a:t>Agent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4125913"/>
            <a:ext cx="12604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Trebuchet MS" pitchFamily="32" charset="0"/>
              </a:rPr>
              <a:t>Prostredie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00225" y="4305300"/>
            <a:ext cx="1619250" cy="1588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720725" y="1968500"/>
            <a:ext cx="900113" cy="2168525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519363" y="1979613"/>
            <a:ext cx="1079500" cy="2146300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900113" y="3398838"/>
            <a:ext cx="720725" cy="738187"/>
          </a:xfrm>
          <a:prstGeom prst="line">
            <a:avLst/>
          </a:prstGeom>
          <a:noFill/>
          <a:ln w="936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2160588" y="2146300"/>
            <a:ext cx="1587" cy="917575"/>
          </a:xfrm>
          <a:prstGeom prst="line">
            <a:avLst/>
          </a:prstGeom>
          <a:noFill/>
          <a:ln w="936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900113" y="3398838"/>
            <a:ext cx="720725" cy="738187"/>
          </a:xfrm>
          <a:prstGeom prst="line">
            <a:avLst/>
          </a:prstGeom>
          <a:noFill/>
          <a:ln w="936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2508250" y="3398838"/>
            <a:ext cx="922338" cy="738187"/>
          </a:xfrm>
          <a:prstGeom prst="line">
            <a:avLst/>
          </a:prstGeom>
          <a:noFill/>
          <a:ln w="936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03238" y="227013"/>
            <a:ext cx="905192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Koncepcia</a:t>
            </a:r>
            <a:br>
              <a:rPr lang="sk-SK" sz="4400" b="1">
                <a:solidFill>
                  <a:srgbClr val="FFFF00"/>
                </a:solidFill>
                <a:latin typeface="Trebuchet MS" pitchFamily="32" charset="0"/>
              </a:rPr>
            </a:br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Hostiteľ-Agent-Prostredie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03238" y="227013"/>
            <a:ext cx="905192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Koncepcia</a:t>
            </a:r>
            <a:br>
              <a:rPr lang="sk-SK" sz="4400" b="1">
                <a:solidFill>
                  <a:srgbClr val="FFFF00"/>
                </a:solidFill>
                <a:latin typeface="Trebuchet MS" pitchFamily="32" charset="0"/>
              </a:rPr>
            </a:br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Hostiteľ-Agent-Prostredie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03238" y="227013"/>
            <a:ext cx="905192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Koncepcia</a:t>
            </a:r>
            <a:br>
              <a:rPr lang="sk-SK" sz="4400" b="1">
                <a:solidFill>
                  <a:srgbClr val="FFFF00"/>
                </a:solidFill>
                <a:latin typeface="Trebuchet MS" pitchFamily="32" charset="0"/>
              </a:rPr>
            </a:br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Hostiteľ-Agent-Prostredie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9750" y="4473575"/>
            <a:ext cx="93599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2" charset="0"/>
              </a:rPr>
              <a:t>Hostiteľ</a:t>
            </a:r>
            <a:r>
              <a:rPr lang="en-US" sz="2800" b="1">
                <a:solidFill>
                  <a:srgbClr val="FFFFFF"/>
                </a:solidFill>
                <a:latin typeface="Trebuchet MS" pitchFamily="32" charset="0"/>
              </a:rPr>
              <a:t> - </a:t>
            </a:r>
            <a:r>
              <a:rPr lang="en-US" sz="2800">
                <a:solidFill>
                  <a:srgbClr val="FFFFFF"/>
                </a:solidFill>
                <a:latin typeface="Trebuchet MS" pitchFamily="32" charset="0"/>
              </a:rPr>
              <a:t>faktory genetické, výživové, životný štýl, osobnostné, psychosociálne a iné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2" charset="0"/>
              </a:rPr>
              <a:t>Prenášač</a:t>
            </a:r>
            <a:r>
              <a:rPr lang="en-US" sz="2800" b="1">
                <a:solidFill>
                  <a:srgbClr val="FFFFFF"/>
                </a:solidFill>
                <a:latin typeface="Trebuchet MS" pitchFamily="32" charset="0"/>
              </a:rPr>
              <a:t> – </a:t>
            </a:r>
            <a:r>
              <a:rPr lang="en-US" sz="2800">
                <a:solidFill>
                  <a:srgbClr val="FFFFFF"/>
                </a:solidFill>
                <a:latin typeface="Trebuchet MS" pitchFamily="32" charset="0"/>
              </a:rPr>
              <a:t>mikrobiologické, toxické, stress, práca, nadmiera ale chýbanie výživy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2" charset="0"/>
              </a:rPr>
              <a:t>Prostredie</a:t>
            </a:r>
            <a:r>
              <a:rPr lang="en-US" sz="2800" b="1">
                <a:solidFill>
                  <a:srgbClr val="FFFFFF"/>
                </a:solidFill>
                <a:latin typeface="Trebuchet MS" pitchFamily="32" charset="0"/>
              </a:rPr>
              <a:t> – </a:t>
            </a:r>
            <a:r>
              <a:rPr lang="en-US" sz="2800">
                <a:solidFill>
                  <a:srgbClr val="FFFFFF"/>
                </a:solidFill>
                <a:latin typeface="Trebuchet MS" pitchFamily="32" charset="0"/>
              </a:rPr>
              <a:t>prenášač, fyzikálne-sociálne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2" charset="0"/>
              </a:rPr>
              <a:t>Intervencia</a:t>
            </a:r>
            <a:r>
              <a:rPr lang="en-US" sz="2800" b="1">
                <a:solidFill>
                  <a:srgbClr val="FFFFFF"/>
                </a:solidFill>
                <a:latin typeface="Trebuchet MS" pitchFamily="32" charset="0"/>
              </a:rPr>
              <a:t> -</a:t>
            </a:r>
            <a:r>
              <a:rPr lang="en-US" sz="2800">
                <a:solidFill>
                  <a:srgbClr val="FFFFFF"/>
                </a:solidFill>
                <a:latin typeface="Trebuchet MS" pitchFamily="32" charset="0"/>
              </a:rPr>
              <a:t> klinická, preventívna, prostredie 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2509838" y="3060700"/>
            <a:ext cx="2541587" cy="179388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2509838" y="1970088"/>
            <a:ext cx="2541587" cy="1101725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1609725" y="3060700"/>
            <a:ext cx="3441700" cy="1260475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3949700" y="3060700"/>
            <a:ext cx="1101725" cy="107950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040313" y="2700338"/>
            <a:ext cx="2879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3200" b="1">
                <a:solidFill>
                  <a:srgbClr val="FFFF00"/>
                </a:solidFill>
              </a:rPr>
              <a:t>Intervencia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B586380-E339-2543-B075-8A75B1D253C3}" type="datetime1">
              <a:rPr lang="sk-SK" smtClean="0"/>
              <a:t>4.3.15</a:t>
            </a:fld>
            <a:endParaRPr lang="en-GB"/>
          </a:p>
        </p:txBody>
      </p:sp>
      <p:sp>
        <p:nvSpPr>
          <p:cNvPr id="2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http://rusnak.truni.sk/</a:t>
            </a:r>
            <a:endParaRPr lang="en-GB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35534E-99FA-4FA4-A20D-AD2116352327}" type="slidenum">
              <a:rPr lang="en-GB"/>
              <a:pPr/>
              <a:t>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7013"/>
            <a:ext cx="9051925" cy="1393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Proces vývoja ochorenia a intervencia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4800600" y="2733675"/>
            <a:ext cx="1588" cy="1847850"/>
          </a:xfrm>
          <a:prstGeom prst="line">
            <a:avLst/>
          </a:prstGeom>
          <a:noFill/>
          <a:ln w="18000">
            <a:solidFill>
              <a:srgbClr val="E6E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4626" y="2053233"/>
            <a:ext cx="9901237" cy="3629025"/>
            <a:chOff x="179388" y="1995488"/>
            <a:chExt cx="9901237" cy="3629025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1800225" y="4514850"/>
              <a:ext cx="2160588" cy="110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Primárna prevencia</a:t>
              </a:r>
            </a:p>
            <a:p>
              <a:r>
                <a:rPr lang="en-US">
                  <a:solidFill>
                    <a:srgbClr val="FFFFFF"/>
                  </a:solidFill>
                </a:rPr>
                <a:t>Preventívna starostlivosť</a:t>
              </a:r>
            </a:p>
            <a:p>
              <a:r>
                <a:rPr lang="en-US">
                  <a:solidFill>
                    <a:srgbClr val="FFFFFF"/>
                  </a:solidFill>
                </a:rPr>
                <a:t>Rozvoj zdravia</a:t>
              </a:r>
            </a:p>
          </p:txBody>
        </p:sp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79388" y="5040313"/>
              <a:ext cx="1439862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Intervencia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5940425" y="1995488"/>
              <a:ext cx="1439863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Uzdravenie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740650" y="2519363"/>
              <a:ext cx="126047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Invalidita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4859338" y="2519363"/>
              <a:ext cx="1260475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Ochorenie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4679950" y="4514850"/>
              <a:ext cx="2700338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Sekundárna prevencia</a:t>
              </a:r>
            </a:p>
            <a:p>
              <a:r>
                <a:rPr lang="en-US">
                  <a:solidFill>
                    <a:srgbClr val="FFFFFF"/>
                  </a:solidFill>
                </a:rPr>
                <a:t>Klinická starostlivosť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5940425" y="3074988"/>
              <a:ext cx="1260475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Smrť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60363" y="2520950"/>
              <a:ext cx="1260475" cy="34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 dirty="0" err="1">
                  <a:solidFill>
                    <a:srgbClr val="FFFFFF"/>
                  </a:solidFill>
                </a:rPr>
                <a:t>Proces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1800225" y="2535238"/>
              <a:ext cx="1260475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Pohoda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7740650" y="4500563"/>
              <a:ext cx="2339975" cy="1109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Terciálna prevencia</a:t>
              </a:r>
            </a:p>
            <a:p>
              <a:r>
                <a:rPr lang="en-US">
                  <a:solidFill>
                    <a:srgbClr val="FFFFFF"/>
                  </a:solidFill>
                </a:rPr>
                <a:t>Rehabilitácia</a:t>
              </a:r>
            </a:p>
            <a:p>
              <a:r>
                <a:rPr lang="en-US">
                  <a:solidFill>
                    <a:srgbClr val="FFFFFF"/>
                  </a:solidFill>
                </a:rPr>
                <a:t>Udržiavacia starostlivosť</a:t>
              </a:r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1828800" y="2733675"/>
              <a:ext cx="1588" cy="1847850"/>
            </a:xfrm>
            <a:prstGeom prst="line">
              <a:avLst/>
            </a:prstGeom>
            <a:noFill/>
            <a:ln w="18000">
              <a:solidFill>
                <a:srgbClr val="E6E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828800" y="4343400"/>
              <a:ext cx="2971800" cy="1588"/>
            </a:xfrm>
            <a:prstGeom prst="line">
              <a:avLst/>
            </a:prstGeom>
            <a:noFill/>
            <a:ln w="180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6172200" y="2743200"/>
              <a:ext cx="1600200" cy="1588"/>
            </a:xfrm>
            <a:prstGeom prst="line">
              <a:avLst/>
            </a:prstGeom>
            <a:noFill/>
            <a:ln w="18000">
              <a:solidFill>
                <a:srgbClr val="E6E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2743200" y="2743200"/>
              <a:ext cx="2057400" cy="1588"/>
            </a:xfrm>
            <a:prstGeom prst="line">
              <a:avLst/>
            </a:prstGeom>
            <a:noFill/>
            <a:ln w="18000">
              <a:solidFill>
                <a:srgbClr val="E6E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7772400" y="2733675"/>
              <a:ext cx="1588" cy="1847850"/>
            </a:xfrm>
            <a:prstGeom prst="line">
              <a:avLst/>
            </a:prstGeom>
            <a:noFill/>
            <a:ln w="18000">
              <a:solidFill>
                <a:srgbClr val="E6E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4800600" y="4343400"/>
              <a:ext cx="2971800" cy="1588"/>
            </a:xfrm>
            <a:prstGeom prst="line">
              <a:avLst/>
            </a:prstGeom>
            <a:noFill/>
            <a:ln w="180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7772400" y="4343400"/>
              <a:ext cx="2286000" cy="1588"/>
            </a:xfrm>
            <a:prstGeom prst="line">
              <a:avLst/>
            </a:prstGeom>
            <a:noFill/>
            <a:ln w="180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84" name="AutoShape 20"/>
            <p:cNvCxnSpPr>
              <a:cxnSpLocks noChangeShapeType="1"/>
              <a:stCxn id="11270" idx="2"/>
              <a:endCxn id="11272" idx="1"/>
            </p:cNvCxnSpPr>
            <p:nvPr/>
          </p:nvCxnSpPr>
          <p:spPr bwMode="auto">
            <a:xfrm>
              <a:off x="5489575" y="2863850"/>
              <a:ext cx="450850" cy="38417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285" name="AutoShape 21"/>
            <p:cNvCxnSpPr>
              <a:cxnSpLocks noChangeShapeType="1"/>
              <a:stCxn id="11270" idx="0"/>
              <a:endCxn id="11268" idx="1"/>
            </p:cNvCxnSpPr>
            <p:nvPr/>
          </p:nvCxnSpPr>
          <p:spPr bwMode="auto">
            <a:xfrm flipV="1">
              <a:off x="5489575" y="2166938"/>
              <a:ext cx="450850" cy="350837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371600" y="6172200"/>
            <a:ext cx="6858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1000">
                <a:solidFill>
                  <a:srgbClr val="FFFFFF"/>
                </a:solidFill>
              </a:rPr>
              <a:t>Podľa Tulchinsky, Varavikova: The New Public Health. 2</a:t>
            </a:r>
            <a:r>
              <a:rPr lang="en-US" sz="1000" baseline="33000">
                <a:solidFill>
                  <a:srgbClr val="FFFFFF"/>
                </a:solidFill>
              </a:rPr>
              <a:t>nd</a:t>
            </a:r>
            <a:r>
              <a:rPr lang="en-US" sz="1000">
                <a:solidFill>
                  <a:srgbClr val="FFFFFF"/>
                </a:solidFill>
              </a:rPr>
              <a:t> edition, Elsevier Academic Press, 2009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34488</TotalTime>
  <Words>1103</Words>
  <Application>Microsoft Macintosh PowerPoint</Application>
  <PresentationFormat>Custom</PresentationFormat>
  <Paragraphs>258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Zdravie a choroba</vt:lpstr>
      <vt:lpstr>Obsah</vt:lpstr>
      <vt:lpstr>Definícia zdravia podľa WHO</vt:lpstr>
      <vt:lpstr>Iné definície</vt:lpstr>
      <vt:lpstr>Epidemiologická revolúcia 1960-80</vt:lpstr>
      <vt:lpstr>Verejné zdravie</vt:lpstr>
      <vt:lpstr>Determinanty zdravia</vt:lpstr>
      <vt:lpstr>PowerPoint Presentation</vt:lpstr>
      <vt:lpstr>Proces vývoja ochorenia a intervencia</vt:lpstr>
      <vt:lpstr>Priebeh infekčných ochorení</vt:lpstr>
      <vt:lpstr>Prenos </vt:lpstr>
      <vt:lpstr>Vstupná brána u človeka ako hostiteľa</vt:lpstr>
      <vt:lpstr>Hlavný zdroj infekcie</vt:lpstr>
      <vt:lpstr>Cyklus infekčného agens v prírode</vt:lpstr>
      <vt:lpstr>PowerPoint Presentation</vt:lpstr>
      <vt:lpstr>Priebeh ochorenia</vt:lpstr>
      <vt:lpstr>Formy výskytu infekčných ochorení</vt:lpstr>
      <vt:lpstr>Neinfekčné-neprenosné ochorenia</vt:lpstr>
      <vt:lpstr>Vývoj ochorenia dýchacích ciest</vt:lpstr>
      <vt:lpstr>Ochorenie ciev srdca</vt:lpstr>
      <vt:lpstr>Úraz</vt:lpstr>
      <vt:lpstr>Podpora zdravia</vt:lpstr>
      <vt:lpstr>Prevencia podľa zákona 355/2007</vt:lpstr>
      <vt:lpstr>Primárna prevencia</vt:lpstr>
      <vt:lpstr>Sekundárna prevencia</vt:lpstr>
      <vt:lpstr>Terciálna prevencia</vt:lpstr>
      <vt:lpstr>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 zdravia a choroby</dc:title>
  <dc:subject>prednáška</dc:subject>
  <dc:creator>Martin Rusnak</dc:creator>
  <cp:lastModifiedBy>Martin Rusnák</cp:lastModifiedBy>
  <cp:revision>6</cp:revision>
  <cp:lastPrinted>1601-01-01T00:00:00Z</cp:lastPrinted>
  <dcterms:created xsi:type="dcterms:W3CDTF">1601-01-01T00:00:00Z</dcterms:created>
  <dcterms:modified xsi:type="dcterms:W3CDTF">2015-03-04T09:24:23Z</dcterms:modified>
</cp:coreProperties>
</file>